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7" r:id="rId2"/>
    <p:sldId id="259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C521"/>
    <a:srgbClr val="18453B"/>
    <a:srgbClr val="0C533A"/>
    <a:srgbClr val="064339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49"/>
    <p:restoredTop sz="77010" autoAdjust="0"/>
  </p:normalViewPr>
  <p:slideViewPr>
    <p:cSldViewPr snapToGrid="0" snapToObjects="1" showGuides="1">
      <p:cViewPr varScale="1">
        <p:scale>
          <a:sx n="102" d="100"/>
          <a:sy n="102" d="100"/>
        </p:scale>
        <p:origin x="108" y="19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n, Ryan" userId="5ea58f1d-cc8b-4d48-9d67-caa6d74c4771" providerId="ADAL" clId="{96326EB1-C535-44B6-8ECB-EB6110800D4E}"/>
    <pc:docChg chg="undo custSel delSld modSld addSection delSection modSection">
      <pc:chgData name="Julien, Ryan" userId="5ea58f1d-cc8b-4d48-9d67-caa6d74c4771" providerId="ADAL" clId="{96326EB1-C535-44B6-8ECB-EB6110800D4E}" dt="2021-04-28T19:01:54.356" v="7" actId="478"/>
      <pc:docMkLst>
        <pc:docMk/>
      </pc:docMkLst>
      <pc:sldChg chg="del">
        <pc:chgData name="Julien, Ryan" userId="5ea58f1d-cc8b-4d48-9d67-caa6d74c4771" providerId="ADAL" clId="{96326EB1-C535-44B6-8ECB-EB6110800D4E}" dt="2021-04-28T18:11:38.969" v="0" actId="47"/>
        <pc:sldMkLst>
          <pc:docMk/>
          <pc:sldMk cId="849350513" sldId="260"/>
        </pc:sldMkLst>
      </pc:sldChg>
      <pc:sldChg chg="del">
        <pc:chgData name="Julien, Ryan" userId="5ea58f1d-cc8b-4d48-9d67-caa6d74c4771" providerId="ADAL" clId="{96326EB1-C535-44B6-8ECB-EB6110800D4E}" dt="2021-04-28T18:11:38.969" v="0" actId="47"/>
        <pc:sldMkLst>
          <pc:docMk/>
          <pc:sldMk cId="665338968" sldId="261"/>
        </pc:sldMkLst>
      </pc:sldChg>
      <pc:sldChg chg="del">
        <pc:chgData name="Julien, Ryan" userId="5ea58f1d-cc8b-4d48-9d67-caa6d74c4771" providerId="ADAL" clId="{96326EB1-C535-44B6-8ECB-EB6110800D4E}" dt="2021-04-28T18:11:38.969" v="0" actId="47"/>
        <pc:sldMkLst>
          <pc:docMk/>
          <pc:sldMk cId="2347329519" sldId="262"/>
        </pc:sldMkLst>
      </pc:sldChg>
      <pc:sldChg chg="del">
        <pc:chgData name="Julien, Ryan" userId="5ea58f1d-cc8b-4d48-9d67-caa6d74c4771" providerId="ADAL" clId="{96326EB1-C535-44B6-8ECB-EB6110800D4E}" dt="2021-04-28T18:11:38.969" v="0" actId="47"/>
        <pc:sldMkLst>
          <pc:docMk/>
          <pc:sldMk cId="2144565328" sldId="263"/>
        </pc:sldMkLst>
      </pc:sldChg>
      <pc:sldChg chg="del">
        <pc:chgData name="Julien, Ryan" userId="5ea58f1d-cc8b-4d48-9d67-caa6d74c4771" providerId="ADAL" clId="{96326EB1-C535-44B6-8ECB-EB6110800D4E}" dt="2021-04-28T18:11:38.969" v="0" actId="47"/>
        <pc:sldMkLst>
          <pc:docMk/>
          <pc:sldMk cId="1902870656" sldId="264"/>
        </pc:sldMkLst>
      </pc:sldChg>
      <pc:sldChg chg="del">
        <pc:chgData name="Julien, Ryan" userId="5ea58f1d-cc8b-4d48-9d67-caa6d74c4771" providerId="ADAL" clId="{96326EB1-C535-44B6-8ECB-EB6110800D4E}" dt="2021-04-28T18:11:38.969" v="0" actId="47"/>
        <pc:sldMkLst>
          <pc:docMk/>
          <pc:sldMk cId="4106310348" sldId="265"/>
        </pc:sldMkLst>
      </pc:sldChg>
      <pc:sldChg chg="del">
        <pc:chgData name="Julien, Ryan" userId="5ea58f1d-cc8b-4d48-9d67-caa6d74c4771" providerId="ADAL" clId="{96326EB1-C535-44B6-8ECB-EB6110800D4E}" dt="2021-04-28T18:11:38.969" v="0" actId="47"/>
        <pc:sldMkLst>
          <pc:docMk/>
          <pc:sldMk cId="779939904" sldId="266"/>
        </pc:sldMkLst>
      </pc:sldChg>
      <pc:sldChg chg="del">
        <pc:chgData name="Julien, Ryan" userId="5ea58f1d-cc8b-4d48-9d67-caa6d74c4771" providerId="ADAL" clId="{96326EB1-C535-44B6-8ECB-EB6110800D4E}" dt="2021-04-28T18:11:38.969" v="0" actId="47"/>
        <pc:sldMkLst>
          <pc:docMk/>
          <pc:sldMk cId="1863888410" sldId="267"/>
        </pc:sldMkLst>
      </pc:sldChg>
      <pc:sldChg chg="del">
        <pc:chgData name="Julien, Ryan" userId="5ea58f1d-cc8b-4d48-9d67-caa6d74c4771" providerId="ADAL" clId="{96326EB1-C535-44B6-8ECB-EB6110800D4E}" dt="2021-04-28T18:11:38.969" v="0" actId="47"/>
        <pc:sldMkLst>
          <pc:docMk/>
          <pc:sldMk cId="3601544046" sldId="268"/>
        </pc:sldMkLst>
      </pc:sldChg>
      <pc:sldChg chg="del">
        <pc:chgData name="Julien, Ryan" userId="5ea58f1d-cc8b-4d48-9d67-caa6d74c4771" providerId="ADAL" clId="{96326EB1-C535-44B6-8ECB-EB6110800D4E}" dt="2021-04-28T18:11:38.969" v="0" actId="47"/>
        <pc:sldMkLst>
          <pc:docMk/>
          <pc:sldMk cId="3219752463" sldId="270"/>
        </pc:sldMkLst>
      </pc:sldChg>
      <pc:sldChg chg="del">
        <pc:chgData name="Julien, Ryan" userId="5ea58f1d-cc8b-4d48-9d67-caa6d74c4771" providerId="ADAL" clId="{96326EB1-C535-44B6-8ECB-EB6110800D4E}" dt="2021-04-28T18:11:38.969" v="0" actId="47"/>
        <pc:sldMkLst>
          <pc:docMk/>
          <pc:sldMk cId="750337932" sldId="271"/>
        </pc:sldMkLst>
      </pc:sldChg>
      <pc:sldChg chg="del">
        <pc:chgData name="Julien, Ryan" userId="5ea58f1d-cc8b-4d48-9d67-caa6d74c4771" providerId="ADAL" clId="{96326EB1-C535-44B6-8ECB-EB6110800D4E}" dt="2021-04-28T18:11:38.969" v="0" actId="47"/>
        <pc:sldMkLst>
          <pc:docMk/>
          <pc:sldMk cId="2908522207" sldId="272"/>
        </pc:sldMkLst>
      </pc:sldChg>
      <pc:sldChg chg="del">
        <pc:chgData name="Julien, Ryan" userId="5ea58f1d-cc8b-4d48-9d67-caa6d74c4771" providerId="ADAL" clId="{96326EB1-C535-44B6-8ECB-EB6110800D4E}" dt="2021-04-28T18:11:38.969" v="0" actId="47"/>
        <pc:sldMkLst>
          <pc:docMk/>
          <pc:sldMk cId="2586884649" sldId="278"/>
        </pc:sldMkLst>
      </pc:sldChg>
      <pc:sldChg chg="del">
        <pc:chgData name="Julien, Ryan" userId="5ea58f1d-cc8b-4d48-9d67-caa6d74c4771" providerId="ADAL" clId="{96326EB1-C535-44B6-8ECB-EB6110800D4E}" dt="2021-04-28T18:11:38.969" v="0" actId="47"/>
        <pc:sldMkLst>
          <pc:docMk/>
          <pc:sldMk cId="944656115" sldId="279"/>
        </pc:sldMkLst>
      </pc:sldChg>
      <pc:sldChg chg="del">
        <pc:chgData name="Julien, Ryan" userId="5ea58f1d-cc8b-4d48-9d67-caa6d74c4771" providerId="ADAL" clId="{96326EB1-C535-44B6-8ECB-EB6110800D4E}" dt="2021-04-28T18:11:38.969" v="0" actId="47"/>
        <pc:sldMkLst>
          <pc:docMk/>
          <pc:sldMk cId="3547590617" sldId="280"/>
        </pc:sldMkLst>
      </pc:sldChg>
      <pc:sldChg chg="del">
        <pc:chgData name="Julien, Ryan" userId="5ea58f1d-cc8b-4d48-9d67-caa6d74c4771" providerId="ADAL" clId="{96326EB1-C535-44B6-8ECB-EB6110800D4E}" dt="2021-04-28T18:11:38.969" v="0" actId="47"/>
        <pc:sldMkLst>
          <pc:docMk/>
          <pc:sldMk cId="211163510" sldId="281"/>
        </pc:sldMkLst>
      </pc:sldChg>
      <pc:sldChg chg="addSp delSp modSp mod">
        <pc:chgData name="Julien, Ryan" userId="5ea58f1d-cc8b-4d48-9d67-caa6d74c4771" providerId="ADAL" clId="{96326EB1-C535-44B6-8ECB-EB6110800D4E}" dt="2021-04-28T19:01:54.356" v="7" actId="478"/>
        <pc:sldMkLst>
          <pc:docMk/>
          <pc:sldMk cId="1602336065" sldId="291"/>
        </pc:sldMkLst>
        <pc:spChg chg="add del mod">
          <ac:chgData name="Julien, Ryan" userId="5ea58f1d-cc8b-4d48-9d67-caa6d74c4771" providerId="ADAL" clId="{96326EB1-C535-44B6-8ECB-EB6110800D4E}" dt="2021-04-28T19:01:54.356" v="7" actId="478"/>
          <ac:spMkLst>
            <pc:docMk/>
            <pc:sldMk cId="1602336065" sldId="291"/>
            <ac:spMk id="4" creationId="{60492116-7A14-4197-BD38-8CC2633B59B1}"/>
          </ac:spMkLst>
        </pc:spChg>
        <pc:spChg chg="del">
          <ac:chgData name="Julien, Ryan" userId="5ea58f1d-cc8b-4d48-9d67-caa6d74c4771" providerId="ADAL" clId="{96326EB1-C535-44B6-8ECB-EB6110800D4E}" dt="2021-04-28T19:01:51.331" v="6" actId="478"/>
          <ac:spMkLst>
            <pc:docMk/>
            <pc:sldMk cId="1602336065" sldId="291"/>
            <ac:spMk id="5" creationId="{F1CA55A0-EF54-4BB2-8897-EA330622D926}"/>
          </ac:spMkLst>
        </pc:spChg>
      </pc:sldChg>
      <pc:sldChg chg="del">
        <pc:chgData name="Julien, Ryan" userId="5ea58f1d-cc8b-4d48-9d67-caa6d74c4771" providerId="ADAL" clId="{96326EB1-C535-44B6-8ECB-EB6110800D4E}" dt="2021-04-28T18:11:38.969" v="0" actId="47"/>
        <pc:sldMkLst>
          <pc:docMk/>
          <pc:sldMk cId="2814109249" sldId="29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36ED67-C4C6-4236-B66B-B4E8C772EC3F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AA9EE-8179-49EA-911A-C198473364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864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And that brings me to the next topic, comparing risks across building water use using QMRA.</a:t>
            </a:r>
          </a:p>
          <a:p>
            <a:endParaRPr lang="en-US" dirty="0"/>
          </a:p>
          <a:p>
            <a:r>
              <a:rPr lang="en-US" dirty="0"/>
              <a:t>This work is based on a multi-institution collaboration stemming from the QMRA Interdisciplinary Instructional Institute.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EAA9EE-8179-49EA-911A-C198473364B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974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During this talk, I’ll give a brief introduction to the problem formulation, explain the model structure used to evaluate risks, discuss results and explain some general conclusions.</a:t>
            </a:r>
          </a:p>
          <a:p>
            <a:endParaRPr lang="en-US" dirty="0"/>
          </a:p>
          <a:p>
            <a:r>
              <a:rPr lang="en-US" dirty="0"/>
              <a:t>For those of you who are unfamiliar, the QMRA framework is shown here, and consists of </a:t>
            </a:r>
          </a:p>
          <a:p>
            <a:pPr marL="171450" indent="-171450">
              <a:buFontTx/>
              <a:buChar char="-"/>
            </a:pPr>
            <a:r>
              <a:rPr lang="en-US" dirty="0"/>
              <a:t>hazard identification</a:t>
            </a:r>
          </a:p>
          <a:p>
            <a:pPr marL="171450" indent="-171450">
              <a:buFontTx/>
              <a:buChar char="-"/>
            </a:pPr>
            <a:r>
              <a:rPr lang="en-US" dirty="0"/>
              <a:t>formulating a dose-response relationship for the hazard</a:t>
            </a:r>
          </a:p>
          <a:p>
            <a:pPr marL="171450" indent="-171450">
              <a:buFontTx/>
              <a:buChar char="-"/>
            </a:pPr>
            <a:r>
              <a:rPr lang="en-US" dirty="0"/>
              <a:t>Determining the dose using an exposure assessment</a:t>
            </a:r>
          </a:p>
          <a:p>
            <a:pPr marL="171450" indent="-171450">
              <a:buFontTx/>
              <a:buChar char="-"/>
            </a:pPr>
            <a:r>
              <a:rPr lang="en-US" dirty="0"/>
              <a:t>Characterizing risks; and finally</a:t>
            </a:r>
          </a:p>
          <a:p>
            <a:pPr marL="171450" indent="-171450">
              <a:buFontTx/>
              <a:buChar char="-"/>
            </a:pPr>
            <a:r>
              <a:rPr lang="en-US" dirty="0"/>
              <a:t>To risk management where steps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EAA9EE-8179-49EA-911A-C198473364B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112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296631"/>
            <a:ext cx="7772400" cy="97647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700" b="0" i="0" baseline="0">
                <a:ln>
                  <a:noFill/>
                </a:ln>
                <a:solidFill>
                  <a:srgbClr val="18453B"/>
                </a:solidFill>
                <a:latin typeface="Gotham-Bold"/>
                <a:cs typeface="Gotham-Bold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273105"/>
            <a:ext cx="7772400" cy="157676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1800"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595959"/>
                </a:solidFill>
                <a:latin typeface="Gotham Book" charset="0"/>
                <a:ea typeface="Gotham Book" charset="0"/>
                <a:cs typeface="Gotham Book" charset="0"/>
              </a:defRPr>
            </a:lvl1pPr>
          </a:lstStyle>
          <a:p>
            <a:pPr>
              <a:defRPr/>
            </a:pPr>
            <a:fld id="{D803B8FA-BCB0-5D4D-9E0C-8594CF5A2264}" type="datetime1">
              <a:rPr lang="en-US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1pPr>
          </a:lstStyle>
          <a:p>
            <a:pPr>
              <a:defRPr/>
            </a:pPr>
            <a:r>
              <a:rPr lang="en-US"/>
              <a:t>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595959"/>
                </a:solidFill>
                <a:latin typeface="Gotham Book" charset="0"/>
                <a:ea typeface="Gotham Book" charset="0"/>
                <a:cs typeface="Gotham Book" charset="0"/>
              </a:defRPr>
            </a:lvl1pPr>
          </a:lstStyle>
          <a:p>
            <a:pPr>
              <a:defRPr/>
            </a:pPr>
            <a:fld id="{205D934E-3E61-264D-8682-F58928E18B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936455"/>
            <a:ext cx="8229600" cy="36017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700" b="0" i="0" baseline="0">
                <a:solidFill>
                  <a:srgbClr val="18453B"/>
                </a:solidFill>
                <a:latin typeface="Gotham-Bold"/>
                <a:cs typeface="Gotham-Bold"/>
              </a:defRPr>
            </a:lvl1pPr>
          </a:lstStyle>
          <a:p>
            <a:r>
              <a:rPr lang="en-US" dirty="0"/>
              <a:t>1 column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44752"/>
            <a:ext cx="8229600" cy="3049871"/>
          </a:xfrm>
          <a:prstGeom prst="rect">
            <a:avLst/>
          </a:prstGeom>
        </p:spPr>
        <p:txBody>
          <a:bodyPr/>
          <a:lstStyle>
            <a:lvl1pPr>
              <a:buClr>
                <a:srgbClr val="18453B"/>
              </a:buClr>
              <a:buFont typeface="Arial"/>
              <a:buChar char="•"/>
              <a:defRPr sz="2100" b="0" i="0">
                <a:solidFill>
                  <a:srgbClr val="595959"/>
                </a:solidFill>
                <a:latin typeface="Gotham Book"/>
                <a:cs typeface="Gotham Book"/>
              </a:defRPr>
            </a:lvl1pPr>
            <a:lvl2pPr>
              <a:buClr>
                <a:schemeClr val="tx1">
                  <a:lumMod val="75000"/>
                  <a:lumOff val="25000"/>
                </a:schemeClr>
              </a:buClr>
              <a:buSzPct val="85000"/>
              <a:buFont typeface="Arial"/>
              <a:buChar char="•"/>
              <a:defRPr sz="1800" b="0" i="0">
                <a:solidFill>
                  <a:srgbClr val="595959"/>
                </a:solidFill>
                <a:latin typeface="Gotham Book"/>
                <a:cs typeface="Gotham Book"/>
              </a:defRPr>
            </a:lvl2pPr>
            <a:lvl3pPr>
              <a:buClr>
                <a:schemeClr val="tx1">
                  <a:lumMod val="75000"/>
                  <a:lumOff val="25000"/>
                </a:schemeClr>
              </a:buClr>
              <a:defRPr sz="1500" b="0" i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cs typeface="Gotham Book"/>
              </a:defRPr>
            </a:lvl3pPr>
            <a:lvl4pPr>
              <a:defRPr b="0" i="0">
                <a:latin typeface="Gotham Book"/>
                <a:cs typeface="Gotham Book"/>
              </a:defRPr>
            </a:lvl4pPr>
            <a:lvl5pPr>
              <a:defRPr b="0" i="0">
                <a:latin typeface="Gotham Book"/>
                <a:cs typeface="Gotham Book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595959"/>
                </a:solidFill>
                <a:latin typeface="Gotham Book" charset="0"/>
                <a:ea typeface="Gotham Book" charset="0"/>
                <a:cs typeface="Gotham Book" charset="0"/>
              </a:defRPr>
            </a:lvl1pPr>
          </a:lstStyle>
          <a:p>
            <a:pPr>
              <a:defRPr/>
            </a:pPr>
            <a:fld id="{C93AF409-9F3D-4144-905F-D667DBFB2192}" type="datetime1">
              <a:rPr lang="en-US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1pPr>
          </a:lstStyle>
          <a:p>
            <a:pPr>
              <a:defRPr/>
            </a:pPr>
            <a:r>
              <a:rPr lang="en-US"/>
              <a:t>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595959"/>
                </a:solidFill>
                <a:latin typeface="Gotham Book" charset="0"/>
                <a:ea typeface="Gotham Book" charset="0"/>
                <a:cs typeface="Gotham Book" charset="0"/>
              </a:defRPr>
            </a:lvl1pPr>
          </a:lstStyle>
          <a:p>
            <a:pPr>
              <a:defRPr/>
            </a:pPr>
            <a:fld id="{0B4461CB-4CA9-2A43-A3FA-624E1DA48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752366"/>
            <a:ext cx="8229600" cy="65631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700" b="0" i="0" baseline="0">
                <a:solidFill>
                  <a:srgbClr val="18453B"/>
                </a:solidFill>
                <a:latin typeface="Gotham-Bold"/>
                <a:cs typeface="Gotham-Bold"/>
              </a:defRPr>
            </a:lvl1pPr>
          </a:lstStyle>
          <a:p>
            <a:r>
              <a:rPr lang="en-US" dirty="0"/>
              <a:t>2 columns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44751"/>
            <a:ext cx="3950704" cy="3222512"/>
          </a:xfrm>
          <a:prstGeom prst="rect">
            <a:avLst/>
          </a:prstGeom>
        </p:spPr>
        <p:txBody>
          <a:bodyPr/>
          <a:lstStyle>
            <a:lvl1pPr>
              <a:buClr>
                <a:schemeClr val="tx1">
                  <a:lumMod val="75000"/>
                  <a:lumOff val="25000"/>
                </a:schemeClr>
              </a:buClr>
              <a:buFont typeface="Arial"/>
              <a:buChar char="•"/>
              <a:defRPr sz="2100"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1pPr>
            <a:lvl2pPr>
              <a:buClr>
                <a:schemeClr val="tx1">
                  <a:lumMod val="75000"/>
                  <a:lumOff val="25000"/>
                </a:schemeClr>
              </a:buClr>
              <a:buSzPct val="85000"/>
              <a:buFont typeface="Arial"/>
              <a:buChar char="•"/>
              <a:defRPr sz="1800"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2pPr>
            <a:lvl3pPr>
              <a:buClr>
                <a:schemeClr val="tx1">
                  <a:lumMod val="75000"/>
                  <a:lumOff val="25000"/>
                </a:schemeClr>
              </a:buClr>
              <a:defRPr sz="1500" b="0" i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cs typeface="Gotham Book"/>
              </a:defRPr>
            </a:lvl3pPr>
            <a:lvl4pPr>
              <a:defRPr b="0" i="0">
                <a:latin typeface="Gotham Book"/>
                <a:cs typeface="Gotham Book"/>
              </a:defRPr>
            </a:lvl4pPr>
            <a:lvl5pPr>
              <a:defRPr b="0" i="0">
                <a:latin typeface="Gotham Book"/>
                <a:cs typeface="Gotham Book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595959"/>
                </a:solidFill>
                <a:latin typeface="Gotham Book" charset="0"/>
                <a:ea typeface="Gotham Book" charset="0"/>
                <a:cs typeface="Gotham Book" charset="0"/>
              </a:defRPr>
            </a:lvl1pPr>
          </a:lstStyle>
          <a:p>
            <a:pPr>
              <a:defRPr/>
            </a:pPr>
            <a:fld id="{3849B177-5D8B-7A43-B9D4-2D03D1F64BD4}" type="datetime1">
              <a:rPr lang="en-US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1pPr>
          </a:lstStyle>
          <a:p>
            <a:pPr>
              <a:defRPr/>
            </a:pPr>
            <a:r>
              <a:rPr lang="en-US"/>
              <a:t>Footer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595959"/>
                </a:solidFill>
                <a:latin typeface="Gotham Book" charset="0"/>
                <a:ea typeface="Gotham Book" charset="0"/>
                <a:cs typeface="Gotham Book" charset="0"/>
              </a:defRPr>
            </a:lvl1pPr>
          </a:lstStyle>
          <a:p>
            <a:pPr>
              <a:defRPr/>
            </a:pPr>
            <a:fld id="{4599938D-0427-3542-974E-F7CD887B38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736096" y="1544751"/>
            <a:ext cx="3950704" cy="3222512"/>
          </a:xfrm>
          <a:prstGeom prst="rect">
            <a:avLst/>
          </a:prstGeom>
        </p:spPr>
        <p:txBody>
          <a:bodyPr/>
          <a:lstStyle>
            <a:lvl1pPr>
              <a:buClr>
                <a:schemeClr val="tx1">
                  <a:lumMod val="75000"/>
                  <a:lumOff val="25000"/>
                </a:schemeClr>
              </a:buClr>
              <a:buFont typeface="Wingdings" charset="2"/>
              <a:buChar char="§"/>
              <a:defRPr sz="2100"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1pPr>
            <a:lvl2pPr>
              <a:buClr>
                <a:schemeClr val="tx1">
                  <a:lumMod val="75000"/>
                  <a:lumOff val="25000"/>
                </a:schemeClr>
              </a:buClr>
              <a:buFont typeface="Wingdings" charset="2"/>
              <a:buChar char="§"/>
              <a:defRPr sz="1800"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2pPr>
            <a:lvl3pPr>
              <a:buClr>
                <a:schemeClr val="tx1">
                  <a:lumMod val="75000"/>
                  <a:lumOff val="25000"/>
                </a:schemeClr>
              </a:buClr>
              <a:defRPr sz="1500" b="0" i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cs typeface="Gotham Book"/>
              </a:defRPr>
            </a:lvl3pPr>
            <a:lvl4pPr>
              <a:defRPr b="0" i="0">
                <a:latin typeface="Gotham Book"/>
                <a:cs typeface="Gotham Book"/>
              </a:defRPr>
            </a:lvl4pPr>
            <a:lvl5pPr>
              <a:defRPr b="0" i="0">
                <a:latin typeface="Gotham Book"/>
                <a:cs typeface="Gotham Book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832405"/>
            <a:ext cx="8229600" cy="61629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700" b="0" i="0">
                <a:solidFill>
                  <a:srgbClr val="18453B"/>
                </a:solidFill>
                <a:latin typeface="Gotham-Bold"/>
                <a:cs typeface="Gotham-Bold"/>
              </a:defRPr>
            </a:lvl1pPr>
          </a:lstStyle>
          <a:p>
            <a:r>
              <a:rPr lang="en-US" dirty="0"/>
              <a:t>1 column, no bullets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0759"/>
            <a:ext cx="8229600" cy="3018124"/>
          </a:xfrm>
          <a:prstGeom prst="rect">
            <a:avLst/>
          </a:prstGeom>
        </p:spPr>
        <p:txBody>
          <a:bodyPr wrap="square" numCol="1" anchor="t"/>
          <a:lstStyle>
            <a:lvl1pPr marL="0" indent="0" algn="l">
              <a:buClr>
                <a:schemeClr val="tx1">
                  <a:lumMod val="75000"/>
                  <a:lumOff val="25000"/>
                </a:schemeClr>
              </a:buClr>
              <a:buFontTx/>
              <a:buNone/>
              <a:defRPr sz="1800" b="0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cs typeface="Gotham Book"/>
              </a:defRPr>
            </a:lvl1pPr>
            <a:lvl2pPr marL="0" indent="0" algn="l">
              <a:buClr>
                <a:schemeClr val="tx1">
                  <a:lumMod val="75000"/>
                  <a:lumOff val="25000"/>
                </a:schemeClr>
              </a:buClr>
              <a:buFontTx/>
              <a:buNone/>
              <a:defRPr sz="1500" b="0" i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cs typeface="Gotham Book"/>
              </a:defRPr>
            </a:lvl2pPr>
            <a:lvl3pPr>
              <a:buClr>
                <a:schemeClr val="tx1">
                  <a:lumMod val="75000"/>
                  <a:lumOff val="25000"/>
                </a:schemeClr>
              </a:buClr>
              <a:defRPr sz="1500" b="0" i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cs typeface="Gotham Book"/>
              </a:defRPr>
            </a:lvl3pPr>
            <a:lvl4pPr>
              <a:defRPr b="0" i="0">
                <a:latin typeface="Gotham Book"/>
                <a:cs typeface="Gotham Book"/>
              </a:defRPr>
            </a:lvl4pPr>
            <a:lvl5pPr>
              <a:defRPr b="0" i="0">
                <a:latin typeface="Gotham Book"/>
                <a:cs typeface="Gotham Book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595959"/>
                </a:solidFill>
                <a:latin typeface="Gotham Book" charset="0"/>
                <a:ea typeface="Gotham Book" charset="0"/>
                <a:cs typeface="Gotham Book" charset="0"/>
              </a:defRPr>
            </a:lvl1pPr>
          </a:lstStyle>
          <a:p>
            <a:pPr>
              <a:defRPr/>
            </a:pPr>
            <a:fld id="{9F847968-A88B-B947-87AA-BB83F906ED2F}" type="datetime1">
              <a:rPr lang="en-US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1pPr>
          </a:lstStyle>
          <a:p>
            <a:pPr>
              <a:defRPr/>
            </a:pPr>
            <a:r>
              <a:rPr lang="en-US"/>
              <a:t>Footer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595959"/>
                </a:solidFill>
                <a:latin typeface="Gotham Book" charset="0"/>
                <a:ea typeface="Gotham Book" charset="0"/>
                <a:cs typeface="Gotham Book" charset="0"/>
              </a:defRPr>
            </a:lvl1pPr>
          </a:lstStyle>
          <a:p>
            <a:pPr>
              <a:defRPr/>
            </a:pPr>
            <a:fld id="{4DCE0E26-47BB-FF4B-814B-E43C1B98F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656319"/>
            <a:ext cx="8229600" cy="54383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700" b="0" i="0">
                <a:solidFill>
                  <a:srgbClr val="18453B"/>
                </a:solidFill>
                <a:latin typeface="Gotham-Bold"/>
                <a:cs typeface="Gotham-Bold"/>
              </a:defRPr>
            </a:lvl1pPr>
          </a:lstStyle>
          <a:p>
            <a:r>
              <a:rPr lang="en-US" dirty="0"/>
              <a:t>1 column with numbers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6179"/>
            <a:ext cx="8229600" cy="3314700"/>
          </a:xfrm>
          <a:prstGeom prst="rect">
            <a:avLst/>
          </a:prstGeom>
        </p:spPr>
        <p:txBody>
          <a:bodyPr wrap="square" numCol="1" anchor="t"/>
          <a:lstStyle>
            <a:lvl1pPr marL="342900" indent="-342900" algn="l">
              <a:buClr>
                <a:schemeClr val="tx1">
                  <a:lumMod val="75000"/>
                  <a:lumOff val="25000"/>
                </a:schemeClr>
              </a:buClr>
              <a:buFont typeface="+mj-lt"/>
              <a:buAutoNum type="arabicPeriod"/>
              <a:defRPr sz="1800" b="0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cs typeface="Gotham Book"/>
              </a:defRPr>
            </a:lvl1pPr>
            <a:lvl2pPr marL="342900" indent="137160" algn="l">
              <a:buClr>
                <a:schemeClr val="tx1">
                  <a:lumMod val="75000"/>
                  <a:lumOff val="25000"/>
                </a:schemeClr>
              </a:buClr>
              <a:buSzPct val="85000"/>
              <a:buFont typeface="Arial"/>
              <a:buChar char="•"/>
              <a:defRPr sz="1500" b="0" i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cs typeface="Gotham Book"/>
              </a:defRPr>
            </a:lvl2pPr>
            <a:lvl3pPr>
              <a:buClr>
                <a:schemeClr val="tx1">
                  <a:lumMod val="75000"/>
                  <a:lumOff val="25000"/>
                </a:schemeClr>
              </a:buClr>
              <a:defRPr sz="1500" b="0" i="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cs typeface="Gotham Book"/>
              </a:defRPr>
            </a:lvl3pPr>
            <a:lvl4pPr>
              <a:defRPr b="0" i="0">
                <a:latin typeface="Gotham Book"/>
                <a:cs typeface="Gotham Book"/>
              </a:defRPr>
            </a:lvl4pPr>
            <a:lvl5pPr>
              <a:defRPr b="0" i="0">
                <a:latin typeface="Gotham Book"/>
                <a:cs typeface="Gotham Book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595959"/>
                </a:solidFill>
                <a:latin typeface="Gotham Book" charset="0"/>
                <a:ea typeface="Gotham Book" charset="0"/>
                <a:cs typeface="Gotham Book" charset="0"/>
              </a:defRPr>
            </a:lvl1pPr>
          </a:lstStyle>
          <a:p>
            <a:pPr>
              <a:defRPr/>
            </a:pPr>
            <a:fld id="{04B2702C-F183-E649-BBAD-4C35648D6001}" type="datetime1">
              <a:rPr lang="en-US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cs typeface="Gotham Book"/>
              </a:defRPr>
            </a:lvl1pPr>
          </a:lstStyle>
          <a:p>
            <a:pPr>
              <a:defRPr/>
            </a:pPr>
            <a:r>
              <a:rPr lang="en-US"/>
              <a:t>Footer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595959"/>
                </a:solidFill>
                <a:latin typeface="Gotham Book" charset="0"/>
                <a:ea typeface="Gotham Book" charset="0"/>
                <a:cs typeface="Gotham Book" charset="0"/>
              </a:defRPr>
            </a:lvl1pPr>
          </a:lstStyle>
          <a:p>
            <a:pPr>
              <a:defRPr/>
            </a:pPr>
            <a:fld id="{14362E17-3E5F-5C4D-AFD9-BBBB918BE2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Masthead" descr="Green bar with white Michigan State University logo">
            <a:extLst>
              <a:ext uri="{FF2B5EF4-FFF2-40B4-BE49-F238E27FC236}">
                <a16:creationId xmlns:a16="http://schemas.microsoft.com/office/drawing/2014/main" id="{F751423D-460A-8D48-BFE6-94DFB5FF1A34}"/>
              </a:ext>
            </a:extLst>
          </p:cNvPr>
          <p:cNvGrpSpPr/>
          <p:nvPr userDrawn="1"/>
        </p:nvGrpSpPr>
        <p:grpSpPr>
          <a:xfrm>
            <a:off x="0" y="0"/>
            <a:ext cx="9144000" cy="525931"/>
            <a:chOff x="0" y="0"/>
            <a:chExt cx="9144000" cy="525931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353D9AC-16D2-B046-844D-A5AA6F5925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480212"/>
              <a:ext cx="9144000" cy="45719"/>
            </a:xfrm>
            <a:prstGeom prst="rect">
              <a:avLst/>
            </a:prstGeom>
            <a:solidFill>
              <a:srgbClr val="67C521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0306FB2-2B78-0E4C-A04D-646E74CE03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0"/>
              <a:ext cx="9144000" cy="490559"/>
            </a:xfrm>
            <a:prstGeom prst="rect">
              <a:avLst/>
            </a:prstGeom>
            <a:solidFill>
              <a:srgbClr val="18453B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6" descr="Michigan State University logo">
              <a:extLst>
                <a:ext uri="{FF2B5EF4-FFF2-40B4-BE49-F238E27FC236}">
                  <a16:creationId xmlns:a16="http://schemas.microsoft.com/office/drawing/2014/main" id="{A35C5DD8-D6DD-3C44-AEF7-4C8A984CFC3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6109791" y="124350"/>
              <a:ext cx="2914883" cy="246063"/>
            </a:xfrm>
            <a:prstGeom prst="rect">
              <a:avLst/>
            </a:prstGeom>
          </p:spPr>
        </p:pic>
      </p:grp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ea typeface="+mn-ea"/>
                <a:cs typeface="+mn-cs"/>
              </a:defRPr>
            </a:lvl1pPr>
          </a:lstStyle>
          <a:p>
            <a:pPr>
              <a:defRPr/>
            </a:pPr>
            <a:fld id="{FB44CCF9-D185-2447-94DE-2F097F7C2422}" type="datetime1">
              <a:rPr lang="en-US"/>
              <a:pPr>
                <a:defRPr/>
              </a:pPr>
              <a:t>4/28/2021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ea typeface="+mn-ea"/>
                <a:cs typeface="+mn-cs"/>
              </a:defRPr>
            </a:lvl1pPr>
          </a:lstStyle>
          <a:p>
            <a:pPr>
              <a:defRPr/>
            </a:pPr>
            <a:fld id="{E1544D71-77D6-5B4F-A1FC-5CA064DBD1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8" r:id="rId4"/>
    <p:sldLayoutId id="2147483697" r:id="rId5"/>
  </p:sldLayoutIdLst>
  <p:txStyles>
    <p:titleStyle>
      <a:lvl1pPr algn="ctr" defTabSz="342900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Gotham Book"/>
          <a:ea typeface="ＭＳ Ｐゴシック" charset="-128"/>
          <a:cs typeface="ＭＳ Ｐゴシック" charset="-128"/>
        </a:defRPr>
      </a:lvl1pPr>
      <a:lvl2pPr algn="ct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otham Book" charset="0"/>
          <a:ea typeface="ＭＳ Ｐゴシック" charset="-128"/>
          <a:cs typeface="ＭＳ Ｐゴシック" charset="-128"/>
        </a:defRPr>
      </a:lvl2pPr>
      <a:lvl3pPr algn="ct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otham Book" charset="0"/>
          <a:ea typeface="ＭＳ Ｐゴシック" charset="-128"/>
          <a:cs typeface="ＭＳ Ｐゴシック" charset="-128"/>
        </a:defRPr>
      </a:lvl3pPr>
      <a:lvl4pPr algn="ct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otham Book" charset="0"/>
          <a:ea typeface="ＭＳ Ｐゴシック" charset="-128"/>
          <a:cs typeface="ＭＳ Ｐゴシック" charset="-128"/>
        </a:defRPr>
      </a:lvl4pPr>
      <a:lvl5pPr algn="ct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otham Book" charset="0"/>
          <a:ea typeface="ＭＳ Ｐゴシック" charset="-128"/>
          <a:cs typeface="ＭＳ Ｐゴシック" charset="-128"/>
        </a:defRPr>
      </a:lvl5pPr>
      <a:lvl6pPr marL="342900" algn="ct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otham Book" charset="0"/>
          <a:ea typeface="ＭＳ Ｐゴシック" charset="-128"/>
          <a:cs typeface="ＭＳ Ｐゴシック" charset="-128"/>
        </a:defRPr>
      </a:lvl6pPr>
      <a:lvl7pPr marL="685800" algn="ct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otham Book" charset="0"/>
          <a:ea typeface="ＭＳ Ｐゴシック" charset="-128"/>
          <a:cs typeface="ＭＳ Ｐゴシック" charset="-128"/>
        </a:defRPr>
      </a:lvl7pPr>
      <a:lvl8pPr marL="1028700" algn="ct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otham Book" charset="0"/>
          <a:ea typeface="ＭＳ Ｐゴシック" charset="-128"/>
          <a:cs typeface="ＭＳ Ｐゴシック" charset="-128"/>
        </a:defRPr>
      </a:lvl8pPr>
      <a:lvl9pPr marL="1371600" algn="ct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otham Book" charset="0"/>
          <a:ea typeface="ＭＳ Ｐゴシック" charset="-128"/>
          <a:cs typeface="ＭＳ Ｐゴシック" charset="-128"/>
        </a:defRPr>
      </a:lvl9pPr>
    </p:titleStyle>
    <p:bodyStyle>
      <a:lvl1pPr marL="257175" indent="-257175" algn="l" defTabSz="3429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Gotham Book"/>
          <a:ea typeface="ＭＳ Ｐゴシック" charset="-128"/>
          <a:cs typeface="ＭＳ Ｐゴシック" charset="-128"/>
        </a:defRPr>
      </a:lvl1pPr>
      <a:lvl2pPr marL="557213" indent="-214313" algn="l" defTabSz="3429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Gotham Book"/>
          <a:ea typeface="ＭＳ Ｐゴシック" charset="-128"/>
          <a:cs typeface="+mn-cs"/>
        </a:defRPr>
      </a:lvl2pPr>
      <a:lvl3pPr marL="857250" indent="-171450" algn="l" defTabSz="3429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Gotham Book"/>
          <a:ea typeface="ＭＳ Ｐゴシック" charset="-128"/>
          <a:cs typeface="+mn-cs"/>
        </a:defRPr>
      </a:lvl3pPr>
      <a:lvl4pPr marL="1200150" indent="-171450" algn="l" defTabSz="3429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Gotham Book"/>
          <a:ea typeface="ＭＳ Ｐゴシック" charset="-128"/>
          <a:cs typeface="+mn-cs"/>
        </a:defRPr>
      </a:lvl4pPr>
      <a:lvl5pPr marL="1543050" indent="-171450" algn="l" defTabSz="3429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Gotham Book"/>
          <a:ea typeface="ＭＳ Ｐゴシック" charset="-128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6CA16-0C55-4823-B751-F635D701DE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dirty="0"/>
              <a:t>Comparing Risks Across Building Water Use Types with QMRA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031A5B-5B61-47EB-BE80-500D126C83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2571750"/>
            <a:ext cx="7772400" cy="1576767"/>
          </a:xfrm>
        </p:spPr>
        <p:txBody>
          <a:bodyPr/>
          <a:lstStyle/>
          <a:p>
            <a:pPr algn="ctr"/>
            <a:r>
              <a:rPr lang="en-US" dirty="0"/>
              <a:t>Ryan Julien*, Jade Mitchell, </a:t>
            </a:r>
          </a:p>
          <a:p>
            <a:pPr algn="ctr"/>
            <a:r>
              <a:rPr lang="en-US" dirty="0"/>
              <a:t>Md. </a:t>
            </a:r>
            <a:r>
              <a:rPr lang="en-US" dirty="0" err="1"/>
              <a:t>Rasheduzzaman</a:t>
            </a:r>
            <a:r>
              <a:rPr lang="en-US" dirty="0"/>
              <a:t>, </a:t>
            </a:r>
            <a:r>
              <a:rPr lang="en-US" dirty="0" err="1"/>
              <a:t>Wanyu</a:t>
            </a:r>
            <a:r>
              <a:rPr lang="en-US" dirty="0"/>
              <a:t> Huang, Yolanda Brooks, </a:t>
            </a:r>
          </a:p>
          <a:p>
            <a:pPr algn="ctr"/>
            <a:r>
              <a:rPr lang="en-US" dirty="0"/>
              <a:t>Patrick </a:t>
            </a:r>
            <a:r>
              <a:rPr lang="en-US" dirty="0" err="1"/>
              <a:t>Gurian</a:t>
            </a:r>
            <a:r>
              <a:rPr lang="en-US" dirty="0"/>
              <a:t>, &amp; Mark Weir</a:t>
            </a:r>
          </a:p>
        </p:txBody>
      </p:sp>
    </p:spTree>
    <p:extLst>
      <p:ext uri="{BB962C8B-B14F-4D97-AF65-F5344CB8AC3E}">
        <p14:creationId xmlns:p14="http://schemas.microsoft.com/office/powerpoint/2010/main" val="4233716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338FD-6C45-491C-9EAE-F20FD2D4B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E686B7-3A5B-47DF-9689-E44776BF8A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44751"/>
            <a:ext cx="4114800" cy="3222512"/>
          </a:xfrm>
        </p:spPr>
        <p:txBody>
          <a:bodyPr>
            <a:normAutofit/>
          </a:bodyPr>
          <a:lstStyle/>
          <a:p>
            <a:r>
              <a:rPr lang="en-US" dirty="0"/>
              <a:t>Risks across all water use are low</a:t>
            </a:r>
          </a:p>
          <a:p>
            <a:pPr lvl="1"/>
            <a:r>
              <a:rPr lang="en-US" dirty="0"/>
              <a:t>Used dose-response factor for general population </a:t>
            </a:r>
          </a:p>
          <a:p>
            <a:r>
              <a:rPr lang="en-US" dirty="0"/>
              <a:t>Additional water use appears to increase risk</a:t>
            </a:r>
          </a:p>
          <a:p>
            <a:pPr lvl="1"/>
            <a:r>
              <a:rPr lang="en-US" dirty="0"/>
              <a:t>Effect of stagnation not considered</a:t>
            </a:r>
          </a:p>
          <a:p>
            <a:r>
              <a:rPr lang="en-US" dirty="0"/>
              <a:t>Pathogen concentrations highly variable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546DF8-3825-4983-B64C-D1086932172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Potential improvements</a:t>
            </a:r>
          </a:p>
          <a:p>
            <a:pPr lvl="1"/>
            <a:r>
              <a:rPr lang="en-US" dirty="0"/>
              <a:t>Additional data for pathogen concentration estimates</a:t>
            </a:r>
          </a:p>
          <a:p>
            <a:pPr lvl="1"/>
            <a:r>
              <a:rPr lang="en-US" dirty="0"/>
              <a:t>Consider water age/stagnation</a:t>
            </a:r>
          </a:p>
          <a:p>
            <a:pPr lvl="1"/>
            <a:r>
              <a:rPr lang="en-US" dirty="0"/>
              <a:t>Incorporate dose-response for vulnerable populations</a:t>
            </a:r>
          </a:p>
        </p:txBody>
      </p:sp>
    </p:spTree>
    <p:extLst>
      <p:ext uri="{BB962C8B-B14F-4D97-AF65-F5344CB8AC3E}">
        <p14:creationId xmlns:p14="http://schemas.microsoft.com/office/powerpoint/2010/main" val="826586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7F946-61FD-45EC-A220-BEC806EF65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296631"/>
            <a:ext cx="7772400" cy="2049396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Thank You</a:t>
            </a:r>
            <a:br>
              <a:rPr lang="en-US" sz="3600" dirty="0"/>
            </a:br>
            <a:r>
              <a:rPr lang="en-US" sz="3600" dirty="0"/>
              <a:t>&amp;</a:t>
            </a:r>
            <a:br>
              <a:rPr lang="en-US" sz="3600" dirty="0"/>
            </a:br>
            <a:r>
              <a:rPr lang="en-US" sz="3600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1602336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7A0AE-4C5F-468A-94BD-BEF704902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A1F419-0995-449D-AF96-4091180422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Model</a:t>
            </a:r>
          </a:p>
          <a:p>
            <a:r>
              <a:rPr lang="en-US" dirty="0"/>
              <a:t>Results</a:t>
            </a:r>
          </a:p>
          <a:p>
            <a:r>
              <a:rPr lang="en-US" dirty="0"/>
              <a:t>Conclusions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1E1CF54-97E1-42D5-A9A3-15FD8A89F5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000" t="24483" r="13333" b="50000"/>
          <a:stretch/>
        </p:blipFill>
        <p:spPr>
          <a:xfrm>
            <a:off x="3254956" y="1666240"/>
            <a:ext cx="5706164" cy="142654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C8EE769-A816-4D4D-957C-D2407AB11D45}"/>
              </a:ext>
            </a:extLst>
          </p:cNvPr>
          <p:cNvSpPr txBox="1"/>
          <p:nvPr/>
        </p:nvSpPr>
        <p:spPr>
          <a:xfrm>
            <a:off x="3704340" y="3076533"/>
            <a:ext cx="52567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Image: QMRA Wiki (qmrawiki.canr.msu.edu/)</a:t>
            </a:r>
          </a:p>
        </p:txBody>
      </p:sp>
    </p:spTree>
    <p:extLst>
      <p:ext uri="{BB962C8B-B14F-4D97-AF65-F5344CB8AC3E}">
        <p14:creationId xmlns:p14="http://schemas.microsoft.com/office/powerpoint/2010/main" val="2224701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F6462-954D-42CD-A951-EAB062FC5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07BD8D-6CE4-4BE8-8D76-766D0347C8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Goal: Assess differences in pathogen health risk across common water use types</a:t>
            </a:r>
          </a:p>
          <a:p>
            <a:r>
              <a:rPr lang="en-US" dirty="0"/>
              <a:t>Pathogens</a:t>
            </a:r>
          </a:p>
          <a:p>
            <a:pPr lvl="1"/>
            <a:r>
              <a:rPr lang="en-US" dirty="0"/>
              <a:t>Mycobacterium Avium complex (MAC)</a:t>
            </a:r>
          </a:p>
          <a:p>
            <a:pPr lvl="1"/>
            <a:r>
              <a:rPr lang="en-US" dirty="0"/>
              <a:t>Legionella spp.</a:t>
            </a:r>
          </a:p>
          <a:p>
            <a:r>
              <a:rPr lang="en-US" dirty="0"/>
              <a:t>Hospital/group home setting</a:t>
            </a:r>
          </a:p>
          <a:p>
            <a:pPr lvl="1"/>
            <a:r>
              <a:rPr lang="en-US" dirty="0"/>
              <a:t>Pathogen concentrations from studies in these homes</a:t>
            </a:r>
          </a:p>
          <a:p>
            <a:pPr lvl="1"/>
            <a:r>
              <a:rPr lang="en-US" dirty="0"/>
              <a:t>Higher-risk population</a:t>
            </a:r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8DCA72-9565-4B92-951A-EA8C09149814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QMRA Framework</a:t>
            </a:r>
          </a:p>
          <a:p>
            <a:r>
              <a:rPr lang="en-US" dirty="0"/>
              <a:t>Water uses considered:</a:t>
            </a:r>
          </a:p>
          <a:p>
            <a:pPr lvl="1"/>
            <a:r>
              <a:rPr lang="en-US" dirty="0"/>
              <a:t>Showering</a:t>
            </a:r>
          </a:p>
          <a:p>
            <a:pPr lvl="2"/>
            <a:r>
              <a:rPr lang="en-US" dirty="0"/>
              <a:t>Conventional (13 LPM)</a:t>
            </a:r>
          </a:p>
          <a:p>
            <a:pPr lvl="2"/>
            <a:r>
              <a:rPr lang="en-US" dirty="0"/>
              <a:t>Low-flow (7 LPM)</a:t>
            </a:r>
          </a:p>
          <a:p>
            <a:pPr lvl="1"/>
            <a:r>
              <a:rPr lang="en-US" dirty="0"/>
              <a:t>Toilet Flushing</a:t>
            </a:r>
          </a:p>
          <a:p>
            <a:pPr lvl="2"/>
            <a:r>
              <a:rPr lang="en-US" dirty="0"/>
              <a:t>Flushometer (FOM)</a:t>
            </a:r>
          </a:p>
          <a:p>
            <a:pPr lvl="2"/>
            <a:r>
              <a:rPr lang="en-US" dirty="0"/>
              <a:t>Pressure-assisted (PAT)</a:t>
            </a:r>
          </a:p>
          <a:p>
            <a:pPr lvl="2"/>
            <a:r>
              <a:rPr lang="en-US" dirty="0"/>
              <a:t>High-efficiency (HET)</a:t>
            </a:r>
          </a:p>
        </p:txBody>
      </p:sp>
    </p:spTree>
    <p:extLst>
      <p:ext uri="{BB962C8B-B14F-4D97-AF65-F5344CB8AC3E}">
        <p14:creationId xmlns:p14="http://schemas.microsoft.com/office/powerpoint/2010/main" val="694066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C36AA-FF96-41D0-975D-939C71D97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Form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13F80F-6D65-4445-82B0-3F59151F23B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199" y="1544751"/>
                <a:ext cx="4114801" cy="3222512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US" dirty="0"/>
                  <a:t>D</a:t>
                </a:r>
                <a:r>
                  <a:rPr lang="en-US" baseline="-25000" dirty="0"/>
                  <a:t>P</a:t>
                </a:r>
                <a:r>
                  <a:rPr lang="en-US" dirty="0"/>
                  <a:t> – Exposure dose of each pathogen, P</a:t>
                </a:r>
              </a:p>
              <a:p>
                <a:r>
                  <a:rPr lang="en-US" dirty="0"/>
                  <a:t>R – Recovery efficiency</a:t>
                </a:r>
              </a:p>
              <a:p>
                <a:pPr lvl="1"/>
                <a:r>
                  <a:rPr lang="en-US" dirty="0"/>
                  <a:t>0.84 (Hamilton, 2019)</a:t>
                </a:r>
              </a:p>
              <a:p>
                <a:r>
                  <a:rPr lang="en-US" dirty="0"/>
                  <a:t>C</a:t>
                </a:r>
                <a:r>
                  <a:rPr lang="en-US" baseline="-25000" dirty="0"/>
                  <a:t>P</a:t>
                </a:r>
                <a:r>
                  <a:rPr lang="en-US" dirty="0"/>
                  <a:t> – Concentration of pathogen P</a:t>
                </a:r>
              </a:p>
              <a:p>
                <a:pPr lvl="1"/>
                <a:r>
                  <a:rPr lang="en-US" dirty="0"/>
                  <a:t>MAC - Triangular dist. (de Moulin 1988)</a:t>
                </a:r>
              </a:p>
              <a:p>
                <a:pPr lvl="1"/>
                <a:r>
                  <a:rPr lang="en-US" dirty="0"/>
                  <a:t>Legionella - Lognormal dist. (</a:t>
                </a:r>
                <a:r>
                  <a:rPr lang="en-US" dirty="0" err="1"/>
                  <a:t>Fillipis</a:t>
                </a:r>
                <a:r>
                  <a:rPr lang="en-US" dirty="0"/>
                  <a:t> 2018)</a:t>
                </a:r>
              </a:p>
              <a:p>
                <a:r>
                  <a:rPr lang="en-US" dirty="0"/>
                  <a:t>R</a:t>
                </a:r>
                <a:r>
                  <a:rPr lang="en-US" baseline="-25000" dirty="0"/>
                  <a:t>B</a:t>
                </a:r>
                <a:r>
                  <a:rPr lang="en-US" dirty="0"/>
                  <a:t> – Breathing rate</a:t>
                </a:r>
              </a:p>
              <a:p>
                <a:pPr lvl="1"/>
                <a:r>
                  <a:rPr lang="en-US" dirty="0"/>
                  <a:t>Normal dist. (USEPA, 2011)</a:t>
                </a:r>
              </a:p>
              <a:p>
                <a:r>
                  <a:rPr lang="en-US" dirty="0"/>
                  <a:t>t – Exposure duration</a:t>
                </a:r>
              </a:p>
              <a:p>
                <a:pPr lvl="1"/>
                <a:r>
                  <a:rPr lang="en-US" dirty="0"/>
                  <a:t>Shower = 15 min</a:t>
                </a:r>
              </a:p>
              <a:p>
                <a:pPr lvl="1"/>
                <a:r>
                  <a:rPr lang="en-US" dirty="0"/>
                  <a:t>Toilet = 30 min (reflects sampling methods)</a:t>
                </a:r>
              </a:p>
              <a:p>
                <a:r>
                  <a:rPr lang="en-US" dirty="0" err="1"/>
                  <a:t>C</a:t>
                </a:r>
                <a:r>
                  <a:rPr lang="en-US" baseline="-25000" dirty="0" err="1"/>
                  <a:t>aer</a:t>
                </a:r>
                <a:r>
                  <a:rPr lang="en-US" baseline="-25000" dirty="0"/>
                  <a:t>, d</a:t>
                </a:r>
                <a:r>
                  <a:rPr lang="en-US" dirty="0"/>
                  <a:t> – Concentration of aerosolized droplets of diameter d (in microns)</a:t>
                </a:r>
              </a:p>
              <a:p>
                <a:r>
                  <a:rPr lang="en-US" dirty="0" err="1"/>
                  <a:t>V</a:t>
                </a:r>
                <a:r>
                  <a:rPr lang="en-US" baseline="-25000" dirty="0" err="1"/>
                  <a:t>d</a:t>
                </a:r>
                <a:r>
                  <a:rPr lang="en-US" dirty="0"/>
                  <a:t> – Volume of each aerosol of diameter d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dirty="0"/>
                  <a:t> - Deposition efficiency for aerosols of diameter d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13F80F-6D65-4445-82B0-3F59151F23B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199" y="1544751"/>
                <a:ext cx="4114801" cy="3222512"/>
              </a:xfrm>
              <a:blipFill>
                <a:blip r:embed="rId2"/>
                <a:stretch>
                  <a:fillRect t="-11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DDCC797-5424-4498-96CA-29CE9B2D9FAB}"/>
                  </a:ext>
                </a:extLst>
              </p:cNvPr>
              <p:cNvSpPr txBox="1"/>
              <p:nvPr/>
            </p:nvSpPr>
            <p:spPr>
              <a:xfrm>
                <a:off x="4572001" y="1618827"/>
                <a:ext cx="3861920" cy="13421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𝑎𝑒𝑟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=1−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sup>
                      </m:sSup>
                    </m:oMath>
                  </m:oMathPara>
                </a14:m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DDCC797-5424-4498-96CA-29CE9B2D9F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1" y="1618827"/>
                <a:ext cx="3861920" cy="134216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0185074-A5F3-4B7C-83B9-3BC9C9A9DFA3}"/>
              </a:ext>
            </a:extLst>
          </p:cNvPr>
          <p:cNvSpPr txBox="1">
            <a:spLocks/>
          </p:cNvSpPr>
          <p:nvPr/>
        </p:nvSpPr>
        <p:spPr>
          <a:xfrm>
            <a:off x="4666826" y="3025546"/>
            <a:ext cx="4114801" cy="3222512"/>
          </a:xfrm>
          <a:prstGeom prst="rect">
            <a:avLst/>
          </a:prstGeom>
        </p:spPr>
        <p:txBody>
          <a:bodyPr>
            <a:normAutofit/>
          </a:bodyPr>
          <a:lstStyle>
            <a:lvl1pPr marL="257175" indent="-257175" algn="l" defTabSz="3429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/>
              <a:buChar char="•"/>
              <a:defRPr sz="21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ea typeface="ＭＳ Ｐゴシック" charset="-128"/>
                <a:cs typeface="Gotham Book"/>
              </a:defRPr>
            </a:lvl1pPr>
            <a:lvl2pPr marL="557213" indent="-214313" algn="l" defTabSz="3429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>
                  <a:lumMod val="75000"/>
                  <a:lumOff val="25000"/>
                </a:schemeClr>
              </a:buClr>
              <a:buSzPct val="85000"/>
              <a:buFont typeface="Arial"/>
              <a:buChar char="•"/>
              <a:defRPr sz="18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Gotham Book"/>
                <a:ea typeface="ＭＳ Ｐゴシック" charset="-128"/>
                <a:cs typeface="Gotham Book"/>
              </a:defRPr>
            </a:lvl2pPr>
            <a:lvl3pPr marL="857250" indent="-171450" algn="l" defTabSz="3429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>
                  <a:lumMod val="75000"/>
                  <a:lumOff val="25000"/>
                </a:schemeClr>
              </a:buClr>
              <a:buFont typeface="Arial" charset="0"/>
              <a:buChar char="•"/>
              <a:defRPr sz="15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Gotham Book"/>
                <a:ea typeface="ＭＳ Ｐゴシック" charset="-128"/>
                <a:cs typeface="Gotham Book"/>
              </a:defRPr>
            </a:lvl3pPr>
            <a:lvl4pPr marL="1200150" indent="-171450" algn="l" defTabSz="3429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500" b="0" i="0" kern="1200">
                <a:solidFill>
                  <a:schemeClr val="tx1"/>
                </a:solidFill>
                <a:latin typeface="Gotham Book"/>
                <a:ea typeface="ＭＳ Ｐゴシック" charset="-128"/>
                <a:cs typeface="Gotham Book"/>
              </a:defRPr>
            </a:lvl4pPr>
            <a:lvl5pPr marL="1543050" indent="-171450" algn="l" defTabSz="3429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 b="0" i="0" kern="1200">
                <a:solidFill>
                  <a:schemeClr val="tx1"/>
                </a:solidFill>
                <a:latin typeface="Gotham Book"/>
                <a:ea typeface="ＭＳ Ｐゴシック" charset="-128"/>
                <a:cs typeface="Gotham Book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R</a:t>
            </a:r>
            <a:r>
              <a:rPr lang="en-US" sz="1400" baseline="-25000" dirty="0"/>
              <a:t>P</a:t>
            </a:r>
            <a:r>
              <a:rPr lang="en-US" sz="1400" dirty="0"/>
              <a:t> – Risk of infection for each pathogen, P</a:t>
            </a:r>
          </a:p>
          <a:p>
            <a:r>
              <a:rPr lang="en-US" sz="1400" dirty="0" err="1"/>
              <a:t>k</a:t>
            </a:r>
            <a:r>
              <a:rPr lang="en-US" sz="1400" baseline="-25000" dirty="0" err="1"/>
              <a:t>P</a:t>
            </a:r>
            <a:r>
              <a:rPr lang="en-US" sz="1400" dirty="0"/>
              <a:t> – Dose-Response parameter</a:t>
            </a:r>
          </a:p>
          <a:p>
            <a:pPr lvl="1"/>
            <a:r>
              <a:rPr lang="en-US" sz="1100" dirty="0"/>
              <a:t>(Hamilton et al. 2017)</a:t>
            </a:r>
          </a:p>
          <a:p>
            <a:r>
              <a:rPr lang="en-US" sz="1400" dirty="0"/>
              <a:t>C – Exposure route conversion factor</a:t>
            </a:r>
          </a:p>
          <a:p>
            <a:pPr lvl="1"/>
            <a:r>
              <a:rPr lang="en-US" sz="1100" dirty="0"/>
              <a:t>(Hamilton et al. 2017)</a:t>
            </a:r>
          </a:p>
        </p:txBody>
      </p:sp>
    </p:spTree>
    <p:extLst>
      <p:ext uri="{BB962C8B-B14F-4D97-AF65-F5344CB8AC3E}">
        <p14:creationId xmlns:p14="http://schemas.microsoft.com/office/powerpoint/2010/main" val="1557654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documents.lucidchart.com/documents/d2971ee0-b9f4-4a68-ad00-6414a2f0079d/pages/0_0?a=696&amp;x=176&amp;y=618&amp;w=968&amp;h=924&amp;store=1&amp;accept=image%2F*&amp;auth=LCA%209cd6f34dcc1de9aa5afe72c6e2b09a0d4bf576c9-ts%3D1543352425">
            <a:extLst>
              <a:ext uri="{FF2B5EF4-FFF2-40B4-BE49-F238E27FC236}">
                <a16:creationId xmlns:a16="http://schemas.microsoft.com/office/drawing/2014/main" id="{FD2567C7-031E-452E-928D-318A3ED5FAA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2" t="6826" r="6985" b="7287"/>
          <a:stretch/>
        </p:blipFill>
        <p:spPr bwMode="auto">
          <a:xfrm>
            <a:off x="2375452" y="797457"/>
            <a:ext cx="4393096" cy="4186292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225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64AD5-BA0A-4A96-B5C6-7BD6E876E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Pathogen Input Concentrations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6EE67A-3513-4B0D-B452-DD6102BEAC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44752"/>
            <a:ext cx="3950704" cy="167258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MAC</a:t>
            </a:r>
          </a:p>
          <a:p>
            <a:pPr lvl="1"/>
            <a:r>
              <a:rPr lang="en-US" dirty="0"/>
              <a:t>Data: de Moulin et al. 1988</a:t>
            </a:r>
          </a:p>
          <a:p>
            <a:pPr lvl="1"/>
            <a:r>
              <a:rPr lang="en-US" dirty="0"/>
              <a:t>Triangular distribution based on minimum, median, maximum</a:t>
            </a:r>
          </a:p>
          <a:p>
            <a:pPr lvl="1"/>
            <a:r>
              <a:rPr lang="en-US" dirty="0"/>
              <a:t>Hot/cold water simulated separately</a:t>
            </a:r>
          </a:p>
          <a:p>
            <a:pPr lvl="2"/>
            <a:r>
              <a:rPr lang="en-US" dirty="0"/>
              <a:t>Shower uses mixed, toilet uses cold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311598-CA82-4B02-B16C-0D4E7F2A3D3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36096" y="1544751"/>
            <a:ext cx="3950704" cy="154388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Legionella</a:t>
            </a:r>
          </a:p>
          <a:p>
            <a:pPr lvl="1"/>
            <a:r>
              <a:rPr lang="en-US" dirty="0"/>
              <a:t>Data: </a:t>
            </a:r>
            <a:r>
              <a:rPr lang="en-US" dirty="0" err="1"/>
              <a:t>Filipis</a:t>
            </a:r>
            <a:r>
              <a:rPr lang="en-US" dirty="0"/>
              <a:t> et al. 2018</a:t>
            </a:r>
          </a:p>
          <a:p>
            <a:pPr lvl="1"/>
            <a:r>
              <a:rPr lang="en-US" dirty="0"/>
              <a:t>Fit a log-normal distribution</a:t>
            </a:r>
          </a:p>
          <a:p>
            <a:pPr lvl="2"/>
            <a:r>
              <a:rPr lang="en-US" dirty="0"/>
              <a:t>Raw data available</a:t>
            </a:r>
          </a:p>
          <a:p>
            <a:pPr lvl="1"/>
            <a:r>
              <a:rPr lang="en-US" dirty="0"/>
              <a:t>Hot and cold water assumed to contain same concentration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0AF5D1-DE84-404A-9D2D-B6D9B2349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3088640"/>
            <a:ext cx="4114800" cy="1971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689DE64-541D-4EBB-9A49-5453902855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4047" y="3088639"/>
            <a:ext cx="4114801" cy="197100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87507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4FBCD-7C4A-42DF-8015-C31F126C4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Correlations within Model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5279F1A9-E3F2-4389-8D30-A4573C74EA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575435"/>
            <a:ext cx="3951288" cy="3161030"/>
          </a:xfrm>
          <a:ln>
            <a:solidFill>
              <a:schemeClr val="tx1"/>
            </a:solidFill>
          </a:ln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EAF0DB-BFFC-44DF-BDAB-58A7E927FC76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/>
              <a:t>MAC in Low-Flow Shower</a:t>
            </a:r>
          </a:p>
          <a:p>
            <a:r>
              <a:rPr lang="en-US" dirty="0"/>
              <a:t>Breathing Rate</a:t>
            </a:r>
          </a:p>
          <a:p>
            <a:pPr lvl="1"/>
            <a:r>
              <a:rPr lang="en-US" dirty="0"/>
              <a:t>Correlated with dose (0.80) and risk (0.62)</a:t>
            </a:r>
          </a:p>
          <a:p>
            <a:r>
              <a:rPr lang="en-US" dirty="0"/>
              <a:t>Concentration</a:t>
            </a:r>
          </a:p>
          <a:p>
            <a:pPr lvl="1"/>
            <a:r>
              <a:rPr lang="en-US" dirty="0"/>
              <a:t>With dose (0.54) and risk (0.42)</a:t>
            </a:r>
          </a:p>
          <a:p>
            <a:r>
              <a:rPr lang="en-US" dirty="0"/>
              <a:t>Risk</a:t>
            </a:r>
          </a:p>
          <a:p>
            <a:pPr lvl="1"/>
            <a:r>
              <a:rPr lang="en-US" dirty="0"/>
              <a:t>With dose (0.77) and k (0.63)</a:t>
            </a:r>
          </a:p>
        </p:txBody>
      </p:sp>
    </p:spTree>
    <p:extLst>
      <p:ext uri="{BB962C8B-B14F-4D97-AF65-F5344CB8AC3E}">
        <p14:creationId xmlns:p14="http://schemas.microsoft.com/office/powerpoint/2010/main" val="707677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242F8-3AE3-4489-B718-0791120E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Results – Showering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FCBDB5-1339-4003-8E7B-80ECDFE41B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Low-flow showers exhibited slightly lower risk</a:t>
            </a:r>
          </a:p>
          <a:p>
            <a:pPr lvl="1"/>
            <a:r>
              <a:rPr lang="en-US" dirty="0"/>
              <a:t>True for both MAC and Legionella</a:t>
            </a:r>
          </a:p>
          <a:p>
            <a:pPr lvl="2"/>
            <a:r>
              <a:rPr lang="en-US" dirty="0"/>
              <a:t>Higher flowrate ⇒ more aerosols</a:t>
            </a:r>
          </a:p>
          <a:p>
            <a:pPr lvl="1"/>
            <a:r>
              <a:rPr lang="en-US" dirty="0"/>
              <a:t>This analysis does not consider the effects of stagnation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FE6668E9-1653-41E3-93E0-BAC18BA0001B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4873777" y="867550"/>
            <a:ext cx="3645383" cy="3899713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26148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242F8-3AE3-4489-B718-0791120E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Results – Toilet Flushing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FCBDB5-1339-4003-8E7B-80ECDFE41B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Risks for toilets</a:t>
            </a:r>
          </a:p>
          <a:p>
            <a:pPr lvl="1"/>
            <a:r>
              <a:rPr lang="en-US" dirty="0"/>
              <a:t>FOM &gt; PAT &gt; HET</a:t>
            </a:r>
          </a:p>
          <a:p>
            <a:pPr lvl="1"/>
            <a:r>
              <a:rPr lang="en-US" dirty="0"/>
              <a:t>True for both pathogens</a:t>
            </a:r>
          </a:p>
          <a:p>
            <a:pPr lvl="1"/>
            <a:r>
              <a:rPr lang="en-US" dirty="0"/>
              <a:t>Differences more pronounced for MAC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E68DC29-E8A3-437E-8740-731A2307F2E5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5212081" y="796123"/>
            <a:ext cx="3474720" cy="4041752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74097629"/>
      </p:ext>
    </p:extLst>
  </p:cSld>
  <p:clrMapOvr>
    <a:masterClrMapping/>
  </p:clrMapOvr>
</p:sld>
</file>

<file path=ppt/theme/theme1.xml><?xml version="1.0" encoding="utf-8"?>
<a:theme xmlns:a="http://schemas.openxmlformats.org/drawingml/2006/main" name="MSU Template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wer-Point-Wordmark" id="{B922F58C-BBA5-F347-BA1F-BCD32A6C98C3}" vid="{F2D4553F-1312-E44A-AB7C-D98185B3D3A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588</Words>
  <Application>Microsoft Office PowerPoint</Application>
  <PresentationFormat>On-screen Show (16:9)</PresentationFormat>
  <Paragraphs>103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Cambria Math</vt:lpstr>
      <vt:lpstr>Gotham Book</vt:lpstr>
      <vt:lpstr>Gotham-Bold</vt:lpstr>
      <vt:lpstr>Wingdings</vt:lpstr>
      <vt:lpstr>MSU Template 1</vt:lpstr>
      <vt:lpstr>Comparing Risks Across Building Water Use Types with QMRA</vt:lpstr>
      <vt:lpstr>Outline</vt:lpstr>
      <vt:lpstr>Introduction</vt:lpstr>
      <vt:lpstr>Model Form</vt:lpstr>
      <vt:lpstr>PowerPoint Presentation</vt:lpstr>
      <vt:lpstr>Pathogen Input Concentrations</vt:lpstr>
      <vt:lpstr>Common Correlations within Model</vt:lpstr>
      <vt:lpstr>Results – Showering</vt:lpstr>
      <vt:lpstr>Results – Toilet Flushing</vt:lpstr>
      <vt:lpstr>Conclusions</vt:lpstr>
      <vt:lpstr>Thank You &amp;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Water Quality Relationships</dc:title>
  <dc:creator>Julien, Ryan</dc:creator>
  <cp:lastModifiedBy>Julien, Ryan</cp:lastModifiedBy>
  <cp:revision>4</cp:revision>
  <dcterms:created xsi:type="dcterms:W3CDTF">2020-11-10T14:07:13Z</dcterms:created>
  <dcterms:modified xsi:type="dcterms:W3CDTF">2021-04-28T19:01:57Z</dcterms:modified>
</cp:coreProperties>
</file>