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56" r:id="rId2"/>
    <p:sldId id="300" r:id="rId3"/>
    <p:sldId id="298" r:id="rId4"/>
    <p:sldId id="257" r:id="rId5"/>
    <p:sldId id="258" r:id="rId6"/>
    <p:sldId id="259" r:id="rId7"/>
    <p:sldId id="261" r:id="rId8"/>
    <p:sldId id="260" r:id="rId9"/>
    <p:sldId id="262" r:id="rId10"/>
    <p:sldId id="280" r:id="rId11"/>
    <p:sldId id="266" r:id="rId12"/>
    <p:sldId id="263" r:id="rId13"/>
    <p:sldId id="264" r:id="rId14"/>
    <p:sldId id="281" r:id="rId15"/>
    <p:sldId id="268" r:id="rId16"/>
    <p:sldId id="269" r:id="rId17"/>
    <p:sldId id="270" r:id="rId18"/>
    <p:sldId id="282" r:id="rId19"/>
    <p:sldId id="283" r:id="rId20"/>
    <p:sldId id="279" r:id="rId21"/>
    <p:sldId id="284" r:id="rId22"/>
    <p:sldId id="288" r:id="rId23"/>
    <p:sldId id="289" r:id="rId24"/>
    <p:sldId id="303" r:id="rId25"/>
    <p:sldId id="286" r:id="rId26"/>
    <p:sldId id="292" r:id="rId27"/>
    <p:sldId id="305" r:id="rId28"/>
    <p:sldId id="307" r:id="rId29"/>
    <p:sldId id="308" r:id="rId30"/>
    <p:sldId id="309" r:id="rId31"/>
    <p:sldId id="293" r:id="rId32"/>
    <p:sldId id="294" r:id="rId33"/>
    <p:sldId id="304" r:id="rId34"/>
    <p:sldId id="306" r:id="rId35"/>
    <p:sldId id="301" r:id="rId36"/>
    <p:sldId id="302"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CC"/>
    <a:srgbClr val="77AC30"/>
    <a:srgbClr val="00FFFF"/>
    <a:srgbClr val="28F877"/>
    <a:srgbClr val="7E2F8E"/>
    <a:srgbClr val="EDB120"/>
    <a:srgbClr val="D95319"/>
    <a:srgbClr val="0072B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17" autoAdjust="0"/>
    <p:restoredTop sz="79553" autoAdjust="0"/>
  </p:normalViewPr>
  <p:slideViewPr>
    <p:cSldViewPr snapToGrid="0">
      <p:cViewPr varScale="1">
        <p:scale>
          <a:sx n="87" d="100"/>
          <a:sy n="87" d="100"/>
        </p:scale>
        <p:origin x="1314"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CE5C010-B513-4820-82D7-28F9E65C309B}" type="datetimeFigureOut">
              <a:rPr lang="en-US" smtClean="0"/>
              <a:t>8/10/2020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8D0868F-B392-4A9B-A686-1BB14DDAAB8C}" type="slidenum">
              <a:rPr lang="en-US" smtClean="0"/>
              <a:t>‹#›</a:t>
            </a:fld>
            <a:endParaRPr lang="en-US"/>
          </a:p>
        </p:txBody>
      </p:sp>
    </p:spTree>
    <p:extLst>
      <p:ext uri="{BB962C8B-B14F-4D97-AF65-F5344CB8AC3E}">
        <p14:creationId xmlns:p14="http://schemas.microsoft.com/office/powerpoint/2010/main" val="3763655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8D0868F-B392-4A9B-A686-1BB14DDAAB8C}" type="slidenum">
              <a:rPr lang="en-US" smtClean="0"/>
              <a:t>4</a:t>
            </a:fld>
            <a:endParaRPr lang="en-US"/>
          </a:p>
        </p:txBody>
      </p:sp>
    </p:spTree>
    <p:extLst>
      <p:ext uri="{BB962C8B-B14F-4D97-AF65-F5344CB8AC3E}">
        <p14:creationId xmlns:p14="http://schemas.microsoft.com/office/powerpoint/2010/main" val="30915585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8D0868F-B392-4A9B-A686-1BB14DDAAB8C}" type="slidenum">
              <a:rPr lang="en-US" smtClean="0"/>
              <a:t>18</a:t>
            </a:fld>
            <a:endParaRPr lang="en-US"/>
          </a:p>
        </p:txBody>
      </p:sp>
    </p:spTree>
    <p:extLst>
      <p:ext uri="{BB962C8B-B14F-4D97-AF65-F5344CB8AC3E}">
        <p14:creationId xmlns:p14="http://schemas.microsoft.com/office/powerpoint/2010/main" val="24792557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8D0868F-B392-4A9B-A686-1BB14DDAAB8C}" type="slidenum">
              <a:rPr lang="en-US" smtClean="0"/>
              <a:t>22</a:t>
            </a:fld>
            <a:endParaRPr lang="en-US"/>
          </a:p>
        </p:txBody>
      </p:sp>
    </p:spTree>
    <p:extLst>
      <p:ext uri="{BB962C8B-B14F-4D97-AF65-F5344CB8AC3E}">
        <p14:creationId xmlns:p14="http://schemas.microsoft.com/office/powerpoint/2010/main" val="39825825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E7812-89E0-4735-AA14-B3AD86E45EF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DEA65BD-EC33-40EC-9425-0ED119F3427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50D9A84-5A3A-4AE5-B43A-50E403A8A877}"/>
              </a:ext>
            </a:extLst>
          </p:cNvPr>
          <p:cNvSpPr>
            <a:spLocks noGrp="1"/>
          </p:cNvSpPr>
          <p:nvPr>
            <p:ph type="dt" sz="half" idx="10"/>
          </p:nvPr>
        </p:nvSpPr>
        <p:spPr/>
        <p:txBody>
          <a:bodyPr/>
          <a:lstStyle/>
          <a:p>
            <a:fld id="{1517974A-9606-4D2E-BD5B-FBF1C874904C}" type="datetimeFigureOut">
              <a:rPr lang="en-US" smtClean="0"/>
              <a:t>8/10/2020</a:t>
            </a:fld>
            <a:endParaRPr lang="en-US"/>
          </a:p>
        </p:txBody>
      </p:sp>
      <p:sp>
        <p:nvSpPr>
          <p:cNvPr id="5" name="Footer Placeholder 4">
            <a:extLst>
              <a:ext uri="{FF2B5EF4-FFF2-40B4-BE49-F238E27FC236}">
                <a16:creationId xmlns:a16="http://schemas.microsoft.com/office/drawing/2014/main" id="{47D37E01-BD84-4535-B3FA-575154E707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052FEC0-EE98-4218-BFD3-96A136B63B37}"/>
              </a:ext>
            </a:extLst>
          </p:cNvPr>
          <p:cNvSpPr>
            <a:spLocks noGrp="1"/>
          </p:cNvSpPr>
          <p:nvPr>
            <p:ph type="sldNum" sz="quarter" idx="12"/>
          </p:nvPr>
        </p:nvSpPr>
        <p:spPr/>
        <p:txBody>
          <a:bodyPr/>
          <a:lstStyle/>
          <a:p>
            <a:fld id="{415D6C96-198A-4B75-8C7A-8B79CB113C7B}" type="slidenum">
              <a:rPr lang="en-US" smtClean="0"/>
              <a:t>‹#›</a:t>
            </a:fld>
            <a:endParaRPr lang="en-US"/>
          </a:p>
        </p:txBody>
      </p:sp>
    </p:spTree>
    <p:extLst>
      <p:ext uri="{BB962C8B-B14F-4D97-AF65-F5344CB8AC3E}">
        <p14:creationId xmlns:p14="http://schemas.microsoft.com/office/powerpoint/2010/main" val="68507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EA1327-65A1-43E8-ADF5-B4FBBCD1153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DF39541-25FB-478A-AB1A-ACA76C90565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CD6E8B0-9D70-47BC-AB0E-44C0DE0AC1E7}"/>
              </a:ext>
            </a:extLst>
          </p:cNvPr>
          <p:cNvSpPr>
            <a:spLocks noGrp="1"/>
          </p:cNvSpPr>
          <p:nvPr>
            <p:ph type="dt" sz="half" idx="10"/>
          </p:nvPr>
        </p:nvSpPr>
        <p:spPr/>
        <p:txBody>
          <a:bodyPr/>
          <a:lstStyle/>
          <a:p>
            <a:fld id="{1517974A-9606-4D2E-BD5B-FBF1C874904C}" type="datetimeFigureOut">
              <a:rPr lang="en-US" smtClean="0"/>
              <a:t>8/10/2020</a:t>
            </a:fld>
            <a:endParaRPr lang="en-US"/>
          </a:p>
        </p:txBody>
      </p:sp>
      <p:sp>
        <p:nvSpPr>
          <p:cNvPr id="5" name="Footer Placeholder 4">
            <a:extLst>
              <a:ext uri="{FF2B5EF4-FFF2-40B4-BE49-F238E27FC236}">
                <a16:creationId xmlns:a16="http://schemas.microsoft.com/office/drawing/2014/main" id="{A50849AA-22D9-4D97-9F20-AAF98C0B493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C6913F6-BBE0-4524-BBB6-07C7DBF92FF4}"/>
              </a:ext>
            </a:extLst>
          </p:cNvPr>
          <p:cNvSpPr>
            <a:spLocks noGrp="1"/>
          </p:cNvSpPr>
          <p:nvPr>
            <p:ph type="sldNum" sz="quarter" idx="12"/>
          </p:nvPr>
        </p:nvSpPr>
        <p:spPr/>
        <p:txBody>
          <a:bodyPr/>
          <a:lstStyle/>
          <a:p>
            <a:fld id="{415D6C96-198A-4B75-8C7A-8B79CB113C7B}" type="slidenum">
              <a:rPr lang="en-US" smtClean="0"/>
              <a:t>‹#›</a:t>
            </a:fld>
            <a:endParaRPr lang="en-US"/>
          </a:p>
        </p:txBody>
      </p:sp>
    </p:spTree>
    <p:extLst>
      <p:ext uri="{BB962C8B-B14F-4D97-AF65-F5344CB8AC3E}">
        <p14:creationId xmlns:p14="http://schemas.microsoft.com/office/powerpoint/2010/main" val="30120540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C9684-3B07-4066-A6AC-76ECFD8732E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C03568A-8712-4C48-9E79-A7213A4D8C1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9D7EEC-C964-42A3-AF19-E0A385FAC387}"/>
              </a:ext>
            </a:extLst>
          </p:cNvPr>
          <p:cNvSpPr>
            <a:spLocks noGrp="1"/>
          </p:cNvSpPr>
          <p:nvPr>
            <p:ph type="dt" sz="half" idx="10"/>
          </p:nvPr>
        </p:nvSpPr>
        <p:spPr/>
        <p:txBody>
          <a:bodyPr/>
          <a:lstStyle/>
          <a:p>
            <a:fld id="{1517974A-9606-4D2E-BD5B-FBF1C874904C}" type="datetimeFigureOut">
              <a:rPr lang="en-US" smtClean="0"/>
              <a:t>8/10/2020</a:t>
            </a:fld>
            <a:endParaRPr lang="en-US"/>
          </a:p>
        </p:txBody>
      </p:sp>
      <p:sp>
        <p:nvSpPr>
          <p:cNvPr id="5" name="Footer Placeholder 4">
            <a:extLst>
              <a:ext uri="{FF2B5EF4-FFF2-40B4-BE49-F238E27FC236}">
                <a16:creationId xmlns:a16="http://schemas.microsoft.com/office/drawing/2014/main" id="{6942B772-0228-4954-81D9-3F65F67AF5D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94B5E7-75A1-4013-B793-7FBF0663524E}"/>
              </a:ext>
            </a:extLst>
          </p:cNvPr>
          <p:cNvSpPr>
            <a:spLocks noGrp="1"/>
          </p:cNvSpPr>
          <p:nvPr>
            <p:ph type="sldNum" sz="quarter" idx="12"/>
          </p:nvPr>
        </p:nvSpPr>
        <p:spPr/>
        <p:txBody>
          <a:bodyPr/>
          <a:lstStyle/>
          <a:p>
            <a:fld id="{415D6C96-198A-4B75-8C7A-8B79CB113C7B}" type="slidenum">
              <a:rPr lang="en-US" smtClean="0"/>
              <a:t>‹#›</a:t>
            </a:fld>
            <a:endParaRPr lang="en-US"/>
          </a:p>
        </p:txBody>
      </p:sp>
    </p:spTree>
    <p:extLst>
      <p:ext uri="{BB962C8B-B14F-4D97-AF65-F5344CB8AC3E}">
        <p14:creationId xmlns:p14="http://schemas.microsoft.com/office/powerpoint/2010/main" val="14146629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D32B2F-9E50-4569-9A02-A908CF3EA69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A0978A5-9A80-43EA-BF07-1DA33AFC8B8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D71368B-766D-4DA0-9C5B-010DF33C2973}"/>
              </a:ext>
            </a:extLst>
          </p:cNvPr>
          <p:cNvSpPr>
            <a:spLocks noGrp="1"/>
          </p:cNvSpPr>
          <p:nvPr>
            <p:ph type="dt" sz="half" idx="10"/>
          </p:nvPr>
        </p:nvSpPr>
        <p:spPr/>
        <p:txBody>
          <a:bodyPr/>
          <a:lstStyle/>
          <a:p>
            <a:fld id="{1517974A-9606-4D2E-BD5B-FBF1C874904C}" type="datetimeFigureOut">
              <a:rPr lang="en-US" smtClean="0"/>
              <a:t>8/10/2020</a:t>
            </a:fld>
            <a:endParaRPr lang="en-US"/>
          </a:p>
        </p:txBody>
      </p:sp>
      <p:sp>
        <p:nvSpPr>
          <p:cNvPr id="5" name="Footer Placeholder 4">
            <a:extLst>
              <a:ext uri="{FF2B5EF4-FFF2-40B4-BE49-F238E27FC236}">
                <a16:creationId xmlns:a16="http://schemas.microsoft.com/office/drawing/2014/main" id="{541D4C3F-07FD-482B-B03A-44D070969BE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B10CF40-5D18-460E-BBB5-FF371E682667}"/>
              </a:ext>
            </a:extLst>
          </p:cNvPr>
          <p:cNvSpPr>
            <a:spLocks noGrp="1"/>
          </p:cNvSpPr>
          <p:nvPr>
            <p:ph type="sldNum" sz="quarter" idx="12"/>
          </p:nvPr>
        </p:nvSpPr>
        <p:spPr/>
        <p:txBody>
          <a:bodyPr/>
          <a:lstStyle/>
          <a:p>
            <a:fld id="{415D6C96-198A-4B75-8C7A-8B79CB113C7B}" type="slidenum">
              <a:rPr lang="en-US" smtClean="0"/>
              <a:t>‹#›</a:t>
            </a:fld>
            <a:endParaRPr lang="en-US"/>
          </a:p>
        </p:txBody>
      </p:sp>
    </p:spTree>
    <p:extLst>
      <p:ext uri="{BB962C8B-B14F-4D97-AF65-F5344CB8AC3E}">
        <p14:creationId xmlns:p14="http://schemas.microsoft.com/office/powerpoint/2010/main" val="19355694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E8C7E4-E5C8-44CD-A2AC-152A0E01A30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B47A9FF-A7D6-4517-B009-022FBB90C52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5648CCD-46DF-4D4A-BBB9-4B49E0A75F90}"/>
              </a:ext>
            </a:extLst>
          </p:cNvPr>
          <p:cNvSpPr>
            <a:spLocks noGrp="1"/>
          </p:cNvSpPr>
          <p:nvPr>
            <p:ph type="dt" sz="half" idx="10"/>
          </p:nvPr>
        </p:nvSpPr>
        <p:spPr/>
        <p:txBody>
          <a:bodyPr/>
          <a:lstStyle/>
          <a:p>
            <a:fld id="{1517974A-9606-4D2E-BD5B-FBF1C874904C}" type="datetimeFigureOut">
              <a:rPr lang="en-US" smtClean="0"/>
              <a:t>8/10/2020</a:t>
            </a:fld>
            <a:endParaRPr lang="en-US"/>
          </a:p>
        </p:txBody>
      </p:sp>
      <p:sp>
        <p:nvSpPr>
          <p:cNvPr id="5" name="Footer Placeholder 4">
            <a:extLst>
              <a:ext uri="{FF2B5EF4-FFF2-40B4-BE49-F238E27FC236}">
                <a16:creationId xmlns:a16="http://schemas.microsoft.com/office/drawing/2014/main" id="{359B17C8-E851-4C30-BDAF-23AE34125F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5386A13-6687-42E7-BF0C-A00DC183A751}"/>
              </a:ext>
            </a:extLst>
          </p:cNvPr>
          <p:cNvSpPr>
            <a:spLocks noGrp="1"/>
          </p:cNvSpPr>
          <p:nvPr>
            <p:ph type="sldNum" sz="quarter" idx="12"/>
          </p:nvPr>
        </p:nvSpPr>
        <p:spPr/>
        <p:txBody>
          <a:bodyPr/>
          <a:lstStyle/>
          <a:p>
            <a:fld id="{415D6C96-198A-4B75-8C7A-8B79CB113C7B}" type="slidenum">
              <a:rPr lang="en-US" smtClean="0"/>
              <a:t>‹#›</a:t>
            </a:fld>
            <a:endParaRPr lang="en-US"/>
          </a:p>
        </p:txBody>
      </p:sp>
    </p:spTree>
    <p:extLst>
      <p:ext uri="{BB962C8B-B14F-4D97-AF65-F5344CB8AC3E}">
        <p14:creationId xmlns:p14="http://schemas.microsoft.com/office/powerpoint/2010/main" val="1702792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F254A7-1ED5-4C66-89A4-C99FA60FE72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7324E42-36D4-45FA-801B-11CFEB86744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7BBE94C-4FB4-4600-8D19-A9E2CCE6E7F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D131BA7-2DE3-42EA-9E7D-ECD7AA2F42AA}"/>
              </a:ext>
            </a:extLst>
          </p:cNvPr>
          <p:cNvSpPr>
            <a:spLocks noGrp="1"/>
          </p:cNvSpPr>
          <p:nvPr>
            <p:ph type="dt" sz="half" idx="10"/>
          </p:nvPr>
        </p:nvSpPr>
        <p:spPr/>
        <p:txBody>
          <a:bodyPr/>
          <a:lstStyle/>
          <a:p>
            <a:fld id="{1517974A-9606-4D2E-BD5B-FBF1C874904C}" type="datetimeFigureOut">
              <a:rPr lang="en-US" smtClean="0"/>
              <a:t>8/10/2020</a:t>
            </a:fld>
            <a:endParaRPr lang="en-US"/>
          </a:p>
        </p:txBody>
      </p:sp>
      <p:sp>
        <p:nvSpPr>
          <p:cNvPr id="6" name="Footer Placeholder 5">
            <a:extLst>
              <a:ext uri="{FF2B5EF4-FFF2-40B4-BE49-F238E27FC236}">
                <a16:creationId xmlns:a16="http://schemas.microsoft.com/office/drawing/2014/main" id="{1035DB69-D656-4B80-971D-38624FFF651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9B0CDB3-BBA8-4747-9F5B-5802E707097E}"/>
              </a:ext>
            </a:extLst>
          </p:cNvPr>
          <p:cNvSpPr>
            <a:spLocks noGrp="1"/>
          </p:cNvSpPr>
          <p:nvPr>
            <p:ph type="sldNum" sz="quarter" idx="12"/>
          </p:nvPr>
        </p:nvSpPr>
        <p:spPr/>
        <p:txBody>
          <a:bodyPr/>
          <a:lstStyle/>
          <a:p>
            <a:fld id="{415D6C96-198A-4B75-8C7A-8B79CB113C7B}" type="slidenum">
              <a:rPr lang="en-US" smtClean="0"/>
              <a:t>‹#›</a:t>
            </a:fld>
            <a:endParaRPr lang="en-US"/>
          </a:p>
        </p:txBody>
      </p:sp>
    </p:spTree>
    <p:extLst>
      <p:ext uri="{BB962C8B-B14F-4D97-AF65-F5344CB8AC3E}">
        <p14:creationId xmlns:p14="http://schemas.microsoft.com/office/powerpoint/2010/main" val="12043033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AC159B-96FD-40F5-845C-CF8D13828BF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2A48F22-3F14-4448-958D-627D6E34266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0CCA78E-52BA-4B4E-B822-0F8BDD1B82C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A0421E9-D7C8-4834-B600-18EF3FE76F6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2DA150D-5BFA-4508-8AEF-ED7D4E66AB4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AED44E3-0058-4E82-B7A2-2E43C20DBFBF}"/>
              </a:ext>
            </a:extLst>
          </p:cNvPr>
          <p:cNvSpPr>
            <a:spLocks noGrp="1"/>
          </p:cNvSpPr>
          <p:nvPr>
            <p:ph type="dt" sz="half" idx="10"/>
          </p:nvPr>
        </p:nvSpPr>
        <p:spPr/>
        <p:txBody>
          <a:bodyPr/>
          <a:lstStyle/>
          <a:p>
            <a:fld id="{1517974A-9606-4D2E-BD5B-FBF1C874904C}" type="datetimeFigureOut">
              <a:rPr lang="en-US" smtClean="0"/>
              <a:t>8/10/2020</a:t>
            </a:fld>
            <a:endParaRPr lang="en-US"/>
          </a:p>
        </p:txBody>
      </p:sp>
      <p:sp>
        <p:nvSpPr>
          <p:cNvPr id="8" name="Footer Placeholder 7">
            <a:extLst>
              <a:ext uri="{FF2B5EF4-FFF2-40B4-BE49-F238E27FC236}">
                <a16:creationId xmlns:a16="http://schemas.microsoft.com/office/drawing/2014/main" id="{B798F836-7D66-4559-AFC2-C66C066483A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018FD50-A3D8-4EDF-834C-0B37DB3F323C}"/>
              </a:ext>
            </a:extLst>
          </p:cNvPr>
          <p:cNvSpPr>
            <a:spLocks noGrp="1"/>
          </p:cNvSpPr>
          <p:nvPr>
            <p:ph type="sldNum" sz="quarter" idx="12"/>
          </p:nvPr>
        </p:nvSpPr>
        <p:spPr/>
        <p:txBody>
          <a:bodyPr/>
          <a:lstStyle/>
          <a:p>
            <a:fld id="{415D6C96-198A-4B75-8C7A-8B79CB113C7B}" type="slidenum">
              <a:rPr lang="en-US" smtClean="0"/>
              <a:t>‹#›</a:t>
            </a:fld>
            <a:endParaRPr lang="en-US"/>
          </a:p>
        </p:txBody>
      </p:sp>
    </p:spTree>
    <p:extLst>
      <p:ext uri="{BB962C8B-B14F-4D97-AF65-F5344CB8AC3E}">
        <p14:creationId xmlns:p14="http://schemas.microsoft.com/office/powerpoint/2010/main" val="18288505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6B46D5-2078-45E9-8D30-949DF0C6506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E555560-4C80-4CB2-81CF-5D7AD88A2C86}"/>
              </a:ext>
            </a:extLst>
          </p:cNvPr>
          <p:cNvSpPr>
            <a:spLocks noGrp="1"/>
          </p:cNvSpPr>
          <p:nvPr>
            <p:ph type="dt" sz="half" idx="10"/>
          </p:nvPr>
        </p:nvSpPr>
        <p:spPr/>
        <p:txBody>
          <a:bodyPr/>
          <a:lstStyle/>
          <a:p>
            <a:fld id="{1517974A-9606-4D2E-BD5B-FBF1C874904C}" type="datetimeFigureOut">
              <a:rPr lang="en-US" smtClean="0"/>
              <a:t>8/10/2020</a:t>
            </a:fld>
            <a:endParaRPr lang="en-US"/>
          </a:p>
        </p:txBody>
      </p:sp>
      <p:sp>
        <p:nvSpPr>
          <p:cNvPr id="4" name="Footer Placeholder 3">
            <a:extLst>
              <a:ext uri="{FF2B5EF4-FFF2-40B4-BE49-F238E27FC236}">
                <a16:creationId xmlns:a16="http://schemas.microsoft.com/office/drawing/2014/main" id="{B716F45F-A307-4016-B23D-018896986AC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62D8854-6C5F-4FBA-9B10-55A41F105843}"/>
              </a:ext>
            </a:extLst>
          </p:cNvPr>
          <p:cNvSpPr>
            <a:spLocks noGrp="1"/>
          </p:cNvSpPr>
          <p:nvPr>
            <p:ph type="sldNum" sz="quarter" idx="12"/>
          </p:nvPr>
        </p:nvSpPr>
        <p:spPr/>
        <p:txBody>
          <a:bodyPr/>
          <a:lstStyle/>
          <a:p>
            <a:fld id="{415D6C96-198A-4B75-8C7A-8B79CB113C7B}" type="slidenum">
              <a:rPr lang="en-US" smtClean="0"/>
              <a:t>‹#›</a:t>
            </a:fld>
            <a:endParaRPr lang="en-US"/>
          </a:p>
        </p:txBody>
      </p:sp>
    </p:spTree>
    <p:extLst>
      <p:ext uri="{BB962C8B-B14F-4D97-AF65-F5344CB8AC3E}">
        <p14:creationId xmlns:p14="http://schemas.microsoft.com/office/powerpoint/2010/main" val="4300702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23F759C-887E-40A7-8BF2-B6035F405F18}"/>
              </a:ext>
            </a:extLst>
          </p:cNvPr>
          <p:cNvSpPr>
            <a:spLocks noGrp="1"/>
          </p:cNvSpPr>
          <p:nvPr>
            <p:ph type="dt" sz="half" idx="10"/>
          </p:nvPr>
        </p:nvSpPr>
        <p:spPr/>
        <p:txBody>
          <a:bodyPr/>
          <a:lstStyle/>
          <a:p>
            <a:fld id="{1517974A-9606-4D2E-BD5B-FBF1C874904C}" type="datetimeFigureOut">
              <a:rPr lang="en-US" smtClean="0"/>
              <a:t>8/10/2020</a:t>
            </a:fld>
            <a:endParaRPr lang="en-US"/>
          </a:p>
        </p:txBody>
      </p:sp>
      <p:sp>
        <p:nvSpPr>
          <p:cNvPr id="3" name="Footer Placeholder 2">
            <a:extLst>
              <a:ext uri="{FF2B5EF4-FFF2-40B4-BE49-F238E27FC236}">
                <a16:creationId xmlns:a16="http://schemas.microsoft.com/office/drawing/2014/main" id="{54739D61-5DEE-4D82-B332-54B69EB4B7D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6020568-EBB3-49DF-BD49-AD31F5D37FA6}"/>
              </a:ext>
            </a:extLst>
          </p:cNvPr>
          <p:cNvSpPr>
            <a:spLocks noGrp="1"/>
          </p:cNvSpPr>
          <p:nvPr>
            <p:ph type="sldNum" sz="quarter" idx="12"/>
          </p:nvPr>
        </p:nvSpPr>
        <p:spPr/>
        <p:txBody>
          <a:bodyPr/>
          <a:lstStyle/>
          <a:p>
            <a:fld id="{415D6C96-198A-4B75-8C7A-8B79CB113C7B}" type="slidenum">
              <a:rPr lang="en-US" smtClean="0"/>
              <a:t>‹#›</a:t>
            </a:fld>
            <a:endParaRPr lang="en-US"/>
          </a:p>
        </p:txBody>
      </p:sp>
    </p:spTree>
    <p:extLst>
      <p:ext uri="{BB962C8B-B14F-4D97-AF65-F5344CB8AC3E}">
        <p14:creationId xmlns:p14="http://schemas.microsoft.com/office/powerpoint/2010/main" val="24524554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649BE5-EEA9-41D7-97FF-17F04D348D3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524597A-C07F-43A2-8593-EEFF4729779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71FA48B-D871-4105-A6D3-6FB92AC7D6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1D60337-333B-4345-9213-FD2561D15B76}"/>
              </a:ext>
            </a:extLst>
          </p:cNvPr>
          <p:cNvSpPr>
            <a:spLocks noGrp="1"/>
          </p:cNvSpPr>
          <p:nvPr>
            <p:ph type="dt" sz="half" idx="10"/>
          </p:nvPr>
        </p:nvSpPr>
        <p:spPr/>
        <p:txBody>
          <a:bodyPr/>
          <a:lstStyle/>
          <a:p>
            <a:fld id="{1517974A-9606-4D2E-BD5B-FBF1C874904C}" type="datetimeFigureOut">
              <a:rPr lang="en-US" smtClean="0"/>
              <a:t>8/10/2020</a:t>
            </a:fld>
            <a:endParaRPr lang="en-US"/>
          </a:p>
        </p:txBody>
      </p:sp>
      <p:sp>
        <p:nvSpPr>
          <p:cNvPr id="6" name="Footer Placeholder 5">
            <a:extLst>
              <a:ext uri="{FF2B5EF4-FFF2-40B4-BE49-F238E27FC236}">
                <a16:creationId xmlns:a16="http://schemas.microsoft.com/office/drawing/2014/main" id="{F42559DF-8FCC-4A87-85A6-B8AD5CC7850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1D43BD-F96A-447D-AF85-6DF928582239}"/>
              </a:ext>
            </a:extLst>
          </p:cNvPr>
          <p:cNvSpPr>
            <a:spLocks noGrp="1"/>
          </p:cNvSpPr>
          <p:nvPr>
            <p:ph type="sldNum" sz="quarter" idx="12"/>
          </p:nvPr>
        </p:nvSpPr>
        <p:spPr/>
        <p:txBody>
          <a:bodyPr/>
          <a:lstStyle/>
          <a:p>
            <a:fld id="{415D6C96-198A-4B75-8C7A-8B79CB113C7B}" type="slidenum">
              <a:rPr lang="en-US" smtClean="0"/>
              <a:t>‹#›</a:t>
            </a:fld>
            <a:endParaRPr lang="en-US"/>
          </a:p>
        </p:txBody>
      </p:sp>
    </p:spTree>
    <p:extLst>
      <p:ext uri="{BB962C8B-B14F-4D97-AF65-F5344CB8AC3E}">
        <p14:creationId xmlns:p14="http://schemas.microsoft.com/office/powerpoint/2010/main" val="32541503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178AB4-9543-4F4D-B8F8-934F087EC44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0DCE894-65D2-4DF2-A96A-A9A62B1725E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4C03FAE-83B5-4861-B570-566A636EEC7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1903EDF-0B60-46BA-B1EA-2224151E922A}"/>
              </a:ext>
            </a:extLst>
          </p:cNvPr>
          <p:cNvSpPr>
            <a:spLocks noGrp="1"/>
          </p:cNvSpPr>
          <p:nvPr>
            <p:ph type="dt" sz="half" idx="10"/>
          </p:nvPr>
        </p:nvSpPr>
        <p:spPr/>
        <p:txBody>
          <a:bodyPr/>
          <a:lstStyle/>
          <a:p>
            <a:fld id="{1517974A-9606-4D2E-BD5B-FBF1C874904C}" type="datetimeFigureOut">
              <a:rPr lang="en-US" smtClean="0"/>
              <a:t>8/10/2020</a:t>
            </a:fld>
            <a:endParaRPr lang="en-US"/>
          </a:p>
        </p:txBody>
      </p:sp>
      <p:sp>
        <p:nvSpPr>
          <p:cNvPr id="6" name="Footer Placeholder 5">
            <a:extLst>
              <a:ext uri="{FF2B5EF4-FFF2-40B4-BE49-F238E27FC236}">
                <a16:creationId xmlns:a16="http://schemas.microsoft.com/office/drawing/2014/main" id="{5A77E502-2AFD-4317-B3D7-31F288F8E9B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14A145F-2F3C-4F91-9CD1-3CF764EB46B4}"/>
              </a:ext>
            </a:extLst>
          </p:cNvPr>
          <p:cNvSpPr>
            <a:spLocks noGrp="1"/>
          </p:cNvSpPr>
          <p:nvPr>
            <p:ph type="sldNum" sz="quarter" idx="12"/>
          </p:nvPr>
        </p:nvSpPr>
        <p:spPr/>
        <p:txBody>
          <a:bodyPr/>
          <a:lstStyle/>
          <a:p>
            <a:fld id="{415D6C96-198A-4B75-8C7A-8B79CB113C7B}" type="slidenum">
              <a:rPr lang="en-US" smtClean="0"/>
              <a:t>‹#›</a:t>
            </a:fld>
            <a:endParaRPr lang="en-US"/>
          </a:p>
        </p:txBody>
      </p:sp>
    </p:spTree>
    <p:extLst>
      <p:ext uri="{BB962C8B-B14F-4D97-AF65-F5344CB8AC3E}">
        <p14:creationId xmlns:p14="http://schemas.microsoft.com/office/powerpoint/2010/main" val="35137809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758F204-369F-47B7-8B11-A8C705B698C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3A2A43B-4F42-4511-BF8D-B7FE7A8371C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FE17BDE-9E4F-4F55-BF61-30EFAAD382F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517974A-9606-4D2E-BD5B-FBF1C874904C}" type="datetimeFigureOut">
              <a:rPr lang="en-US" smtClean="0"/>
              <a:t>8/10/2020</a:t>
            </a:fld>
            <a:endParaRPr lang="en-US"/>
          </a:p>
        </p:txBody>
      </p:sp>
      <p:sp>
        <p:nvSpPr>
          <p:cNvPr id="5" name="Footer Placeholder 4">
            <a:extLst>
              <a:ext uri="{FF2B5EF4-FFF2-40B4-BE49-F238E27FC236}">
                <a16:creationId xmlns:a16="http://schemas.microsoft.com/office/drawing/2014/main" id="{70E3A90E-EF4C-4F43-AFE8-4A017C6E19D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FC733EA-FCF5-4B40-AECD-19FEDD41039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5D6C96-198A-4B75-8C7A-8B79CB113C7B}" type="slidenum">
              <a:rPr lang="en-US" smtClean="0"/>
              <a:t>‹#›</a:t>
            </a:fld>
            <a:endParaRPr lang="en-US"/>
          </a:p>
        </p:txBody>
      </p:sp>
    </p:spTree>
    <p:extLst>
      <p:ext uri="{BB962C8B-B14F-4D97-AF65-F5344CB8AC3E}">
        <p14:creationId xmlns:p14="http://schemas.microsoft.com/office/powerpoint/2010/main" val="20126331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90.png"/><Relationship Id="rId3" Type="http://schemas.openxmlformats.org/officeDocument/2006/relationships/image" Target="../media/image14.emf"/><Relationship Id="rId7" Type="http://schemas.openxmlformats.org/officeDocument/2006/relationships/image" Target="../media/image18.png"/><Relationship Id="rId2" Type="http://schemas.openxmlformats.org/officeDocument/2006/relationships/image" Target="../media/image13.emf"/><Relationship Id="rId1" Type="http://schemas.openxmlformats.org/officeDocument/2006/relationships/slideLayout" Target="../slideLayouts/slideLayout7.xml"/><Relationship Id="rId6" Type="http://schemas.openxmlformats.org/officeDocument/2006/relationships/image" Target="../media/image170.png"/><Relationship Id="rId5" Type="http://schemas.openxmlformats.org/officeDocument/2006/relationships/image" Target="../media/image19.png"/><Relationship Id="rId4" Type="http://schemas.openxmlformats.org/officeDocument/2006/relationships/image" Target="../media/image15.emf"/><Relationship Id="rId9" Type="http://schemas.openxmlformats.org/officeDocument/2006/relationships/image" Target="../media/image2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slideLayout" Target="../slideLayouts/slideLayout7.xml"/><Relationship Id="rId4" Type="http://schemas.openxmlformats.org/officeDocument/2006/relationships/image" Target="../media/image18.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image" Target="../media/image25.emf"/><Relationship Id="rId13" Type="http://schemas.openxmlformats.org/officeDocument/2006/relationships/image" Target="../media/image39.png"/><Relationship Id="rId3" Type="http://schemas.openxmlformats.org/officeDocument/2006/relationships/image" Target="../media/image20.emf"/><Relationship Id="rId7" Type="http://schemas.openxmlformats.org/officeDocument/2006/relationships/image" Target="../media/image24.emf"/><Relationship Id="rId12" Type="http://schemas.openxmlformats.org/officeDocument/2006/relationships/image" Target="../media/image38.png"/><Relationship Id="rId2" Type="http://schemas.openxmlformats.org/officeDocument/2006/relationships/image" Target="../media/image19.emf"/><Relationship Id="rId1" Type="http://schemas.openxmlformats.org/officeDocument/2006/relationships/slideLayout" Target="../slideLayouts/slideLayout7.xml"/><Relationship Id="rId6" Type="http://schemas.openxmlformats.org/officeDocument/2006/relationships/image" Target="../media/image23.emf"/><Relationship Id="rId11" Type="http://schemas.openxmlformats.org/officeDocument/2006/relationships/image" Target="../media/image37.png"/><Relationship Id="rId5" Type="http://schemas.openxmlformats.org/officeDocument/2006/relationships/image" Target="../media/image22.emf"/><Relationship Id="rId10" Type="http://schemas.openxmlformats.org/officeDocument/2006/relationships/image" Target="../media/image19.png"/><Relationship Id="rId4" Type="http://schemas.openxmlformats.org/officeDocument/2006/relationships/image" Target="../media/image21.emf"/><Relationship Id="rId9" Type="http://schemas.openxmlformats.org/officeDocument/2006/relationships/image" Target="../media/image26.emf"/><Relationship Id="rId14" Type="http://schemas.openxmlformats.org/officeDocument/2006/relationships/image" Target="../media/image2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28.emf"/><Relationship Id="rId7" Type="http://schemas.openxmlformats.org/officeDocument/2006/relationships/image" Target="../media/image46.png"/><Relationship Id="rId2" Type="http://schemas.openxmlformats.org/officeDocument/2006/relationships/image" Target="../media/image27.emf"/><Relationship Id="rId1" Type="http://schemas.openxmlformats.org/officeDocument/2006/relationships/slideLayout" Target="../slideLayouts/slideLayout7.xml"/><Relationship Id="rId6" Type="http://schemas.openxmlformats.org/officeDocument/2006/relationships/image" Target="../media/image36.png"/><Relationship Id="rId11" Type="http://schemas.openxmlformats.org/officeDocument/2006/relationships/image" Target="../media/image50.png"/><Relationship Id="rId5" Type="http://schemas.openxmlformats.org/officeDocument/2006/relationships/image" Target="../media/image30.emf"/><Relationship Id="rId10" Type="http://schemas.openxmlformats.org/officeDocument/2006/relationships/image" Target="../media/image49.png"/><Relationship Id="rId4" Type="http://schemas.openxmlformats.org/officeDocument/2006/relationships/image" Target="../media/image29.emf"/><Relationship Id="rId9" Type="http://schemas.openxmlformats.org/officeDocument/2006/relationships/image" Target="../media/image4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33.emf"/><Relationship Id="rId4" Type="http://schemas.openxmlformats.org/officeDocument/2006/relationships/image" Target="../media/image32.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Layout" Target="../slideLayouts/slideLayout7.xml"/><Relationship Id="rId4" Type="http://schemas.openxmlformats.org/officeDocument/2006/relationships/image" Target="../media/image3.emf"/></Relationships>
</file>

<file path=ppt/slides/_rels/slide20.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image" Target="../media/image34.emf"/><Relationship Id="rId1" Type="http://schemas.openxmlformats.org/officeDocument/2006/relationships/slideLayout" Target="../slideLayouts/slideLayout7.xml"/><Relationship Id="rId5" Type="http://schemas.openxmlformats.org/officeDocument/2006/relationships/image" Target="../media/image37.emf"/><Relationship Id="rId4" Type="http://schemas.openxmlformats.org/officeDocument/2006/relationships/image" Target="../media/image36.e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8.emf"/><Relationship Id="rId7" Type="http://schemas.openxmlformats.org/officeDocument/2006/relationships/image" Target="../media/image43.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51.png"/><Relationship Id="rId5" Type="http://schemas.openxmlformats.org/officeDocument/2006/relationships/image" Target="../media/image40.emf"/><Relationship Id="rId4" Type="http://schemas.openxmlformats.org/officeDocument/2006/relationships/image" Target="../media/image39.emf"/><Relationship Id="rId9" Type="http://schemas.openxmlformats.org/officeDocument/2006/relationships/image" Target="../media/image5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8" Type="http://schemas.openxmlformats.org/officeDocument/2006/relationships/image" Target="../media/image47.emf"/><Relationship Id="rId3" Type="http://schemas.openxmlformats.org/officeDocument/2006/relationships/image" Target="../media/image42.emf"/><Relationship Id="rId7" Type="http://schemas.openxmlformats.org/officeDocument/2006/relationships/image" Target="../media/image46.emf"/><Relationship Id="rId2" Type="http://schemas.openxmlformats.org/officeDocument/2006/relationships/image" Target="../media/image41.emf"/><Relationship Id="rId1" Type="http://schemas.openxmlformats.org/officeDocument/2006/relationships/slideLayout" Target="../slideLayouts/slideLayout7.xml"/><Relationship Id="rId6" Type="http://schemas.openxmlformats.org/officeDocument/2006/relationships/image" Target="../media/image45.emf"/><Relationship Id="rId11" Type="http://schemas.openxmlformats.org/officeDocument/2006/relationships/image" Target="../media/image50.emf"/><Relationship Id="rId5" Type="http://schemas.openxmlformats.org/officeDocument/2006/relationships/image" Target="../media/image44.emf"/><Relationship Id="rId10" Type="http://schemas.openxmlformats.org/officeDocument/2006/relationships/image" Target="../media/image49.emf"/><Relationship Id="rId4" Type="http://schemas.openxmlformats.org/officeDocument/2006/relationships/image" Target="../media/image43.emf"/><Relationship Id="rId9" Type="http://schemas.openxmlformats.org/officeDocument/2006/relationships/image" Target="../media/image48.e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image" Target="../media/image51.em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image" Target="../media/image54.emf"/><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3.emf"/><Relationship Id="rId7" Type="http://schemas.openxmlformats.org/officeDocument/2006/relationships/image" Target="../media/image58.png"/><Relationship Id="rId2" Type="http://schemas.openxmlformats.org/officeDocument/2006/relationships/image" Target="../media/image56.png"/><Relationship Id="rId1" Type="http://schemas.openxmlformats.org/officeDocument/2006/relationships/slideLayout" Target="../slideLayouts/slideLayout7.xml"/><Relationship Id="rId6" Type="http://schemas.openxmlformats.org/officeDocument/2006/relationships/image" Target="../media/image57.png"/><Relationship Id="rId5" Type="http://schemas.openxmlformats.org/officeDocument/2006/relationships/image" Target="../media/image560.png"/><Relationship Id="rId4" Type="http://schemas.openxmlformats.org/officeDocument/2006/relationships/image" Target="../media/image55.png"/><Relationship Id="rId9" Type="http://schemas.openxmlformats.org/officeDocument/2006/relationships/image" Target="../media/image60.png"/></Relationships>
</file>

<file path=ppt/slides/_rels/slide36.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61.png"/><Relationship Id="rId7" Type="http://schemas.openxmlformats.org/officeDocument/2006/relationships/image" Target="../media/image65.png"/><Relationship Id="rId2" Type="http://schemas.openxmlformats.org/officeDocument/2006/relationships/image" Target="../media/image3.emf"/><Relationship Id="rId1" Type="http://schemas.openxmlformats.org/officeDocument/2006/relationships/slideLayout" Target="../slideLayouts/slideLayout7.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7.emf"/><Relationship Id="rId5" Type="http://schemas.openxmlformats.org/officeDocument/2006/relationships/image" Target="../media/image6.emf"/><Relationship Id="rId4" Type="http://schemas.openxmlformats.org/officeDocument/2006/relationships/image" Target="../media/image5.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2.emf"/><Relationship Id="rId3" Type="http://schemas.openxmlformats.org/officeDocument/2006/relationships/image" Target="../media/image10.emf"/><Relationship Id="rId7" Type="http://schemas.openxmlformats.org/officeDocument/2006/relationships/image" Target="../media/image13.png"/><Relationship Id="rId12" Type="http://schemas.openxmlformats.org/officeDocument/2006/relationships/image" Target="../media/image11.emf"/><Relationship Id="rId2" Type="http://schemas.openxmlformats.org/officeDocument/2006/relationships/image" Target="../media/image9.emf"/><Relationship Id="rId1" Type="http://schemas.openxmlformats.org/officeDocument/2006/relationships/slideLayout" Target="../slideLayouts/slideLayout7.xml"/><Relationship Id="rId6" Type="http://schemas.openxmlformats.org/officeDocument/2006/relationships/image" Target="../media/image12.png"/><Relationship Id="rId11" Type="http://schemas.openxmlformats.org/officeDocument/2006/relationships/image" Target="../media/image17.png"/><Relationship Id="rId10" Type="http://schemas.openxmlformats.org/officeDocument/2006/relationships/image" Target="../media/image16.png"/><Relationship Id="rId9" Type="http://schemas.openxmlformats.org/officeDocument/2006/relationships/image" Target="../media/image1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95C31A-07D2-446D-9456-C6AB40F88FD8}"/>
              </a:ext>
            </a:extLst>
          </p:cNvPr>
          <p:cNvSpPr>
            <a:spLocks noGrp="1"/>
          </p:cNvSpPr>
          <p:nvPr>
            <p:ph type="ctrTitle"/>
          </p:nvPr>
        </p:nvSpPr>
        <p:spPr>
          <a:xfrm>
            <a:off x="0" y="1778715"/>
            <a:ext cx="12192000" cy="2270760"/>
          </a:xfrm>
        </p:spPr>
        <p:txBody>
          <a:bodyPr>
            <a:noAutofit/>
          </a:bodyPr>
          <a:lstStyle/>
          <a:p>
            <a:r>
              <a:rPr lang="en-US" sz="4000" b="1" dirty="0">
                <a:latin typeface="Georgia" panose="02040502050405020303" pitchFamily="18" charset="0"/>
              </a:rPr>
              <a:t>Analysis of Mammalian Succinate Dehydrogenase Kinetics and </a:t>
            </a:r>
            <a:br>
              <a:rPr lang="en-US" sz="4000" b="1" dirty="0">
                <a:latin typeface="Georgia" panose="02040502050405020303" pitchFamily="18" charset="0"/>
              </a:rPr>
            </a:br>
            <a:r>
              <a:rPr lang="en-US" sz="4000" b="1" dirty="0">
                <a:latin typeface="Georgia" panose="02040502050405020303" pitchFamily="18" charset="0"/>
              </a:rPr>
              <a:t>Reactive Oxygen Species Production</a:t>
            </a:r>
            <a:endParaRPr lang="en-US" sz="4000" dirty="0">
              <a:latin typeface="Georgia" panose="02040502050405020303" pitchFamily="18" charset="0"/>
            </a:endParaRPr>
          </a:p>
        </p:txBody>
      </p:sp>
      <p:sp>
        <p:nvSpPr>
          <p:cNvPr id="3" name="Subtitle 2">
            <a:extLst>
              <a:ext uri="{FF2B5EF4-FFF2-40B4-BE49-F238E27FC236}">
                <a16:creationId xmlns:a16="http://schemas.microsoft.com/office/drawing/2014/main" id="{998995F1-BC3E-44EF-A61E-6656F71B3B56}"/>
              </a:ext>
            </a:extLst>
          </p:cNvPr>
          <p:cNvSpPr>
            <a:spLocks noGrp="1"/>
          </p:cNvSpPr>
          <p:nvPr>
            <p:ph type="subTitle" idx="1"/>
          </p:nvPr>
        </p:nvSpPr>
        <p:spPr>
          <a:xfrm>
            <a:off x="152400" y="4297624"/>
            <a:ext cx="11887200" cy="447448"/>
          </a:xfrm>
        </p:spPr>
        <p:txBody>
          <a:bodyPr>
            <a:normAutofit fontScale="62500" lnSpcReduction="20000"/>
          </a:bodyPr>
          <a:lstStyle/>
          <a:p>
            <a:r>
              <a:rPr lang="en-US" dirty="0">
                <a:latin typeface="Georgia" panose="02040502050405020303" pitchFamily="18" charset="0"/>
              </a:rPr>
              <a:t>Neeraj Manhas</a:t>
            </a:r>
            <a:r>
              <a:rPr lang="en-US" baseline="30000" dirty="0">
                <a:latin typeface="Georgia" panose="02040502050405020303" pitchFamily="18" charset="0"/>
              </a:rPr>
              <a:t>1#</a:t>
            </a:r>
            <a:r>
              <a:rPr lang="en-US" dirty="0">
                <a:latin typeface="Georgia" panose="02040502050405020303" pitchFamily="18" charset="0"/>
              </a:rPr>
              <a:t>, Quynh V Duong</a:t>
            </a:r>
            <a:r>
              <a:rPr lang="en-US" baseline="30000" dirty="0">
                <a:latin typeface="Georgia" panose="02040502050405020303" pitchFamily="18" charset="0"/>
              </a:rPr>
              <a:t>2#</a:t>
            </a:r>
            <a:r>
              <a:rPr lang="en-US" dirty="0">
                <a:latin typeface="Georgia" panose="02040502050405020303" pitchFamily="18" charset="0"/>
              </a:rPr>
              <a:t>, Pilhwa Lee</a:t>
            </a:r>
            <a:r>
              <a:rPr lang="en-US" baseline="30000" dirty="0">
                <a:latin typeface="Georgia" panose="02040502050405020303" pitchFamily="18" charset="0"/>
              </a:rPr>
              <a:t>3#</a:t>
            </a:r>
            <a:r>
              <a:rPr lang="en-US" dirty="0">
                <a:latin typeface="Georgia" panose="02040502050405020303" pitchFamily="18" charset="0"/>
              </a:rPr>
              <a:t>, Joshua D Richardson</a:t>
            </a:r>
            <a:r>
              <a:rPr lang="en-US" baseline="30000" dirty="0">
                <a:latin typeface="Georgia" panose="02040502050405020303" pitchFamily="18" charset="0"/>
              </a:rPr>
              <a:t>1</a:t>
            </a:r>
            <a:r>
              <a:rPr lang="en-US" dirty="0">
                <a:latin typeface="Georgia" panose="02040502050405020303" pitchFamily="18" charset="0"/>
              </a:rPr>
              <a:t>, John D Robertson</a:t>
            </a:r>
            <a:r>
              <a:rPr lang="en-US" baseline="30000" dirty="0">
                <a:latin typeface="Georgia" panose="02040502050405020303" pitchFamily="18" charset="0"/>
              </a:rPr>
              <a:t>1</a:t>
            </a:r>
            <a:r>
              <a:rPr lang="en-US" dirty="0">
                <a:latin typeface="Georgia" panose="02040502050405020303" pitchFamily="18" charset="0"/>
              </a:rPr>
              <a:t>, Michael M Moxley</a:t>
            </a:r>
            <a:r>
              <a:rPr lang="en-US" baseline="30000" dirty="0">
                <a:latin typeface="Georgia" panose="02040502050405020303" pitchFamily="18" charset="0"/>
              </a:rPr>
              <a:t>4</a:t>
            </a:r>
            <a:r>
              <a:rPr lang="en-US" dirty="0">
                <a:latin typeface="Georgia" panose="02040502050405020303" pitchFamily="18" charset="0"/>
              </a:rPr>
              <a:t>, and Jason N Bazil</a:t>
            </a:r>
            <a:r>
              <a:rPr lang="en-US" baseline="30000" dirty="0">
                <a:latin typeface="Georgia" panose="02040502050405020303" pitchFamily="18" charset="0"/>
              </a:rPr>
              <a:t>1*</a:t>
            </a:r>
            <a:endParaRPr lang="en-US" dirty="0">
              <a:latin typeface="Georgia" panose="02040502050405020303" pitchFamily="18" charset="0"/>
            </a:endParaRPr>
          </a:p>
        </p:txBody>
      </p:sp>
    </p:spTree>
    <p:extLst>
      <p:ext uri="{BB962C8B-B14F-4D97-AF65-F5344CB8AC3E}">
        <p14:creationId xmlns:p14="http://schemas.microsoft.com/office/powerpoint/2010/main" val="3493245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837A45D2-26E9-4278-9000-E557774AB40F}"/>
              </a:ext>
            </a:extLst>
          </p:cNvPr>
          <p:cNvPicPr>
            <a:picLocks noChangeAspect="1"/>
          </p:cNvPicPr>
          <p:nvPr/>
        </p:nvPicPr>
        <p:blipFill>
          <a:blip r:embed="rId2"/>
          <a:stretch>
            <a:fillRect/>
          </a:stretch>
        </p:blipFill>
        <p:spPr>
          <a:xfrm>
            <a:off x="0" y="2323739"/>
            <a:ext cx="4389120" cy="2302002"/>
          </a:xfrm>
          <a:prstGeom prst="rect">
            <a:avLst/>
          </a:prstGeom>
        </p:spPr>
      </p:pic>
      <p:pic>
        <p:nvPicPr>
          <p:cNvPr id="15" name="Picture 14">
            <a:extLst>
              <a:ext uri="{FF2B5EF4-FFF2-40B4-BE49-F238E27FC236}">
                <a16:creationId xmlns:a16="http://schemas.microsoft.com/office/drawing/2014/main" id="{8301ACFF-3E3D-4224-B285-CD1E7EF9832B}"/>
              </a:ext>
            </a:extLst>
          </p:cNvPr>
          <p:cNvPicPr>
            <a:picLocks noChangeAspect="1"/>
          </p:cNvPicPr>
          <p:nvPr/>
        </p:nvPicPr>
        <p:blipFill>
          <a:blip r:embed="rId3"/>
          <a:stretch>
            <a:fillRect/>
          </a:stretch>
        </p:blipFill>
        <p:spPr>
          <a:xfrm>
            <a:off x="4014895" y="2320255"/>
            <a:ext cx="4389120" cy="2302002"/>
          </a:xfrm>
          <a:prstGeom prst="rect">
            <a:avLst/>
          </a:prstGeom>
        </p:spPr>
      </p:pic>
      <p:pic>
        <p:nvPicPr>
          <p:cNvPr id="4" name="Picture 3">
            <a:extLst>
              <a:ext uri="{FF2B5EF4-FFF2-40B4-BE49-F238E27FC236}">
                <a16:creationId xmlns:a16="http://schemas.microsoft.com/office/drawing/2014/main" id="{1AC241BA-D920-4C3E-B130-B60B34A0CEEF}"/>
              </a:ext>
            </a:extLst>
          </p:cNvPr>
          <p:cNvPicPr>
            <a:picLocks noChangeAspect="1"/>
          </p:cNvPicPr>
          <p:nvPr/>
        </p:nvPicPr>
        <p:blipFill>
          <a:blip r:embed="rId4"/>
          <a:stretch>
            <a:fillRect/>
          </a:stretch>
        </p:blipFill>
        <p:spPr>
          <a:xfrm>
            <a:off x="8054551" y="2323739"/>
            <a:ext cx="4389120" cy="2302002"/>
          </a:xfrm>
          <a:prstGeom prst="rect">
            <a:avLst/>
          </a:prstGeom>
        </p:spPr>
      </p:pic>
      <p:sp>
        <p:nvSpPr>
          <p:cNvPr id="5" name="TextBox 4">
            <a:extLst>
              <a:ext uri="{FF2B5EF4-FFF2-40B4-BE49-F238E27FC236}">
                <a16:creationId xmlns:a16="http://schemas.microsoft.com/office/drawing/2014/main" id="{42E20E04-6D1C-453F-9EBD-74B27B13A48F}"/>
              </a:ext>
            </a:extLst>
          </p:cNvPr>
          <p:cNvSpPr txBox="1"/>
          <p:nvPr/>
        </p:nvSpPr>
        <p:spPr>
          <a:xfrm>
            <a:off x="3534118" y="2499874"/>
            <a:ext cx="418704" cy="461665"/>
          </a:xfrm>
          <a:prstGeom prst="rect">
            <a:avLst/>
          </a:prstGeom>
          <a:noFill/>
        </p:spPr>
        <p:txBody>
          <a:bodyPr wrap="none" rtlCol="0">
            <a:spAutoFit/>
          </a:bodyPr>
          <a:lstStyle/>
          <a:p>
            <a:r>
              <a:rPr lang="en-US" sz="2400" b="1" dirty="0">
                <a:latin typeface="Georgia" panose="02040502050405020303" pitchFamily="18" charset="0"/>
              </a:rPr>
              <a:t>A</a:t>
            </a:r>
          </a:p>
        </p:txBody>
      </p:sp>
      <p:sp>
        <p:nvSpPr>
          <p:cNvPr id="6" name="TextBox 5">
            <a:extLst>
              <a:ext uri="{FF2B5EF4-FFF2-40B4-BE49-F238E27FC236}">
                <a16:creationId xmlns:a16="http://schemas.microsoft.com/office/drawing/2014/main" id="{8A6240C2-1853-43BD-A7C1-9A4D8C1DF4B8}"/>
              </a:ext>
            </a:extLst>
          </p:cNvPr>
          <p:cNvSpPr txBox="1"/>
          <p:nvPr/>
        </p:nvSpPr>
        <p:spPr>
          <a:xfrm>
            <a:off x="7558614" y="2488857"/>
            <a:ext cx="418704" cy="461665"/>
          </a:xfrm>
          <a:prstGeom prst="rect">
            <a:avLst/>
          </a:prstGeom>
          <a:noFill/>
        </p:spPr>
        <p:txBody>
          <a:bodyPr wrap="none" rtlCol="0">
            <a:spAutoFit/>
          </a:bodyPr>
          <a:lstStyle/>
          <a:p>
            <a:r>
              <a:rPr lang="en-US" sz="2400" b="1" dirty="0">
                <a:latin typeface="Georgia" panose="02040502050405020303" pitchFamily="18" charset="0"/>
              </a:rPr>
              <a:t>B</a:t>
            </a:r>
          </a:p>
        </p:txBody>
      </p:sp>
      <p:sp>
        <p:nvSpPr>
          <p:cNvPr id="7" name="TextBox 6">
            <a:extLst>
              <a:ext uri="{FF2B5EF4-FFF2-40B4-BE49-F238E27FC236}">
                <a16:creationId xmlns:a16="http://schemas.microsoft.com/office/drawing/2014/main" id="{A1953AC5-5B19-4720-8F45-9C4FDE234930}"/>
              </a:ext>
            </a:extLst>
          </p:cNvPr>
          <p:cNvSpPr txBox="1"/>
          <p:nvPr/>
        </p:nvSpPr>
        <p:spPr>
          <a:xfrm>
            <a:off x="11600457" y="2484906"/>
            <a:ext cx="418704" cy="461665"/>
          </a:xfrm>
          <a:prstGeom prst="rect">
            <a:avLst/>
          </a:prstGeom>
          <a:noFill/>
        </p:spPr>
        <p:txBody>
          <a:bodyPr wrap="none" rtlCol="0">
            <a:spAutoFit/>
          </a:bodyPr>
          <a:lstStyle/>
          <a:p>
            <a:r>
              <a:rPr lang="en-US" sz="2400" b="1" dirty="0">
                <a:latin typeface="Georgia" panose="02040502050405020303" pitchFamily="18" charset="0"/>
              </a:rPr>
              <a:t>C</a:t>
            </a:r>
          </a:p>
        </p:txBody>
      </p:sp>
      <p:grpSp>
        <p:nvGrpSpPr>
          <p:cNvPr id="8" name="Group 7">
            <a:extLst>
              <a:ext uri="{FF2B5EF4-FFF2-40B4-BE49-F238E27FC236}">
                <a16:creationId xmlns:a16="http://schemas.microsoft.com/office/drawing/2014/main" id="{F49209AE-0AD2-4D6C-A25C-16D5E788A339}"/>
              </a:ext>
            </a:extLst>
          </p:cNvPr>
          <p:cNvGrpSpPr/>
          <p:nvPr/>
        </p:nvGrpSpPr>
        <p:grpSpPr>
          <a:xfrm>
            <a:off x="5725518" y="2833348"/>
            <a:ext cx="1612942" cy="897454"/>
            <a:chOff x="1492508" y="3642392"/>
            <a:chExt cx="1612942" cy="897454"/>
          </a:xfrm>
        </p:grpSpPr>
        <p:sp>
          <p:nvSpPr>
            <p:cNvPr id="9" name="TextBox 8">
              <a:extLst>
                <a:ext uri="{FF2B5EF4-FFF2-40B4-BE49-F238E27FC236}">
                  <a16:creationId xmlns:a16="http://schemas.microsoft.com/office/drawing/2014/main" id="{F6FD34D4-5F5F-408B-8667-81F691E4F9BC}"/>
                </a:ext>
              </a:extLst>
            </p:cNvPr>
            <p:cNvSpPr txBox="1"/>
            <p:nvPr/>
          </p:nvSpPr>
          <p:spPr>
            <a:xfrm>
              <a:off x="1492508" y="3642392"/>
              <a:ext cx="1612942" cy="276999"/>
            </a:xfrm>
            <a:prstGeom prst="rect">
              <a:avLst/>
            </a:prstGeom>
            <a:noFill/>
          </p:spPr>
          <p:txBody>
            <a:bodyPr wrap="none" rtlCol="0">
              <a:spAutoFit/>
            </a:bodyPr>
            <a:lstStyle/>
            <a:p>
              <a:r>
                <a:rPr lang="en-US" sz="1200" u="sng" dirty="0">
                  <a:latin typeface="Georgia" panose="02040502050405020303" pitchFamily="18" charset="0"/>
                </a:rPr>
                <a:t>Rates at specific sites</a:t>
              </a:r>
            </a:p>
          </p:txBody>
        </p:sp>
        <mc:AlternateContent xmlns:mc="http://schemas.openxmlformats.org/markup-compatibility/2006" xmlns:a14="http://schemas.microsoft.com/office/drawing/2010/main">
          <mc:Choice Requires="a14">
            <p:sp>
              <p:nvSpPr>
                <p:cNvPr id="10" name="Rectangle 9">
                  <a:extLst>
                    <a:ext uri="{FF2B5EF4-FFF2-40B4-BE49-F238E27FC236}">
                      <a16:creationId xmlns:a16="http://schemas.microsoft.com/office/drawing/2014/main" id="{530EE03E-989A-4497-B216-885C43CC1550}"/>
                    </a:ext>
                  </a:extLst>
                </p:cNvPr>
                <p:cNvSpPr/>
                <p:nvPr/>
              </p:nvSpPr>
              <p:spPr>
                <a:xfrm>
                  <a:off x="1492508" y="4053470"/>
                  <a:ext cx="1584601" cy="27699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200" i="1" dirty="0">
                                <a:solidFill>
                                  <a:srgbClr val="D95319"/>
                                </a:solidFill>
                                <a:latin typeface="Cambria Math" panose="02040503050406030204" pitchFamily="18" charset="0"/>
                              </a:rPr>
                            </m:ctrlPr>
                          </m:sSubPr>
                          <m:e>
                            <m:r>
                              <a:rPr lang="en-US" sz="1200" i="1" dirty="0">
                                <a:solidFill>
                                  <a:srgbClr val="D95319"/>
                                </a:solidFill>
                                <a:latin typeface="Cambria Math" panose="02040503050406030204" pitchFamily="18" charset="0"/>
                              </a:rPr>
                              <m:t>[3</m:t>
                            </m:r>
                            <m:r>
                              <a:rPr lang="en-US" sz="1200" i="1" dirty="0">
                                <a:solidFill>
                                  <a:srgbClr val="D95319"/>
                                </a:solidFill>
                                <a:latin typeface="Cambria Math" panose="02040503050406030204" pitchFamily="18" charset="0"/>
                              </a:rPr>
                              <m:t>𝐹𝑒</m:t>
                            </m:r>
                            <m:r>
                              <a:rPr lang="en-US" sz="1200" i="1" dirty="0">
                                <a:solidFill>
                                  <a:srgbClr val="D95319"/>
                                </a:solidFill>
                                <a:latin typeface="Cambria Math" panose="02040503050406030204" pitchFamily="18" charset="0"/>
                              </a:rPr>
                              <m:t>−4</m:t>
                            </m:r>
                            <m:r>
                              <a:rPr lang="en-US" sz="1200" i="1" dirty="0">
                                <a:solidFill>
                                  <a:srgbClr val="D95319"/>
                                </a:solidFill>
                                <a:latin typeface="Cambria Math" panose="02040503050406030204" pitchFamily="18" charset="0"/>
                              </a:rPr>
                              <m:t>𝑆</m:t>
                            </m:r>
                            <m:r>
                              <a:rPr lang="en-US" sz="1200" i="1" dirty="0">
                                <a:solidFill>
                                  <a:srgbClr val="D95319"/>
                                </a:solidFill>
                                <a:latin typeface="Cambria Math" panose="02040503050406030204" pitchFamily="18" charset="0"/>
                              </a:rPr>
                              <m:t>]</m:t>
                            </m:r>
                          </m:e>
                          <m:sub>
                            <m:r>
                              <m:rPr>
                                <m:sty m:val="p"/>
                              </m:rPr>
                              <a:rPr lang="en-US" sz="1200" i="0" dirty="0">
                                <a:solidFill>
                                  <a:srgbClr val="D95319"/>
                                </a:solidFill>
                                <a:latin typeface="Cambria Math" panose="02040503050406030204" pitchFamily="18" charset="0"/>
                              </a:rPr>
                              <m:t>red</m:t>
                            </m:r>
                          </m:sub>
                        </m:sSub>
                        <m:r>
                          <a:rPr lang="en-US" sz="1200" i="0" dirty="0">
                            <a:solidFill>
                              <a:srgbClr val="D95319"/>
                            </a:solidFill>
                            <a:latin typeface="Cambria Math" panose="02040503050406030204" pitchFamily="18" charset="0"/>
                          </a:rPr>
                          <m:t> </m:t>
                        </m:r>
                        <m:r>
                          <a:rPr lang="en-US" sz="1200" i="0" dirty="0">
                            <a:solidFill>
                              <a:srgbClr val="D95319"/>
                            </a:solidFill>
                            <a:latin typeface="Cambria Math" panose="02040503050406030204" pitchFamily="18" charset="0"/>
                            <a:ea typeface="Cambria Math" panose="02040503050406030204" pitchFamily="18" charset="0"/>
                          </a:rPr>
                          <m:t>→ </m:t>
                        </m:r>
                        <m:sSubSup>
                          <m:sSubSupPr>
                            <m:ctrlPr>
                              <a:rPr lang="en-US" sz="1200" i="1" dirty="0">
                                <a:solidFill>
                                  <a:srgbClr val="D95319"/>
                                </a:solidFill>
                                <a:latin typeface="Cambria Math" panose="02040503050406030204" pitchFamily="18" charset="0"/>
                                <a:ea typeface="Cambria Math" panose="02040503050406030204" pitchFamily="18" charset="0"/>
                              </a:rPr>
                            </m:ctrlPr>
                          </m:sSubSupPr>
                          <m:e>
                            <m:r>
                              <m:rPr>
                                <m:sty m:val="p"/>
                              </m:rPr>
                              <a:rPr lang="en-US" sz="1200" i="0" dirty="0">
                                <a:solidFill>
                                  <a:srgbClr val="D95319"/>
                                </a:solidFill>
                                <a:latin typeface="Cambria Math" panose="02040503050406030204" pitchFamily="18" charset="0"/>
                                <a:ea typeface="Cambria Math" panose="02040503050406030204" pitchFamily="18" charset="0"/>
                              </a:rPr>
                              <m:t>O</m:t>
                            </m:r>
                          </m:e>
                          <m:sub>
                            <m:r>
                              <a:rPr lang="en-US" sz="1200" i="0" dirty="0">
                                <a:solidFill>
                                  <a:srgbClr val="D95319"/>
                                </a:solidFill>
                                <a:latin typeface="Cambria Math" panose="02040503050406030204" pitchFamily="18" charset="0"/>
                                <a:ea typeface="Cambria Math" panose="02040503050406030204" pitchFamily="18" charset="0"/>
                              </a:rPr>
                              <m:t>2</m:t>
                            </m:r>
                          </m:sub>
                          <m:sup>
                            <m:r>
                              <a:rPr lang="en-US" sz="1200" i="0" dirty="0">
                                <a:solidFill>
                                  <a:srgbClr val="D95319"/>
                                </a:solidFill>
                                <a:latin typeface="Cambria Math" panose="02040503050406030204" pitchFamily="18" charset="0"/>
                                <a:ea typeface="Cambria Math" panose="02040503050406030204" pitchFamily="18" charset="0"/>
                              </a:rPr>
                              <m:t>.−</m:t>
                            </m:r>
                          </m:sup>
                        </m:sSubSup>
                      </m:oMath>
                    </m:oMathPara>
                  </a14:m>
                  <a:endParaRPr lang="en-US" sz="1200" dirty="0"/>
                </a:p>
              </p:txBody>
            </p:sp>
          </mc:Choice>
          <mc:Fallback xmlns="">
            <p:sp>
              <p:nvSpPr>
                <p:cNvPr id="10" name="Rectangle 9">
                  <a:extLst>
                    <a:ext uri="{FF2B5EF4-FFF2-40B4-BE49-F238E27FC236}">
                      <a16:creationId xmlns:a16="http://schemas.microsoft.com/office/drawing/2014/main" id="{530EE03E-989A-4497-B216-885C43CC1550}"/>
                    </a:ext>
                  </a:extLst>
                </p:cNvPr>
                <p:cNvSpPr>
                  <a:spLocks noRot="1" noChangeAspect="1" noMove="1" noResize="1" noEditPoints="1" noAdjustHandles="1" noChangeArrowheads="1" noChangeShapeType="1" noTextEdit="1"/>
                </p:cNvSpPr>
                <p:nvPr/>
              </p:nvSpPr>
              <p:spPr>
                <a:xfrm>
                  <a:off x="1492508" y="4053470"/>
                  <a:ext cx="1584601" cy="276999"/>
                </a:xfrm>
                <a:prstGeom prst="rect">
                  <a:avLst/>
                </a:prstGeom>
                <a:blipFill>
                  <a:blip r:embed="rId5"/>
                  <a:stretch>
                    <a:fillRect b="-65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Rectangle 10">
                  <a:extLst>
                    <a:ext uri="{FF2B5EF4-FFF2-40B4-BE49-F238E27FC236}">
                      <a16:creationId xmlns:a16="http://schemas.microsoft.com/office/drawing/2014/main" id="{42967116-5E07-4452-BAFB-1B500DD73672}"/>
                    </a:ext>
                  </a:extLst>
                </p:cNvPr>
                <p:cNvSpPr/>
                <p:nvPr/>
              </p:nvSpPr>
              <p:spPr>
                <a:xfrm>
                  <a:off x="1501217" y="4262847"/>
                  <a:ext cx="1302536" cy="27699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200" i="1">
                                <a:solidFill>
                                  <a:srgbClr val="EDB120"/>
                                </a:solidFill>
                                <a:latin typeface="Cambria Math" panose="02040503050406030204" pitchFamily="18" charset="0"/>
                              </a:rPr>
                            </m:ctrlPr>
                          </m:sSubPr>
                          <m:e>
                            <m:r>
                              <m:rPr>
                                <m:sty m:val="p"/>
                              </m:rPr>
                              <a:rPr lang="en-US" sz="1200" i="0">
                                <a:solidFill>
                                  <a:srgbClr val="EDB120"/>
                                </a:solidFill>
                                <a:latin typeface="Cambria Math" panose="02040503050406030204" pitchFamily="18" charset="0"/>
                              </a:rPr>
                              <m:t>FADH</m:t>
                            </m:r>
                          </m:e>
                          <m:sub>
                            <m:r>
                              <a:rPr lang="en-US" sz="1200" i="0">
                                <a:solidFill>
                                  <a:srgbClr val="EDB120"/>
                                </a:solidFill>
                                <a:latin typeface="Cambria Math" panose="02040503050406030204" pitchFamily="18" charset="0"/>
                              </a:rPr>
                              <m:t>2</m:t>
                            </m:r>
                          </m:sub>
                        </m:sSub>
                        <m:r>
                          <a:rPr lang="en-US" sz="1200" i="0">
                            <a:solidFill>
                              <a:srgbClr val="EDB120"/>
                            </a:solidFill>
                            <a:latin typeface="Cambria Math" panose="02040503050406030204" pitchFamily="18" charset="0"/>
                          </a:rPr>
                          <m:t> </m:t>
                        </m:r>
                        <m:r>
                          <a:rPr lang="en-US" sz="1200" i="0">
                            <a:solidFill>
                              <a:srgbClr val="EDB120"/>
                            </a:solidFill>
                            <a:latin typeface="Cambria Math" panose="02040503050406030204" pitchFamily="18" charset="0"/>
                            <a:ea typeface="Cambria Math" panose="02040503050406030204" pitchFamily="18" charset="0"/>
                          </a:rPr>
                          <m:t>→ </m:t>
                        </m:r>
                        <m:sSub>
                          <m:sSubPr>
                            <m:ctrlPr>
                              <a:rPr lang="en-US" sz="1200" i="1">
                                <a:solidFill>
                                  <a:srgbClr val="EDB120"/>
                                </a:solidFill>
                                <a:latin typeface="Cambria Math" panose="02040503050406030204" pitchFamily="18" charset="0"/>
                                <a:ea typeface="Cambria Math" panose="02040503050406030204" pitchFamily="18" charset="0"/>
                              </a:rPr>
                            </m:ctrlPr>
                          </m:sSubPr>
                          <m:e>
                            <m:r>
                              <m:rPr>
                                <m:sty m:val="p"/>
                              </m:rPr>
                              <a:rPr lang="en-US" sz="1200" i="0">
                                <a:solidFill>
                                  <a:srgbClr val="EDB120"/>
                                </a:solidFill>
                                <a:latin typeface="Cambria Math" panose="02040503050406030204" pitchFamily="18" charset="0"/>
                                <a:ea typeface="Cambria Math" panose="02040503050406030204" pitchFamily="18" charset="0"/>
                              </a:rPr>
                              <m:t>H</m:t>
                            </m:r>
                          </m:e>
                          <m:sub>
                            <m:r>
                              <a:rPr lang="en-US" sz="1200" i="0">
                                <a:solidFill>
                                  <a:srgbClr val="EDB120"/>
                                </a:solidFill>
                                <a:latin typeface="Cambria Math" panose="02040503050406030204" pitchFamily="18" charset="0"/>
                                <a:ea typeface="Cambria Math" panose="02040503050406030204" pitchFamily="18" charset="0"/>
                              </a:rPr>
                              <m:t>2</m:t>
                            </m:r>
                          </m:sub>
                        </m:sSub>
                        <m:sSub>
                          <m:sSubPr>
                            <m:ctrlPr>
                              <a:rPr lang="en-US" sz="1200" i="1">
                                <a:solidFill>
                                  <a:srgbClr val="EDB120"/>
                                </a:solidFill>
                                <a:latin typeface="Cambria Math" panose="02040503050406030204" pitchFamily="18" charset="0"/>
                                <a:ea typeface="Cambria Math" panose="02040503050406030204" pitchFamily="18" charset="0"/>
                              </a:rPr>
                            </m:ctrlPr>
                          </m:sSubPr>
                          <m:e>
                            <m:r>
                              <m:rPr>
                                <m:sty m:val="p"/>
                              </m:rPr>
                              <a:rPr lang="en-US" sz="1200" i="0">
                                <a:solidFill>
                                  <a:srgbClr val="EDB120"/>
                                </a:solidFill>
                                <a:latin typeface="Cambria Math" panose="02040503050406030204" pitchFamily="18" charset="0"/>
                                <a:ea typeface="Cambria Math" panose="02040503050406030204" pitchFamily="18" charset="0"/>
                              </a:rPr>
                              <m:t>O</m:t>
                            </m:r>
                          </m:e>
                          <m:sub>
                            <m:r>
                              <a:rPr lang="en-US" sz="1200" i="0">
                                <a:solidFill>
                                  <a:srgbClr val="EDB120"/>
                                </a:solidFill>
                                <a:latin typeface="Cambria Math" panose="02040503050406030204" pitchFamily="18" charset="0"/>
                                <a:ea typeface="Cambria Math" panose="02040503050406030204" pitchFamily="18" charset="0"/>
                              </a:rPr>
                              <m:t>2</m:t>
                            </m:r>
                          </m:sub>
                        </m:sSub>
                      </m:oMath>
                    </m:oMathPara>
                  </a14:m>
                  <a:endParaRPr lang="en-US" sz="1200" dirty="0">
                    <a:solidFill>
                      <a:srgbClr val="EDB120"/>
                    </a:solidFill>
                    <a:latin typeface="Georgia" panose="02040502050405020303" pitchFamily="18" charset="0"/>
                  </a:endParaRPr>
                </a:p>
              </p:txBody>
            </p:sp>
          </mc:Choice>
          <mc:Fallback xmlns="">
            <p:sp>
              <p:nvSpPr>
                <p:cNvPr id="11" name="Rectangle 10">
                  <a:extLst>
                    <a:ext uri="{FF2B5EF4-FFF2-40B4-BE49-F238E27FC236}">
                      <a16:creationId xmlns:a16="http://schemas.microsoft.com/office/drawing/2014/main" id="{42967116-5E07-4452-BAFB-1B500DD73672}"/>
                    </a:ext>
                  </a:extLst>
                </p:cNvPr>
                <p:cNvSpPr>
                  <a:spLocks noRot="1" noChangeAspect="1" noMove="1" noResize="1" noEditPoints="1" noAdjustHandles="1" noChangeArrowheads="1" noChangeShapeType="1" noTextEdit="1"/>
                </p:cNvSpPr>
                <p:nvPr/>
              </p:nvSpPr>
              <p:spPr>
                <a:xfrm>
                  <a:off x="1501217" y="4262847"/>
                  <a:ext cx="1302536" cy="276999"/>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Rectangle 11">
                  <a:extLst>
                    <a:ext uri="{FF2B5EF4-FFF2-40B4-BE49-F238E27FC236}">
                      <a16:creationId xmlns:a16="http://schemas.microsoft.com/office/drawing/2014/main" id="{1E4A312D-0334-4F6C-AF60-7408D835C287}"/>
                    </a:ext>
                  </a:extLst>
                </p:cNvPr>
                <p:cNvSpPr/>
                <p:nvPr/>
              </p:nvSpPr>
              <p:spPr>
                <a:xfrm>
                  <a:off x="1492508" y="3848660"/>
                  <a:ext cx="1124667" cy="27699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p>
                          <m:sSupPr>
                            <m:ctrlPr>
                              <a:rPr lang="en-US" sz="1200" i="1">
                                <a:solidFill>
                                  <a:srgbClr val="0072BD"/>
                                </a:solidFill>
                                <a:latin typeface="Cambria Math" panose="02040503050406030204" pitchFamily="18" charset="0"/>
                                <a:sym typeface="Wingdings" panose="05000000000000000000" pitchFamily="2" charset="2"/>
                              </a:rPr>
                            </m:ctrlPr>
                          </m:sSupPr>
                          <m:e>
                            <m:r>
                              <m:rPr>
                                <m:sty m:val="p"/>
                              </m:rPr>
                              <a:rPr lang="en-US" sz="1200" i="0">
                                <a:solidFill>
                                  <a:srgbClr val="0072BD"/>
                                </a:solidFill>
                                <a:latin typeface="Cambria Math" panose="02040503050406030204" pitchFamily="18" charset="0"/>
                                <a:sym typeface="Wingdings" panose="05000000000000000000" pitchFamily="2" charset="2"/>
                              </a:rPr>
                              <m:t>FADH</m:t>
                            </m:r>
                          </m:e>
                          <m:sup>
                            <m:r>
                              <a:rPr lang="en-US" sz="1200" i="0">
                                <a:solidFill>
                                  <a:srgbClr val="0072BD"/>
                                </a:solidFill>
                                <a:latin typeface="Cambria Math" panose="02040503050406030204" pitchFamily="18" charset="0"/>
                                <a:sym typeface="Wingdings" panose="05000000000000000000" pitchFamily="2" charset="2"/>
                              </a:rPr>
                              <m:t>.</m:t>
                            </m:r>
                          </m:sup>
                        </m:sSup>
                        <m:r>
                          <a:rPr lang="en-US" sz="1200" i="0">
                            <a:solidFill>
                              <a:srgbClr val="0072BD"/>
                            </a:solidFill>
                            <a:latin typeface="Cambria Math" panose="02040503050406030204" pitchFamily="18" charset="0"/>
                            <a:sym typeface="Wingdings" panose="05000000000000000000" pitchFamily="2" charset="2"/>
                          </a:rPr>
                          <m:t> </m:t>
                        </m:r>
                        <m:r>
                          <a:rPr lang="en-US" sz="1200" i="0">
                            <a:solidFill>
                              <a:srgbClr val="0072BD"/>
                            </a:solidFill>
                            <a:latin typeface="Cambria Math" panose="02040503050406030204" pitchFamily="18" charset="0"/>
                            <a:ea typeface="Cambria Math" panose="02040503050406030204" pitchFamily="18" charset="0"/>
                            <a:sym typeface="Wingdings" panose="05000000000000000000" pitchFamily="2" charset="2"/>
                          </a:rPr>
                          <m:t>→ </m:t>
                        </m:r>
                        <m:sSubSup>
                          <m:sSubSupPr>
                            <m:ctrlPr>
                              <a:rPr lang="en-US" sz="1200" i="1">
                                <a:solidFill>
                                  <a:srgbClr val="0072BD"/>
                                </a:solidFill>
                                <a:latin typeface="Cambria Math" panose="02040503050406030204" pitchFamily="18" charset="0"/>
                                <a:ea typeface="Cambria Math" panose="02040503050406030204" pitchFamily="18" charset="0"/>
                                <a:sym typeface="Wingdings" panose="05000000000000000000" pitchFamily="2" charset="2"/>
                              </a:rPr>
                            </m:ctrlPr>
                          </m:sSubSupPr>
                          <m:e>
                            <m:r>
                              <m:rPr>
                                <m:sty m:val="p"/>
                              </m:rPr>
                              <a:rPr lang="en-US" sz="1200" i="0">
                                <a:solidFill>
                                  <a:srgbClr val="0072BD"/>
                                </a:solidFill>
                                <a:latin typeface="Cambria Math" panose="02040503050406030204" pitchFamily="18" charset="0"/>
                                <a:ea typeface="Cambria Math" panose="02040503050406030204" pitchFamily="18" charset="0"/>
                                <a:sym typeface="Wingdings" panose="05000000000000000000" pitchFamily="2" charset="2"/>
                              </a:rPr>
                              <m:t>O</m:t>
                            </m:r>
                          </m:e>
                          <m:sub>
                            <m:r>
                              <a:rPr lang="en-US" sz="1200" i="0">
                                <a:solidFill>
                                  <a:srgbClr val="0072BD"/>
                                </a:solidFill>
                                <a:latin typeface="Cambria Math" panose="02040503050406030204" pitchFamily="18" charset="0"/>
                                <a:ea typeface="Cambria Math" panose="02040503050406030204" pitchFamily="18" charset="0"/>
                                <a:sym typeface="Wingdings" panose="05000000000000000000" pitchFamily="2" charset="2"/>
                              </a:rPr>
                              <m:t>2</m:t>
                            </m:r>
                          </m:sub>
                          <m:sup>
                            <m:r>
                              <a:rPr lang="en-US" sz="1200" i="0">
                                <a:solidFill>
                                  <a:srgbClr val="0072BD"/>
                                </a:solidFill>
                                <a:latin typeface="Cambria Math" panose="02040503050406030204" pitchFamily="18" charset="0"/>
                                <a:ea typeface="Cambria Math" panose="02040503050406030204" pitchFamily="18" charset="0"/>
                                <a:sym typeface="Wingdings" panose="05000000000000000000" pitchFamily="2" charset="2"/>
                              </a:rPr>
                              <m:t>.−</m:t>
                            </m:r>
                          </m:sup>
                        </m:sSubSup>
                      </m:oMath>
                    </m:oMathPara>
                  </a14:m>
                  <a:endParaRPr lang="en-US" sz="1200" dirty="0">
                    <a:solidFill>
                      <a:srgbClr val="0072BD"/>
                    </a:solidFill>
                    <a:latin typeface="Georgia" panose="02040502050405020303" pitchFamily="18" charset="0"/>
                    <a:sym typeface="Wingdings" panose="05000000000000000000" pitchFamily="2" charset="2"/>
                  </a:endParaRPr>
                </a:p>
              </p:txBody>
            </p:sp>
          </mc:Choice>
          <mc:Fallback xmlns="">
            <p:sp>
              <p:nvSpPr>
                <p:cNvPr id="12" name="Rectangle 11">
                  <a:extLst>
                    <a:ext uri="{FF2B5EF4-FFF2-40B4-BE49-F238E27FC236}">
                      <a16:creationId xmlns:a16="http://schemas.microsoft.com/office/drawing/2014/main" id="{1E4A312D-0334-4F6C-AF60-7408D835C287}"/>
                    </a:ext>
                  </a:extLst>
                </p:cNvPr>
                <p:cNvSpPr>
                  <a:spLocks noRot="1" noChangeAspect="1" noMove="1" noResize="1" noEditPoints="1" noAdjustHandles="1" noChangeArrowheads="1" noChangeShapeType="1" noTextEdit="1"/>
                </p:cNvSpPr>
                <p:nvPr/>
              </p:nvSpPr>
              <p:spPr>
                <a:xfrm>
                  <a:off x="1492508" y="3848660"/>
                  <a:ext cx="1124667" cy="276999"/>
                </a:xfrm>
                <a:prstGeom prst="rect">
                  <a:avLst/>
                </a:prstGeom>
                <a:blipFill>
                  <a:blip r:embed="rId7"/>
                  <a:stretch>
                    <a:fillRect/>
                  </a:stretch>
                </a:blipFill>
              </p:spPr>
              <p:txBody>
                <a:bodyPr/>
                <a:lstStyle/>
                <a:p>
                  <a:r>
                    <a:rPr lang="en-US">
                      <a:noFill/>
                    </a:rPr>
                    <a:t> </a:t>
                  </a:r>
                </a:p>
              </p:txBody>
            </p:sp>
          </mc:Fallback>
        </mc:AlternateContent>
      </p:grpSp>
      <p:sp>
        <p:nvSpPr>
          <p:cNvPr id="18" name="TextBox 17">
            <a:extLst>
              <a:ext uri="{FF2B5EF4-FFF2-40B4-BE49-F238E27FC236}">
                <a16:creationId xmlns:a16="http://schemas.microsoft.com/office/drawing/2014/main" id="{17A5CC9D-07DF-4096-995E-4B2BC59DF0FF}"/>
              </a:ext>
            </a:extLst>
          </p:cNvPr>
          <p:cNvSpPr txBox="1"/>
          <p:nvPr/>
        </p:nvSpPr>
        <p:spPr>
          <a:xfrm>
            <a:off x="5820471" y="2551751"/>
            <a:ext cx="1358064" cy="276999"/>
          </a:xfrm>
          <a:prstGeom prst="rect">
            <a:avLst/>
          </a:prstGeom>
          <a:noFill/>
        </p:spPr>
        <p:txBody>
          <a:bodyPr wrap="none" rtlCol="0">
            <a:spAutoFit/>
          </a:bodyPr>
          <a:lstStyle/>
          <a:p>
            <a:r>
              <a:rPr lang="en-US" sz="1200" dirty="0">
                <a:latin typeface="Georgia" panose="02040502050405020303" pitchFamily="18" charset="0"/>
              </a:rPr>
              <a:t>1 µM stigmatellin</a:t>
            </a:r>
          </a:p>
        </p:txBody>
      </p:sp>
      <p:sp>
        <p:nvSpPr>
          <p:cNvPr id="19" name="TextBox 18">
            <a:extLst>
              <a:ext uri="{FF2B5EF4-FFF2-40B4-BE49-F238E27FC236}">
                <a16:creationId xmlns:a16="http://schemas.microsoft.com/office/drawing/2014/main" id="{0AA4B47D-21C2-4044-898B-A4157DE60F76}"/>
              </a:ext>
            </a:extLst>
          </p:cNvPr>
          <p:cNvSpPr txBox="1"/>
          <p:nvPr/>
        </p:nvSpPr>
        <p:spPr>
          <a:xfrm>
            <a:off x="9943145" y="2554612"/>
            <a:ext cx="1311578" cy="276999"/>
          </a:xfrm>
          <a:prstGeom prst="rect">
            <a:avLst/>
          </a:prstGeom>
          <a:noFill/>
        </p:spPr>
        <p:txBody>
          <a:bodyPr wrap="none" rtlCol="0">
            <a:spAutoFit/>
          </a:bodyPr>
          <a:lstStyle/>
          <a:p>
            <a:r>
              <a:rPr lang="en-US" sz="1200" dirty="0">
                <a:latin typeface="Georgia" panose="02040502050405020303" pitchFamily="18" charset="0"/>
              </a:rPr>
              <a:t>250 </a:t>
            </a:r>
            <a:r>
              <a:rPr lang="en-US" sz="1200" dirty="0" err="1">
                <a:latin typeface="Georgia" panose="02040502050405020303" pitchFamily="18" charset="0"/>
              </a:rPr>
              <a:t>nM</a:t>
            </a:r>
            <a:r>
              <a:rPr lang="en-US" sz="1200" dirty="0">
                <a:latin typeface="Georgia" panose="02040502050405020303" pitchFamily="18" charset="0"/>
              </a:rPr>
              <a:t> atpenin</a:t>
            </a:r>
          </a:p>
        </p:txBody>
      </p:sp>
      <p:sp>
        <p:nvSpPr>
          <p:cNvPr id="20" name="TextBox 19">
            <a:extLst>
              <a:ext uri="{FF2B5EF4-FFF2-40B4-BE49-F238E27FC236}">
                <a16:creationId xmlns:a16="http://schemas.microsoft.com/office/drawing/2014/main" id="{CEF93EBD-0B74-4CAF-98D0-D226673874FE}"/>
              </a:ext>
            </a:extLst>
          </p:cNvPr>
          <p:cNvSpPr txBox="1"/>
          <p:nvPr/>
        </p:nvSpPr>
        <p:spPr>
          <a:xfrm>
            <a:off x="2019091" y="2560001"/>
            <a:ext cx="1358064" cy="646331"/>
          </a:xfrm>
          <a:prstGeom prst="rect">
            <a:avLst/>
          </a:prstGeom>
          <a:noFill/>
        </p:spPr>
        <p:txBody>
          <a:bodyPr wrap="none" rtlCol="0">
            <a:spAutoFit/>
          </a:bodyPr>
          <a:lstStyle/>
          <a:p>
            <a:r>
              <a:rPr lang="en-US" sz="1200" dirty="0">
                <a:solidFill>
                  <a:srgbClr val="0072BD"/>
                </a:solidFill>
                <a:latin typeface="Georgia" panose="02040502050405020303" pitchFamily="18" charset="0"/>
              </a:rPr>
              <a:t>1 µM stigmatellin</a:t>
            </a:r>
          </a:p>
          <a:p>
            <a:r>
              <a:rPr lang="en-US" sz="1200" dirty="0">
                <a:solidFill>
                  <a:srgbClr val="D95319"/>
                </a:solidFill>
                <a:latin typeface="Georgia" panose="02040502050405020303" pitchFamily="18" charset="0"/>
              </a:rPr>
              <a:t>50 </a:t>
            </a:r>
            <a:r>
              <a:rPr lang="en-US" sz="1200" dirty="0" err="1">
                <a:solidFill>
                  <a:srgbClr val="D95319"/>
                </a:solidFill>
                <a:latin typeface="Georgia" panose="02040502050405020303" pitchFamily="18" charset="0"/>
              </a:rPr>
              <a:t>nM</a:t>
            </a:r>
            <a:r>
              <a:rPr lang="en-US" sz="1200" dirty="0">
                <a:solidFill>
                  <a:srgbClr val="D95319"/>
                </a:solidFill>
                <a:latin typeface="Georgia" panose="02040502050405020303" pitchFamily="18" charset="0"/>
              </a:rPr>
              <a:t> atpenin</a:t>
            </a:r>
          </a:p>
          <a:p>
            <a:r>
              <a:rPr lang="en-US" sz="1200" dirty="0">
                <a:solidFill>
                  <a:srgbClr val="EDB120"/>
                </a:solidFill>
                <a:latin typeface="Georgia" panose="02040502050405020303" pitchFamily="18" charset="0"/>
              </a:rPr>
              <a:t>250 </a:t>
            </a:r>
            <a:r>
              <a:rPr lang="en-US" sz="1200" dirty="0" err="1">
                <a:solidFill>
                  <a:srgbClr val="EDB120"/>
                </a:solidFill>
                <a:latin typeface="Georgia" panose="02040502050405020303" pitchFamily="18" charset="0"/>
              </a:rPr>
              <a:t>nM</a:t>
            </a:r>
            <a:r>
              <a:rPr lang="en-US" sz="1200" dirty="0">
                <a:solidFill>
                  <a:srgbClr val="EDB120"/>
                </a:solidFill>
                <a:latin typeface="Georgia" panose="02040502050405020303" pitchFamily="18" charset="0"/>
              </a:rPr>
              <a:t> atpenin</a:t>
            </a:r>
          </a:p>
        </p:txBody>
      </p:sp>
      <p:grpSp>
        <p:nvGrpSpPr>
          <p:cNvPr id="24" name="Group 23">
            <a:extLst>
              <a:ext uri="{FF2B5EF4-FFF2-40B4-BE49-F238E27FC236}">
                <a16:creationId xmlns:a16="http://schemas.microsoft.com/office/drawing/2014/main" id="{5098EED5-39FA-4219-B9BE-A1BA5CEB356A}"/>
              </a:ext>
            </a:extLst>
          </p:cNvPr>
          <p:cNvGrpSpPr/>
          <p:nvPr/>
        </p:nvGrpSpPr>
        <p:grpSpPr>
          <a:xfrm>
            <a:off x="9814639" y="2833348"/>
            <a:ext cx="1612942" cy="897454"/>
            <a:chOff x="1492508" y="3642392"/>
            <a:chExt cx="1612942" cy="897454"/>
          </a:xfrm>
        </p:grpSpPr>
        <p:sp>
          <p:nvSpPr>
            <p:cNvPr id="25" name="TextBox 24">
              <a:extLst>
                <a:ext uri="{FF2B5EF4-FFF2-40B4-BE49-F238E27FC236}">
                  <a16:creationId xmlns:a16="http://schemas.microsoft.com/office/drawing/2014/main" id="{A3A1C176-74BE-4D0F-903B-998CB510F1BC}"/>
                </a:ext>
              </a:extLst>
            </p:cNvPr>
            <p:cNvSpPr txBox="1"/>
            <p:nvPr/>
          </p:nvSpPr>
          <p:spPr>
            <a:xfrm>
              <a:off x="1492508" y="3642392"/>
              <a:ext cx="1612942" cy="276999"/>
            </a:xfrm>
            <a:prstGeom prst="rect">
              <a:avLst/>
            </a:prstGeom>
            <a:noFill/>
          </p:spPr>
          <p:txBody>
            <a:bodyPr wrap="none" rtlCol="0">
              <a:spAutoFit/>
            </a:bodyPr>
            <a:lstStyle/>
            <a:p>
              <a:r>
                <a:rPr lang="en-US" sz="1200" u="sng" dirty="0">
                  <a:latin typeface="Georgia" panose="02040502050405020303" pitchFamily="18" charset="0"/>
                </a:rPr>
                <a:t>Rates at specific sites</a:t>
              </a:r>
            </a:p>
          </p:txBody>
        </p:sp>
        <mc:AlternateContent xmlns:mc="http://schemas.openxmlformats.org/markup-compatibility/2006" xmlns:a14="http://schemas.microsoft.com/office/drawing/2010/main">
          <mc:Choice Requires="a14">
            <p:sp>
              <p:nvSpPr>
                <p:cNvPr id="26" name="Rectangle 25">
                  <a:extLst>
                    <a:ext uri="{FF2B5EF4-FFF2-40B4-BE49-F238E27FC236}">
                      <a16:creationId xmlns:a16="http://schemas.microsoft.com/office/drawing/2014/main" id="{04F9AAB4-D6FE-48D0-A620-ED899A3E7AE0}"/>
                    </a:ext>
                  </a:extLst>
                </p:cNvPr>
                <p:cNvSpPr/>
                <p:nvPr/>
              </p:nvSpPr>
              <p:spPr>
                <a:xfrm>
                  <a:off x="1492508" y="4053470"/>
                  <a:ext cx="1584601" cy="27699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200" i="1" dirty="0">
                                <a:solidFill>
                                  <a:srgbClr val="D95319"/>
                                </a:solidFill>
                                <a:latin typeface="Cambria Math" panose="02040503050406030204" pitchFamily="18" charset="0"/>
                              </a:rPr>
                            </m:ctrlPr>
                          </m:sSubPr>
                          <m:e>
                            <m:r>
                              <a:rPr lang="en-US" sz="1200" i="1" dirty="0">
                                <a:solidFill>
                                  <a:srgbClr val="D95319"/>
                                </a:solidFill>
                                <a:latin typeface="Cambria Math" panose="02040503050406030204" pitchFamily="18" charset="0"/>
                              </a:rPr>
                              <m:t>[3</m:t>
                            </m:r>
                            <m:r>
                              <a:rPr lang="en-US" sz="1200" i="1" dirty="0">
                                <a:solidFill>
                                  <a:srgbClr val="D95319"/>
                                </a:solidFill>
                                <a:latin typeface="Cambria Math" panose="02040503050406030204" pitchFamily="18" charset="0"/>
                              </a:rPr>
                              <m:t>𝐹𝑒</m:t>
                            </m:r>
                            <m:r>
                              <a:rPr lang="en-US" sz="1200" i="1" dirty="0">
                                <a:solidFill>
                                  <a:srgbClr val="D95319"/>
                                </a:solidFill>
                                <a:latin typeface="Cambria Math" panose="02040503050406030204" pitchFamily="18" charset="0"/>
                              </a:rPr>
                              <m:t>−4</m:t>
                            </m:r>
                            <m:r>
                              <a:rPr lang="en-US" sz="1200" i="1" dirty="0">
                                <a:solidFill>
                                  <a:srgbClr val="D95319"/>
                                </a:solidFill>
                                <a:latin typeface="Cambria Math" panose="02040503050406030204" pitchFamily="18" charset="0"/>
                              </a:rPr>
                              <m:t>𝑆</m:t>
                            </m:r>
                            <m:r>
                              <a:rPr lang="en-US" sz="1200" i="1" dirty="0">
                                <a:solidFill>
                                  <a:srgbClr val="D95319"/>
                                </a:solidFill>
                                <a:latin typeface="Cambria Math" panose="02040503050406030204" pitchFamily="18" charset="0"/>
                              </a:rPr>
                              <m:t>]</m:t>
                            </m:r>
                          </m:e>
                          <m:sub>
                            <m:r>
                              <m:rPr>
                                <m:sty m:val="p"/>
                              </m:rPr>
                              <a:rPr lang="en-US" sz="1200" i="0" dirty="0">
                                <a:solidFill>
                                  <a:srgbClr val="D95319"/>
                                </a:solidFill>
                                <a:latin typeface="Cambria Math" panose="02040503050406030204" pitchFamily="18" charset="0"/>
                              </a:rPr>
                              <m:t>red</m:t>
                            </m:r>
                          </m:sub>
                        </m:sSub>
                        <m:r>
                          <a:rPr lang="en-US" sz="1200" i="0" dirty="0">
                            <a:solidFill>
                              <a:srgbClr val="D95319"/>
                            </a:solidFill>
                            <a:latin typeface="Cambria Math" panose="02040503050406030204" pitchFamily="18" charset="0"/>
                          </a:rPr>
                          <m:t> </m:t>
                        </m:r>
                        <m:r>
                          <a:rPr lang="en-US" sz="1200" i="0" dirty="0">
                            <a:solidFill>
                              <a:srgbClr val="D95319"/>
                            </a:solidFill>
                            <a:latin typeface="Cambria Math" panose="02040503050406030204" pitchFamily="18" charset="0"/>
                            <a:ea typeface="Cambria Math" panose="02040503050406030204" pitchFamily="18" charset="0"/>
                          </a:rPr>
                          <m:t>→ </m:t>
                        </m:r>
                        <m:sSubSup>
                          <m:sSubSupPr>
                            <m:ctrlPr>
                              <a:rPr lang="en-US" sz="1200" i="1" dirty="0">
                                <a:solidFill>
                                  <a:srgbClr val="D95319"/>
                                </a:solidFill>
                                <a:latin typeface="Cambria Math" panose="02040503050406030204" pitchFamily="18" charset="0"/>
                                <a:ea typeface="Cambria Math" panose="02040503050406030204" pitchFamily="18" charset="0"/>
                              </a:rPr>
                            </m:ctrlPr>
                          </m:sSubSupPr>
                          <m:e>
                            <m:r>
                              <m:rPr>
                                <m:sty m:val="p"/>
                              </m:rPr>
                              <a:rPr lang="en-US" sz="1200" i="0" dirty="0">
                                <a:solidFill>
                                  <a:srgbClr val="D95319"/>
                                </a:solidFill>
                                <a:latin typeface="Cambria Math" panose="02040503050406030204" pitchFamily="18" charset="0"/>
                                <a:ea typeface="Cambria Math" panose="02040503050406030204" pitchFamily="18" charset="0"/>
                              </a:rPr>
                              <m:t>O</m:t>
                            </m:r>
                          </m:e>
                          <m:sub>
                            <m:r>
                              <a:rPr lang="en-US" sz="1200" i="0" dirty="0">
                                <a:solidFill>
                                  <a:srgbClr val="D95319"/>
                                </a:solidFill>
                                <a:latin typeface="Cambria Math" panose="02040503050406030204" pitchFamily="18" charset="0"/>
                                <a:ea typeface="Cambria Math" panose="02040503050406030204" pitchFamily="18" charset="0"/>
                              </a:rPr>
                              <m:t>2</m:t>
                            </m:r>
                          </m:sub>
                          <m:sup>
                            <m:r>
                              <a:rPr lang="en-US" sz="1200" i="0" dirty="0">
                                <a:solidFill>
                                  <a:srgbClr val="D95319"/>
                                </a:solidFill>
                                <a:latin typeface="Cambria Math" panose="02040503050406030204" pitchFamily="18" charset="0"/>
                                <a:ea typeface="Cambria Math" panose="02040503050406030204" pitchFamily="18" charset="0"/>
                              </a:rPr>
                              <m:t>.−</m:t>
                            </m:r>
                          </m:sup>
                        </m:sSubSup>
                      </m:oMath>
                    </m:oMathPara>
                  </a14:m>
                  <a:endParaRPr lang="en-US" sz="1200" dirty="0"/>
                </a:p>
              </p:txBody>
            </p:sp>
          </mc:Choice>
          <mc:Fallback xmlns="">
            <p:sp>
              <p:nvSpPr>
                <p:cNvPr id="26" name="Rectangle 25">
                  <a:extLst>
                    <a:ext uri="{FF2B5EF4-FFF2-40B4-BE49-F238E27FC236}">
                      <a16:creationId xmlns:a16="http://schemas.microsoft.com/office/drawing/2014/main" id="{04F9AAB4-D6FE-48D0-A620-ED899A3E7AE0}"/>
                    </a:ext>
                  </a:extLst>
                </p:cNvPr>
                <p:cNvSpPr>
                  <a:spLocks noRot="1" noChangeAspect="1" noMove="1" noResize="1" noEditPoints="1" noAdjustHandles="1" noChangeArrowheads="1" noChangeShapeType="1" noTextEdit="1"/>
                </p:cNvSpPr>
                <p:nvPr/>
              </p:nvSpPr>
              <p:spPr>
                <a:xfrm>
                  <a:off x="1492508" y="4053470"/>
                  <a:ext cx="1584601" cy="276999"/>
                </a:xfrm>
                <a:prstGeom prst="rect">
                  <a:avLst/>
                </a:prstGeom>
                <a:blipFill>
                  <a:blip r:embed="rId5"/>
                  <a:stretch>
                    <a:fillRect b="-65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7" name="Rectangle 26">
                  <a:extLst>
                    <a:ext uri="{FF2B5EF4-FFF2-40B4-BE49-F238E27FC236}">
                      <a16:creationId xmlns:a16="http://schemas.microsoft.com/office/drawing/2014/main" id="{E948DD05-3D5D-435A-A518-FCD9B21FE38A}"/>
                    </a:ext>
                  </a:extLst>
                </p:cNvPr>
                <p:cNvSpPr/>
                <p:nvPr/>
              </p:nvSpPr>
              <p:spPr>
                <a:xfrm>
                  <a:off x="1501217" y="4262847"/>
                  <a:ext cx="1302536" cy="27699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200" i="1">
                                <a:solidFill>
                                  <a:srgbClr val="EDB120"/>
                                </a:solidFill>
                                <a:latin typeface="Cambria Math" panose="02040503050406030204" pitchFamily="18" charset="0"/>
                              </a:rPr>
                            </m:ctrlPr>
                          </m:sSubPr>
                          <m:e>
                            <m:r>
                              <m:rPr>
                                <m:sty m:val="p"/>
                              </m:rPr>
                              <a:rPr lang="en-US" sz="1200" i="0">
                                <a:solidFill>
                                  <a:srgbClr val="EDB120"/>
                                </a:solidFill>
                                <a:latin typeface="Cambria Math" panose="02040503050406030204" pitchFamily="18" charset="0"/>
                              </a:rPr>
                              <m:t>FADH</m:t>
                            </m:r>
                          </m:e>
                          <m:sub>
                            <m:r>
                              <a:rPr lang="en-US" sz="1200" i="0">
                                <a:solidFill>
                                  <a:srgbClr val="EDB120"/>
                                </a:solidFill>
                                <a:latin typeface="Cambria Math" panose="02040503050406030204" pitchFamily="18" charset="0"/>
                              </a:rPr>
                              <m:t>2</m:t>
                            </m:r>
                          </m:sub>
                        </m:sSub>
                        <m:r>
                          <a:rPr lang="en-US" sz="1200" i="0">
                            <a:solidFill>
                              <a:srgbClr val="EDB120"/>
                            </a:solidFill>
                            <a:latin typeface="Cambria Math" panose="02040503050406030204" pitchFamily="18" charset="0"/>
                          </a:rPr>
                          <m:t> </m:t>
                        </m:r>
                        <m:r>
                          <a:rPr lang="en-US" sz="1200" i="0">
                            <a:solidFill>
                              <a:srgbClr val="EDB120"/>
                            </a:solidFill>
                            <a:latin typeface="Cambria Math" panose="02040503050406030204" pitchFamily="18" charset="0"/>
                            <a:ea typeface="Cambria Math" panose="02040503050406030204" pitchFamily="18" charset="0"/>
                          </a:rPr>
                          <m:t>→ </m:t>
                        </m:r>
                        <m:sSub>
                          <m:sSubPr>
                            <m:ctrlPr>
                              <a:rPr lang="en-US" sz="1200" i="1">
                                <a:solidFill>
                                  <a:srgbClr val="EDB120"/>
                                </a:solidFill>
                                <a:latin typeface="Cambria Math" panose="02040503050406030204" pitchFamily="18" charset="0"/>
                                <a:ea typeface="Cambria Math" panose="02040503050406030204" pitchFamily="18" charset="0"/>
                              </a:rPr>
                            </m:ctrlPr>
                          </m:sSubPr>
                          <m:e>
                            <m:r>
                              <m:rPr>
                                <m:sty m:val="p"/>
                              </m:rPr>
                              <a:rPr lang="en-US" sz="1200" i="0">
                                <a:solidFill>
                                  <a:srgbClr val="EDB120"/>
                                </a:solidFill>
                                <a:latin typeface="Cambria Math" panose="02040503050406030204" pitchFamily="18" charset="0"/>
                                <a:ea typeface="Cambria Math" panose="02040503050406030204" pitchFamily="18" charset="0"/>
                              </a:rPr>
                              <m:t>H</m:t>
                            </m:r>
                          </m:e>
                          <m:sub>
                            <m:r>
                              <a:rPr lang="en-US" sz="1200" i="0">
                                <a:solidFill>
                                  <a:srgbClr val="EDB120"/>
                                </a:solidFill>
                                <a:latin typeface="Cambria Math" panose="02040503050406030204" pitchFamily="18" charset="0"/>
                                <a:ea typeface="Cambria Math" panose="02040503050406030204" pitchFamily="18" charset="0"/>
                              </a:rPr>
                              <m:t>2</m:t>
                            </m:r>
                          </m:sub>
                        </m:sSub>
                        <m:sSub>
                          <m:sSubPr>
                            <m:ctrlPr>
                              <a:rPr lang="en-US" sz="1200" i="1">
                                <a:solidFill>
                                  <a:srgbClr val="EDB120"/>
                                </a:solidFill>
                                <a:latin typeface="Cambria Math" panose="02040503050406030204" pitchFamily="18" charset="0"/>
                                <a:ea typeface="Cambria Math" panose="02040503050406030204" pitchFamily="18" charset="0"/>
                              </a:rPr>
                            </m:ctrlPr>
                          </m:sSubPr>
                          <m:e>
                            <m:r>
                              <m:rPr>
                                <m:sty m:val="p"/>
                              </m:rPr>
                              <a:rPr lang="en-US" sz="1200" i="0">
                                <a:solidFill>
                                  <a:srgbClr val="EDB120"/>
                                </a:solidFill>
                                <a:latin typeface="Cambria Math" panose="02040503050406030204" pitchFamily="18" charset="0"/>
                                <a:ea typeface="Cambria Math" panose="02040503050406030204" pitchFamily="18" charset="0"/>
                              </a:rPr>
                              <m:t>O</m:t>
                            </m:r>
                          </m:e>
                          <m:sub>
                            <m:r>
                              <a:rPr lang="en-US" sz="1200" i="0">
                                <a:solidFill>
                                  <a:srgbClr val="EDB120"/>
                                </a:solidFill>
                                <a:latin typeface="Cambria Math" panose="02040503050406030204" pitchFamily="18" charset="0"/>
                                <a:ea typeface="Cambria Math" panose="02040503050406030204" pitchFamily="18" charset="0"/>
                              </a:rPr>
                              <m:t>2</m:t>
                            </m:r>
                          </m:sub>
                        </m:sSub>
                      </m:oMath>
                    </m:oMathPara>
                  </a14:m>
                  <a:endParaRPr lang="en-US" sz="1200" dirty="0">
                    <a:solidFill>
                      <a:srgbClr val="EDB120"/>
                    </a:solidFill>
                    <a:latin typeface="Georgia" panose="02040502050405020303" pitchFamily="18" charset="0"/>
                  </a:endParaRPr>
                </a:p>
              </p:txBody>
            </p:sp>
          </mc:Choice>
          <mc:Fallback xmlns="">
            <p:sp>
              <p:nvSpPr>
                <p:cNvPr id="27" name="Rectangle 26">
                  <a:extLst>
                    <a:ext uri="{FF2B5EF4-FFF2-40B4-BE49-F238E27FC236}">
                      <a16:creationId xmlns:a16="http://schemas.microsoft.com/office/drawing/2014/main" id="{E948DD05-3D5D-435A-A518-FCD9B21FE38A}"/>
                    </a:ext>
                  </a:extLst>
                </p:cNvPr>
                <p:cNvSpPr>
                  <a:spLocks noRot="1" noChangeAspect="1" noMove="1" noResize="1" noEditPoints="1" noAdjustHandles="1" noChangeArrowheads="1" noChangeShapeType="1" noTextEdit="1"/>
                </p:cNvSpPr>
                <p:nvPr/>
              </p:nvSpPr>
              <p:spPr>
                <a:xfrm>
                  <a:off x="1501217" y="4262847"/>
                  <a:ext cx="1302536" cy="276999"/>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8" name="Rectangle 27">
                  <a:extLst>
                    <a:ext uri="{FF2B5EF4-FFF2-40B4-BE49-F238E27FC236}">
                      <a16:creationId xmlns:a16="http://schemas.microsoft.com/office/drawing/2014/main" id="{866C66D3-FFCF-4820-87DF-5FC829300DCA}"/>
                    </a:ext>
                  </a:extLst>
                </p:cNvPr>
                <p:cNvSpPr/>
                <p:nvPr/>
              </p:nvSpPr>
              <p:spPr>
                <a:xfrm>
                  <a:off x="1492508" y="3848660"/>
                  <a:ext cx="1124667" cy="27699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p>
                          <m:sSupPr>
                            <m:ctrlPr>
                              <a:rPr lang="en-US" sz="1200" i="1">
                                <a:solidFill>
                                  <a:srgbClr val="0072BD"/>
                                </a:solidFill>
                                <a:latin typeface="Cambria Math" panose="02040503050406030204" pitchFamily="18" charset="0"/>
                                <a:sym typeface="Wingdings" panose="05000000000000000000" pitchFamily="2" charset="2"/>
                              </a:rPr>
                            </m:ctrlPr>
                          </m:sSupPr>
                          <m:e>
                            <m:r>
                              <m:rPr>
                                <m:sty m:val="p"/>
                              </m:rPr>
                              <a:rPr lang="en-US" sz="1200" i="0">
                                <a:solidFill>
                                  <a:srgbClr val="0072BD"/>
                                </a:solidFill>
                                <a:latin typeface="Cambria Math" panose="02040503050406030204" pitchFamily="18" charset="0"/>
                                <a:sym typeface="Wingdings" panose="05000000000000000000" pitchFamily="2" charset="2"/>
                              </a:rPr>
                              <m:t>FADH</m:t>
                            </m:r>
                          </m:e>
                          <m:sup>
                            <m:r>
                              <a:rPr lang="en-US" sz="1200" i="0">
                                <a:solidFill>
                                  <a:srgbClr val="0072BD"/>
                                </a:solidFill>
                                <a:latin typeface="Cambria Math" panose="02040503050406030204" pitchFamily="18" charset="0"/>
                                <a:sym typeface="Wingdings" panose="05000000000000000000" pitchFamily="2" charset="2"/>
                              </a:rPr>
                              <m:t>.</m:t>
                            </m:r>
                          </m:sup>
                        </m:sSup>
                        <m:r>
                          <a:rPr lang="en-US" sz="1200" i="0">
                            <a:solidFill>
                              <a:srgbClr val="0072BD"/>
                            </a:solidFill>
                            <a:latin typeface="Cambria Math" panose="02040503050406030204" pitchFamily="18" charset="0"/>
                            <a:sym typeface="Wingdings" panose="05000000000000000000" pitchFamily="2" charset="2"/>
                          </a:rPr>
                          <m:t> </m:t>
                        </m:r>
                        <m:r>
                          <a:rPr lang="en-US" sz="1200" i="0">
                            <a:solidFill>
                              <a:srgbClr val="0072BD"/>
                            </a:solidFill>
                            <a:latin typeface="Cambria Math" panose="02040503050406030204" pitchFamily="18" charset="0"/>
                            <a:ea typeface="Cambria Math" panose="02040503050406030204" pitchFamily="18" charset="0"/>
                            <a:sym typeface="Wingdings" panose="05000000000000000000" pitchFamily="2" charset="2"/>
                          </a:rPr>
                          <m:t>→ </m:t>
                        </m:r>
                        <m:sSubSup>
                          <m:sSubSupPr>
                            <m:ctrlPr>
                              <a:rPr lang="en-US" sz="1200" i="1">
                                <a:solidFill>
                                  <a:srgbClr val="0072BD"/>
                                </a:solidFill>
                                <a:latin typeface="Cambria Math" panose="02040503050406030204" pitchFamily="18" charset="0"/>
                                <a:ea typeface="Cambria Math" panose="02040503050406030204" pitchFamily="18" charset="0"/>
                                <a:sym typeface="Wingdings" panose="05000000000000000000" pitchFamily="2" charset="2"/>
                              </a:rPr>
                            </m:ctrlPr>
                          </m:sSubSupPr>
                          <m:e>
                            <m:r>
                              <m:rPr>
                                <m:sty m:val="p"/>
                              </m:rPr>
                              <a:rPr lang="en-US" sz="1200" i="0">
                                <a:solidFill>
                                  <a:srgbClr val="0072BD"/>
                                </a:solidFill>
                                <a:latin typeface="Cambria Math" panose="02040503050406030204" pitchFamily="18" charset="0"/>
                                <a:ea typeface="Cambria Math" panose="02040503050406030204" pitchFamily="18" charset="0"/>
                                <a:sym typeface="Wingdings" panose="05000000000000000000" pitchFamily="2" charset="2"/>
                              </a:rPr>
                              <m:t>O</m:t>
                            </m:r>
                          </m:e>
                          <m:sub>
                            <m:r>
                              <a:rPr lang="en-US" sz="1200" i="0">
                                <a:solidFill>
                                  <a:srgbClr val="0072BD"/>
                                </a:solidFill>
                                <a:latin typeface="Cambria Math" panose="02040503050406030204" pitchFamily="18" charset="0"/>
                                <a:ea typeface="Cambria Math" panose="02040503050406030204" pitchFamily="18" charset="0"/>
                                <a:sym typeface="Wingdings" panose="05000000000000000000" pitchFamily="2" charset="2"/>
                              </a:rPr>
                              <m:t>2</m:t>
                            </m:r>
                          </m:sub>
                          <m:sup>
                            <m:r>
                              <a:rPr lang="en-US" sz="1200" i="0">
                                <a:solidFill>
                                  <a:srgbClr val="0072BD"/>
                                </a:solidFill>
                                <a:latin typeface="Cambria Math" panose="02040503050406030204" pitchFamily="18" charset="0"/>
                                <a:ea typeface="Cambria Math" panose="02040503050406030204" pitchFamily="18" charset="0"/>
                                <a:sym typeface="Wingdings" panose="05000000000000000000" pitchFamily="2" charset="2"/>
                              </a:rPr>
                              <m:t>.−</m:t>
                            </m:r>
                          </m:sup>
                        </m:sSubSup>
                      </m:oMath>
                    </m:oMathPara>
                  </a14:m>
                  <a:endParaRPr lang="en-US" sz="1200" dirty="0">
                    <a:solidFill>
                      <a:srgbClr val="0072BD"/>
                    </a:solidFill>
                    <a:latin typeface="Georgia" panose="02040502050405020303" pitchFamily="18" charset="0"/>
                    <a:sym typeface="Wingdings" panose="05000000000000000000" pitchFamily="2" charset="2"/>
                  </a:endParaRPr>
                </a:p>
              </p:txBody>
            </p:sp>
          </mc:Choice>
          <mc:Fallback xmlns="">
            <p:sp>
              <p:nvSpPr>
                <p:cNvPr id="28" name="Rectangle 27">
                  <a:extLst>
                    <a:ext uri="{FF2B5EF4-FFF2-40B4-BE49-F238E27FC236}">
                      <a16:creationId xmlns:a16="http://schemas.microsoft.com/office/drawing/2014/main" id="{866C66D3-FFCF-4820-87DF-5FC829300DCA}"/>
                    </a:ext>
                  </a:extLst>
                </p:cNvPr>
                <p:cNvSpPr>
                  <a:spLocks noRot="1" noChangeAspect="1" noMove="1" noResize="1" noEditPoints="1" noAdjustHandles="1" noChangeArrowheads="1" noChangeShapeType="1" noTextEdit="1"/>
                </p:cNvSpPr>
                <p:nvPr/>
              </p:nvSpPr>
              <p:spPr>
                <a:xfrm>
                  <a:off x="1492508" y="3848660"/>
                  <a:ext cx="1124667" cy="276999"/>
                </a:xfrm>
                <a:prstGeom prst="rect">
                  <a:avLst/>
                </a:prstGeom>
                <a:blipFill>
                  <a:blip r:embed="rId9"/>
                  <a:stretch>
                    <a:fillRect/>
                  </a:stretch>
                </a:blipFill>
              </p:spPr>
              <p:txBody>
                <a:bodyPr/>
                <a:lstStyle/>
                <a:p>
                  <a:r>
                    <a:rPr lang="en-US">
                      <a:noFill/>
                    </a:rPr>
                    <a:t> </a:t>
                  </a:r>
                </a:p>
              </p:txBody>
            </p:sp>
          </mc:Fallback>
        </mc:AlternateContent>
      </p:grpSp>
    </p:spTree>
    <p:extLst>
      <p:ext uri="{BB962C8B-B14F-4D97-AF65-F5344CB8AC3E}">
        <p14:creationId xmlns:p14="http://schemas.microsoft.com/office/powerpoint/2010/main" val="5018887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4F290EEC-CCAD-4C65-8E60-97983C500309}"/>
              </a:ext>
            </a:extLst>
          </p:cNvPr>
          <p:cNvSpPr>
            <a:spLocks noChangeArrowheads="1"/>
          </p:cNvSpPr>
          <p:nvPr/>
        </p:nvSpPr>
        <p:spPr bwMode="auto">
          <a:xfrm>
            <a:off x="152400" y="2828835"/>
            <a:ext cx="1188720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Figure 5. Succinate-dependent ROS production of SMPs in the presence of stigmatellin or atpenin.</a:t>
            </a:r>
            <a:r>
              <a:rPr kumimoji="0" lang="en-US" altLang="en-US" b="0"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 Model simulations (lines) are compared to experimental data (open circles) from Siebels and Drose (36). B) Site-specific ROS production rates when 1 μM stigmatellin is present. C) Site-specific ROS production rates when 250 nM atpenin is present. Site-specific rates are given with respect to the same electron equivalents as in A).</a:t>
            </a:r>
            <a:r>
              <a:rPr kumimoji="0" lang="en-US" altLang="en-US" b="0" i="0" u="none" strike="noStrike" cap="none" normalizeH="0" baseline="0">
                <a:ln>
                  <a:noFill/>
                </a:ln>
                <a:solidFill>
                  <a:schemeClr val="tx1"/>
                </a:solidFill>
                <a:effectLst/>
              </a:rPr>
              <a:t> </a:t>
            </a:r>
            <a:endParaRPr kumimoji="0" lang="en-US" altLang="en-US"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5613155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5D7F96A-CBD5-4A84-9037-421437472F16}"/>
              </a:ext>
            </a:extLst>
          </p:cNvPr>
          <p:cNvPicPr>
            <a:picLocks noChangeAspect="1"/>
          </p:cNvPicPr>
          <p:nvPr/>
        </p:nvPicPr>
        <p:blipFill>
          <a:blip r:embed="rId2"/>
          <a:stretch>
            <a:fillRect/>
          </a:stretch>
        </p:blipFill>
        <p:spPr>
          <a:xfrm>
            <a:off x="1" y="1717140"/>
            <a:ext cx="4572000" cy="3385297"/>
          </a:xfrm>
          <a:prstGeom prst="rect">
            <a:avLst/>
          </a:prstGeom>
        </p:spPr>
      </p:pic>
      <p:pic>
        <p:nvPicPr>
          <p:cNvPr id="9" name="Picture 8">
            <a:extLst>
              <a:ext uri="{FF2B5EF4-FFF2-40B4-BE49-F238E27FC236}">
                <a16:creationId xmlns:a16="http://schemas.microsoft.com/office/drawing/2014/main" id="{540898BE-00A8-4793-BA85-1063725D1915}"/>
              </a:ext>
            </a:extLst>
          </p:cNvPr>
          <p:cNvPicPr>
            <a:picLocks noChangeAspect="1"/>
          </p:cNvPicPr>
          <p:nvPr/>
        </p:nvPicPr>
        <p:blipFill rotWithShape="1">
          <a:blip r:embed="rId3"/>
          <a:srcRect l="11795"/>
          <a:stretch/>
        </p:blipFill>
        <p:spPr>
          <a:xfrm>
            <a:off x="4414523" y="1717140"/>
            <a:ext cx="4032719" cy="3385297"/>
          </a:xfrm>
          <a:prstGeom prst="rect">
            <a:avLst/>
          </a:prstGeom>
        </p:spPr>
      </p:pic>
      <p:pic>
        <p:nvPicPr>
          <p:cNvPr id="2" name="Picture 1">
            <a:extLst>
              <a:ext uri="{FF2B5EF4-FFF2-40B4-BE49-F238E27FC236}">
                <a16:creationId xmlns:a16="http://schemas.microsoft.com/office/drawing/2014/main" id="{C8D9B336-CE0E-43FD-8A4C-7A852EDD14F5}"/>
              </a:ext>
            </a:extLst>
          </p:cNvPr>
          <p:cNvPicPr>
            <a:picLocks noChangeAspect="1"/>
          </p:cNvPicPr>
          <p:nvPr/>
        </p:nvPicPr>
        <p:blipFill rotWithShape="1">
          <a:blip r:embed="rId4"/>
          <a:srcRect l="11795"/>
          <a:stretch/>
        </p:blipFill>
        <p:spPr>
          <a:xfrm>
            <a:off x="8164286" y="1722901"/>
            <a:ext cx="4032718" cy="3385298"/>
          </a:xfrm>
          <a:prstGeom prst="rect">
            <a:avLst/>
          </a:prstGeom>
        </p:spPr>
      </p:pic>
      <p:sp>
        <p:nvSpPr>
          <p:cNvPr id="4" name="TextBox 3">
            <a:extLst>
              <a:ext uri="{FF2B5EF4-FFF2-40B4-BE49-F238E27FC236}">
                <a16:creationId xmlns:a16="http://schemas.microsoft.com/office/drawing/2014/main" id="{41FA8846-CA19-4ABF-B34D-85FF7987BACE}"/>
              </a:ext>
            </a:extLst>
          </p:cNvPr>
          <p:cNvSpPr txBox="1"/>
          <p:nvPr/>
        </p:nvSpPr>
        <p:spPr>
          <a:xfrm>
            <a:off x="1093613" y="2000193"/>
            <a:ext cx="418704" cy="461665"/>
          </a:xfrm>
          <a:prstGeom prst="rect">
            <a:avLst/>
          </a:prstGeom>
          <a:noFill/>
        </p:spPr>
        <p:txBody>
          <a:bodyPr wrap="none" rtlCol="0">
            <a:spAutoFit/>
          </a:bodyPr>
          <a:lstStyle/>
          <a:p>
            <a:r>
              <a:rPr lang="en-US" sz="2400" b="1" dirty="0">
                <a:latin typeface="Georgia" panose="02040502050405020303" pitchFamily="18" charset="0"/>
              </a:rPr>
              <a:t>A</a:t>
            </a:r>
          </a:p>
        </p:txBody>
      </p:sp>
      <p:sp>
        <p:nvSpPr>
          <p:cNvPr id="5" name="TextBox 4">
            <a:extLst>
              <a:ext uri="{FF2B5EF4-FFF2-40B4-BE49-F238E27FC236}">
                <a16:creationId xmlns:a16="http://schemas.microsoft.com/office/drawing/2014/main" id="{CE7F6B1D-CFD1-43FD-B287-E74E2F4DCDD4}"/>
              </a:ext>
            </a:extLst>
          </p:cNvPr>
          <p:cNvSpPr txBox="1"/>
          <p:nvPr/>
        </p:nvSpPr>
        <p:spPr>
          <a:xfrm>
            <a:off x="7578422" y="2000198"/>
            <a:ext cx="417102" cy="461665"/>
          </a:xfrm>
          <a:prstGeom prst="rect">
            <a:avLst/>
          </a:prstGeom>
          <a:noFill/>
        </p:spPr>
        <p:txBody>
          <a:bodyPr wrap="none" rtlCol="0">
            <a:spAutoFit/>
          </a:bodyPr>
          <a:lstStyle/>
          <a:p>
            <a:r>
              <a:rPr lang="en-US" sz="2400" b="1" dirty="0">
                <a:latin typeface="Georgia" panose="02040502050405020303" pitchFamily="18" charset="0"/>
              </a:rPr>
              <a:t>B</a:t>
            </a:r>
          </a:p>
        </p:txBody>
      </p:sp>
      <p:sp>
        <p:nvSpPr>
          <p:cNvPr id="6" name="TextBox 5">
            <a:extLst>
              <a:ext uri="{FF2B5EF4-FFF2-40B4-BE49-F238E27FC236}">
                <a16:creationId xmlns:a16="http://schemas.microsoft.com/office/drawing/2014/main" id="{D7257C3A-1322-43C1-8D21-0CD5BDA06E37}"/>
              </a:ext>
            </a:extLst>
          </p:cNvPr>
          <p:cNvSpPr txBox="1"/>
          <p:nvPr/>
        </p:nvSpPr>
        <p:spPr>
          <a:xfrm>
            <a:off x="11343802" y="1986485"/>
            <a:ext cx="404278" cy="461665"/>
          </a:xfrm>
          <a:prstGeom prst="rect">
            <a:avLst/>
          </a:prstGeom>
          <a:noFill/>
        </p:spPr>
        <p:txBody>
          <a:bodyPr wrap="none" rtlCol="0">
            <a:spAutoFit/>
          </a:bodyPr>
          <a:lstStyle/>
          <a:p>
            <a:r>
              <a:rPr lang="en-US" sz="2400" b="1" dirty="0">
                <a:latin typeface="Georgia" panose="02040502050405020303" pitchFamily="18" charset="0"/>
              </a:rPr>
              <a:t>C</a:t>
            </a:r>
          </a:p>
        </p:txBody>
      </p:sp>
    </p:spTree>
    <p:extLst>
      <p:ext uri="{BB962C8B-B14F-4D97-AF65-F5344CB8AC3E}">
        <p14:creationId xmlns:p14="http://schemas.microsoft.com/office/powerpoint/2010/main" val="37481357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688E27-A467-42E6-A14A-B9F5F0E0545E}"/>
              </a:ext>
            </a:extLst>
          </p:cNvPr>
          <p:cNvSpPr>
            <a:spLocks noChangeArrowheads="1"/>
          </p:cNvSpPr>
          <p:nvPr/>
        </p:nvSpPr>
        <p:spPr bwMode="auto">
          <a:xfrm>
            <a:off x="152400" y="2551837"/>
            <a:ext cx="11887200"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Figure 6. Effects of titrating </a:t>
            </a:r>
            <a:r>
              <a:rPr kumimoji="0" lang="en-US" altLang="en-US" b="1" i="0" u="none" strike="noStrike" cap="none" normalizeH="0" baseline="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atpenin</a:t>
            </a:r>
            <a:r>
              <a:rPr kumimoji="0" lang="en-US" altLang="en-US" b="1"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and non-SDH dicarboxylate substrates on ROS production by complex II.</a:t>
            </a:r>
            <a:r>
              <a:rPr kumimoji="0" lang="en-US" altLang="en-US"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Model simulations (lines) are compared to experimental data (open circles) for each panel (36). Experimental data are obtained from bovine heart SMP. A) Rate of H</a:t>
            </a:r>
            <a:r>
              <a:rPr kumimoji="0" lang="en-US" altLang="en-US" b="0" i="0" u="none" strike="noStrike" cap="none" normalizeH="0" baseline="-3000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2</a:t>
            </a:r>
            <a:r>
              <a:rPr kumimoji="0" lang="en-US" altLang="en-US"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O</a:t>
            </a:r>
            <a:r>
              <a:rPr kumimoji="0" lang="en-US" altLang="en-US" b="0" i="0" u="none" strike="noStrike" cap="none" normalizeH="0" baseline="-3000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2</a:t>
            </a:r>
            <a:r>
              <a:rPr kumimoji="0" lang="en-US" altLang="en-US"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production is increased at increasing concentrations of </a:t>
            </a:r>
            <a:r>
              <a:rPr kumimoji="0" lang="en-US" altLang="en-US" b="0" i="0" u="none" strike="noStrike" cap="none" normalizeH="0" baseline="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atpenin</a:t>
            </a:r>
            <a:r>
              <a:rPr kumimoji="0" lang="en-US" altLang="en-US"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(0-250 </a:t>
            </a:r>
            <a:r>
              <a:rPr kumimoji="0" lang="en-US" altLang="en-US" b="0" i="0" u="none" strike="noStrike" cap="none" normalizeH="0" baseline="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nM</a:t>
            </a:r>
            <a:r>
              <a:rPr kumimoji="0" lang="en-US" altLang="en-US"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 potent and specific inhibitor of quinone reductase activity. B-C) In the presence of 250 </a:t>
            </a:r>
            <a:r>
              <a:rPr kumimoji="0" lang="en-US" altLang="en-US" b="0" i="0" u="none" strike="noStrike" cap="none" normalizeH="0" baseline="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nM</a:t>
            </a:r>
            <a:r>
              <a:rPr kumimoji="0" lang="en-US" altLang="en-US"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kumimoji="0" lang="en-US" altLang="en-US" b="0" i="0" u="none" strike="noStrike" cap="none" normalizeH="0" baseline="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atpenin</a:t>
            </a:r>
            <a:r>
              <a:rPr kumimoji="0" lang="en-US" altLang="en-US"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ROS production rates are decreased as the concentrations of malate and oxaloacetate is increased. Malate and oxaloacetate compete with succinate at the FAD binding site.</a:t>
            </a:r>
            <a:r>
              <a:rPr kumimoji="0" lang="en-US" altLang="en-US" b="0" i="0" u="none" strike="noStrike" cap="none" normalizeH="0" baseline="0" dirty="0">
                <a:ln>
                  <a:noFill/>
                </a:ln>
                <a:solidFill>
                  <a:schemeClr val="tx1"/>
                </a:solidFill>
                <a:effectLst/>
              </a:rPr>
              <a:t> </a:t>
            </a:r>
            <a:endParaRPr kumimoji="0" lang="en-US" altLang="en-US"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5998881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Picture 49">
            <a:extLst>
              <a:ext uri="{FF2B5EF4-FFF2-40B4-BE49-F238E27FC236}">
                <a16:creationId xmlns:a16="http://schemas.microsoft.com/office/drawing/2014/main" id="{51B53F7D-4770-471D-90EB-A2BD2877CA86}"/>
              </a:ext>
            </a:extLst>
          </p:cNvPr>
          <p:cNvPicPr>
            <a:picLocks noChangeAspect="1"/>
          </p:cNvPicPr>
          <p:nvPr/>
        </p:nvPicPr>
        <p:blipFill>
          <a:blip r:embed="rId2"/>
          <a:stretch>
            <a:fillRect/>
          </a:stretch>
        </p:blipFill>
        <p:spPr>
          <a:xfrm>
            <a:off x="30750" y="993137"/>
            <a:ext cx="4572000" cy="2397919"/>
          </a:xfrm>
          <a:prstGeom prst="rect">
            <a:avLst/>
          </a:prstGeom>
        </p:spPr>
      </p:pic>
      <p:pic>
        <p:nvPicPr>
          <p:cNvPr id="49" name="Picture 48">
            <a:extLst>
              <a:ext uri="{FF2B5EF4-FFF2-40B4-BE49-F238E27FC236}">
                <a16:creationId xmlns:a16="http://schemas.microsoft.com/office/drawing/2014/main" id="{694D679F-25B0-4E8F-8166-71F2CB1A5A91}"/>
              </a:ext>
            </a:extLst>
          </p:cNvPr>
          <p:cNvPicPr>
            <a:picLocks noChangeAspect="1"/>
          </p:cNvPicPr>
          <p:nvPr/>
        </p:nvPicPr>
        <p:blipFill>
          <a:blip r:embed="rId3"/>
          <a:stretch>
            <a:fillRect/>
          </a:stretch>
        </p:blipFill>
        <p:spPr>
          <a:xfrm>
            <a:off x="28724" y="3451250"/>
            <a:ext cx="4572000" cy="2397919"/>
          </a:xfrm>
          <a:prstGeom prst="rect">
            <a:avLst/>
          </a:prstGeom>
        </p:spPr>
      </p:pic>
      <p:pic>
        <p:nvPicPr>
          <p:cNvPr id="48" name="Picture 47">
            <a:extLst>
              <a:ext uri="{FF2B5EF4-FFF2-40B4-BE49-F238E27FC236}">
                <a16:creationId xmlns:a16="http://schemas.microsoft.com/office/drawing/2014/main" id="{71B3883A-1BD5-48EC-B4EA-205EC250A4A0}"/>
              </a:ext>
            </a:extLst>
          </p:cNvPr>
          <p:cNvPicPr>
            <a:picLocks noChangeAspect="1"/>
          </p:cNvPicPr>
          <p:nvPr/>
        </p:nvPicPr>
        <p:blipFill rotWithShape="1">
          <a:blip r:embed="rId4"/>
          <a:srcRect l="5986"/>
          <a:stretch/>
        </p:blipFill>
        <p:spPr>
          <a:xfrm>
            <a:off x="4256005" y="983612"/>
            <a:ext cx="4298308" cy="2397919"/>
          </a:xfrm>
          <a:prstGeom prst="rect">
            <a:avLst/>
          </a:prstGeom>
        </p:spPr>
      </p:pic>
      <p:pic>
        <p:nvPicPr>
          <p:cNvPr id="47" name="Picture 46">
            <a:extLst>
              <a:ext uri="{FF2B5EF4-FFF2-40B4-BE49-F238E27FC236}">
                <a16:creationId xmlns:a16="http://schemas.microsoft.com/office/drawing/2014/main" id="{BF85033B-6C6C-4A78-833B-3E1984DE3D3F}"/>
              </a:ext>
            </a:extLst>
          </p:cNvPr>
          <p:cNvPicPr>
            <a:picLocks noChangeAspect="1"/>
          </p:cNvPicPr>
          <p:nvPr/>
        </p:nvPicPr>
        <p:blipFill>
          <a:blip r:embed="rId5"/>
          <a:stretch>
            <a:fillRect/>
          </a:stretch>
        </p:blipFill>
        <p:spPr>
          <a:xfrm>
            <a:off x="5926410" y="1736737"/>
            <a:ext cx="1920240" cy="1007126"/>
          </a:xfrm>
          <a:prstGeom prst="rect">
            <a:avLst/>
          </a:prstGeom>
        </p:spPr>
      </p:pic>
      <p:pic>
        <p:nvPicPr>
          <p:cNvPr id="46" name="Picture 45">
            <a:extLst>
              <a:ext uri="{FF2B5EF4-FFF2-40B4-BE49-F238E27FC236}">
                <a16:creationId xmlns:a16="http://schemas.microsoft.com/office/drawing/2014/main" id="{C3AEBB2C-0D1F-436E-9CE4-9BEE87AC2A71}"/>
              </a:ext>
            </a:extLst>
          </p:cNvPr>
          <p:cNvPicPr>
            <a:picLocks noChangeAspect="1"/>
          </p:cNvPicPr>
          <p:nvPr/>
        </p:nvPicPr>
        <p:blipFill rotWithShape="1">
          <a:blip r:embed="rId6"/>
          <a:srcRect l="5711"/>
          <a:stretch/>
        </p:blipFill>
        <p:spPr>
          <a:xfrm>
            <a:off x="4275472" y="3450979"/>
            <a:ext cx="4310903" cy="2397919"/>
          </a:xfrm>
          <a:prstGeom prst="rect">
            <a:avLst/>
          </a:prstGeom>
        </p:spPr>
      </p:pic>
      <p:pic>
        <p:nvPicPr>
          <p:cNvPr id="45" name="Picture 44">
            <a:extLst>
              <a:ext uri="{FF2B5EF4-FFF2-40B4-BE49-F238E27FC236}">
                <a16:creationId xmlns:a16="http://schemas.microsoft.com/office/drawing/2014/main" id="{98B70CA5-42E5-4B76-8613-CED0E175DFC4}"/>
              </a:ext>
            </a:extLst>
          </p:cNvPr>
          <p:cNvPicPr>
            <a:picLocks noChangeAspect="1"/>
          </p:cNvPicPr>
          <p:nvPr/>
        </p:nvPicPr>
        <p:blipFill rotWithShape="1">
          <a:blip r:embed="rId7"/>
          <a:srcRect l="7182"/>
          <a:stretch/>
        </p:blipFill>
        <p:spPr>
          <a:xfrm>
            <a:off x="8313428" y="982630"/>
            <a:ext cx="4243658" cy="2397919"/>
          </a:xfrm>
          <a:prstGeom prst="rect">
            <a:avLst/>
          </a:prstGeom>
        </p:spPr>
      </p:pic>
      <p:pic>
        <p:nvPicPr>
          <p:cNvPr id="44" name="Picture 43">
            <a:extLst>
              <a:ext uri="{FF2B5EF4-FFF2-40B4-BE49-F238E27FC236}">
                <a16:creationId xmlns:a16="http://schemas.microsoft.com/office/drawing/2014/main" id="{C667D0E1-605A-4F79-B18B-970D46D4BDF3}"/>
              </a:ext>
            </a:extLst>
          </p:cNvPr>
          <p:cNvPicPr>
            <a:picLocks noChangeAspect="1"/>
          </p:cNvPicPr>
          <p:nvPr/>
        </p:nvPicPr>
        <p:blipFill>
          <a:blip r:embed="rId8"/>
          <a:stretch>
            <a:fillRect/>
          </a:stretch>
        </p:blipFill>
        <p:spPr>
          <a:xfrm>
            <a:off x="9554576" y="1751584"/>
            <a:ext cx="1920240" cy="1007126"/>
          </a:xfrm>
          <a:prstGeom prst="rect">
            <a:avLst/>
          </a:prstGeom>
        </p:spPr>
      </p:pic>
      <p:pic>
        <p:nvPicPr>
          <p:cNvPr id="3" name="Picture 2">
            <a:extLst>
              <a:ext uri="{FF2B5EF4-FFF2-40B4-BE49-F238E27FC236}">
                <a16:creationId xmlns:a16="http://schemas.microsoft.com/office/drawing/2014/main" id="{79EBEE71-1DCF-446A-9C86-0594481C988A}"/>
              </a:ext>
            </a:extLst>
          </p:cNvPr>
          <p:cNvPicPr>
            <a:picLocks noChangeAspect="1"/>
          </p:cNvPicPr>
          <p:nvPr/>
        </p:nvPicPr>
        <p:blipFill rotWithShape="1">
          <a:blip r:embed="rId9"/>
          <a:srcRect l="5778"/>
          <a:stretch/>
        </p:blipFill>
        <p:spPr>
          <a:xfrm>
            <a:off x="8233015" y="3458401"/>
            <a:ext cx="4307809" cy="2397918"/>
          </a:xfrm>
          <a:prstGeom prst="rect">
            <a:avLst/>
          </a:prstGeom>
        </p:spPr>
      </p:pic>
      <p:sp>
        <p:nvSpPr>
          <p:cNvPr id="10" name="TextBox 9">
            <a:extLst>
              <a:ext uri="{FF2B5EF4-FFF2-40B4-BE49-F238E27FC236}">
                <a16:creationId xmlns:a16="http://schemas.microsoft.com/office/drawing/2014/main" id="{1FE9EAB3-38B8-4C98-9428-D0007E0C7D88}"/>
              </a:ext>
            </a:extLst>
          </p:cNvPr>
          <p:cNvSpPr txBox="1"/>
          <p:nvPr/>
        </p:nvSpPr>
        <p:spPr>
          <a:xfrm>
            <a:off x="3741428" y="1155725"/>
            <a:ext cx="418704" cy="461665"/>
          </a:xfrm>
          <a:prstGeom prst="rect">
            <a:avLst/>
          </a:prstGeom>
          <a:noFill/>
        </p:spPr>
        <p:txBody>
          <a:bodyPr wrap="none" rtlCol="0">
            <a:spAutoFit/>
          </a:bodyPr>
          <a:lstStyle/>
          <a:p>
            <a:r>
              <a:rPr lang="en-US" sz="2400" b="1" dirty="0">
                <a:latin typeface="Georgia" panose="02040502050405020303" pitchFamily="18" charset="0"/>
              </a:rPr>
              <a:t>A</a:t>
            </a:r>
          </a:p>
        </p:txBody>
      </p:sp>
      <p:sp>
        <p:nvSpPr>
          <p:cNvPr id="11" name="TextBox 10">
            <a:extLst>
              <a:ext uri="{FF2B5EF4-FFF2-40B4-BE49-F238E27FC236}">
                <a16:creationId xmlns:a16="http://schemas.microsoft.com/office/drawing/2014/main" id="{86C65496-A617-4D80-BC09-E5413B23090C}"/>
              </a:ext>
            </a:extLst>
          </p:cNvPr>
          <p:cNvSpPr txBox="1"/>
          <p:nvPr/>
        </p:nvSpPr>
        <p:spPr>
          <a:xfrm>
            <a:off x="7687715" y="1164434"/>
            <a:ext cx="417102" cy="461665"/>
          </a:xfrm>
          <a:prstGeom prst="rect">
            <a:avLst/>
          </a:prstGeom>
          <a:noFill/>
        </p:spPr>
        <p:txBody>
          <a:bodyPr wrap="none" rtlCol="0">
            <a:spAutoFit/>
          </a:bodyPr>
          <a:lstStyle/>
          <a:p>
            <a:r>
              <a:rPr lang="en-US" sz="2400" b="1" dirty="0">
                <a:latin typeface="Georgia" panose="02040502050405020303" pitchFamily="18" charset="0"/>
              </a:rPr>
              <a:t>B</a:t>
            </a:r>
          </a:p>
        </p:txBody>
      </p:sp>
      <p:sp>
        <p:nvSpPr>
          <p:cNvPr id="12" name="TextBox 11">
            <a:extLst>
              <a:ext uri="{FF2B5EF4-FFF2-40B4-BE49-F238E27FC236}">
                <a16:creationId xmlns:a16="http://schemas.microsoft.com/office/drawing/2014/main" id="{105FE1BA-88FF-4979-B88B-ED4E175BB638}"/>
              </a:ext>
            </a:extLst>
          </p:cNvPr>
          <p:cNvSpPr txBox="1"/>
          <p:nvPr/>
        </p:nvSpPr>
        <p:spPr>
          <a:xfrm>
            <a:off x="11692315" y="1162744"/>
            <a:ext cx="404278" cy="461665"/>
          </a:xfrm>
          <a:prstGeom prst="rect">
            <a:avLst/>
          </a:prstGeom>
          <a:noFill/>
        </p:spPr>
        <p:txBody>
          <a:bodyPr wrap="none" rtlCol="0">
            <a:spAutoFit/>
          </a:bodyPr>
          <a:lstStyle/>
          <a:p>
            <a:r>
              <a:rPr lang="en-US" sz="2400" b="1" dirty="0">
                <a:latin typeface="Georgia" panose="02040502050405020303" pitchFamily="18" charset="0"/>
              </a:rPr>
              <a:t>C</a:t>
            </a:r>
          </a:p>
        </p:txBody>
      </p:sp>
      <p:sp>
        <p:nvSpPr>
          <p:cNvPr id="13" name="TextBox 12">
            <a:extLst>
              <a:ext uri="{FF2B5EF4-FFF2-40B4-BE49-F238E27FC236}">
                <a16:creationId xmlns:a16="http://schemas.microsoft.com/office/drawing/2014/main" id="{47E25DBD-D74E-40CC-B6A7-6BFF10AC03CB}"/>
              </a:ext>
            </a:extLst>
          </p:cNvPr>
          <p:cNvSpPr txBox="1"/>
          <p:nvPr/>
        </p:nvSpPr>
        <p:spPr>
          <a:xfrm>
            <a:off x="734036" y="3621894"/>
            <a:ext cx="441146" cy="461665"/>
          </a:xfrm>
          <a:prstGeom prst="rect">
            <a:avLst/>
          </a:prstGeom>
          <a:noFill/>
        </p:spPr>
        <p:txBody>
          <a:bodyPr wrap="none" rtlCol="0">
            <a:spAutoFit/>
          </a:bodyPr>
          <a:lstStyle/>
          <a:p>
            <a:r>
              <a:rPr lang="en-US" sz="2400" b="1" dirty="0">
                <a:latin typeface="Georgia" panose="02040502050405020303" pitchFamily="18" charset="0"/>
              </a:rPr>
              <a:t>D</a:t>
            </a:r>
          </a:p>
        </p:txBody>
      </p:sp>
      <p:sp>
        <p:nvSpPr>
          <p:cNvPr id="14" name="TextBox 13">
            <a:extLst>
              <a:ext uri="{FF2B5EF4-FFF2-40B4-BE49-F238E27FC236}">
                <a16:creationId xmlns:a16="http://schemas.microsoft.com/office/drawing/2014/main" id="{A3392989-9F28-4A3A-A529-9507877BD307}"/>
              </a:ext>
            </a:extLst>
          </p:cNvPr>
          <p:cNvSpPr txBox="1"/>
          <p:nvPr/>
        </p:nvSpPr>
        <p:spPr>
          <a:xfrm>
            <a:off x="4706835" y="3628316"/>
            <a:ext cx="417102" cy="461665"/>
          </a:xfrm>
          <a:prstGeom prst="rect">
            <a:avLst/>
          </a:prstGeom>
          <a:noFill/>
        </p:spPr>
        <p:txBody>
          <a:bodyPr wrap="none" rtlCol="0">
            <a:spAutoFit/>
          </a:bodyPr>
          <a:lstStyle/>
          <a:p>
            <a:r>
              <a:rPr lang="en-US" sz="2400" b="1" dirty="0">
                <a:latin typeface="Georgia" panose="02040502050405020303" pitchFamily="18" charset="0"/>
              </a:rPr>
              <a:t>E</a:t>
            </a:r>
          </a:p>
        </p:txBody>
      </p:sp>
      <p:sp>
        <p:nvSpPr>
          <p:cNvPr id="15" name="TextBox 14">
            <a:extLst>
              <a:ext uri="{FF2B5EF4-FFF2-40B4-BE49-F238E27FC236}">
                <a16:creationId xmlns:a16="http://schemas.microsoft.com/office/drawing/2014/main" id="{D0588A06-B169-4774-B0B8-80E443E588C5}"/>
              </a:ext>
            </a:extLst>
          </p:cNvPr>
          <p:cNvSpPr txBox="1"/>
          <p:nvPr/>
        </p:nvSpPr>
        <p:spPr>
          <a:xfrm>
            <a:off x="8663022" y="3637919"/>
            <a:ext cx="404278" cy="461665"/>
          </a:xfrm>
          <a:prstGeom prst="rect">
            <a:avLst/>
          </a:prstGeom>
          <a:noFill/>
        </p:spPr>
        <p:txBody>
          <a:bodyPr wrap="none" rtlCol="0">
            <a:spAutoFit/>
          </a:bodyPr>
          <a:lstStyle/>
          <a:p>
            <a:r>
              <a:rPr lang="en-US" sz="2400" b="1" dirty="0">
                <a:latin typeface="Georgia" panose="02040502050405020303" pitchFamily="18" charset="0"/>
              </a:rPr>
              <a:t>F</a:t>
            </a:r>
          </a:p>
        </p:txBody>
      </p:sp>
      <p:sp>
        <p:nvSpPr>
          <p:cNvPr id="16" name="TextBox 15">
            <a:extLst>
              <a:ext uri="{FF2B5EF4-FFF2-40B4-BE49-F238E27FC236}">
                <a16:creationId xmlns:a16="http://schemas.microsoft.com/office/drawing/2014/main" id="{DC179611-9E06-47E7-9DDF-603204585FA2}"/>
              </a:ext>
            </a:extLst>
          </p:cNvPr>
          <p:cNvSpPr txBox="1"/>
          <p:nvPr/>
        </p:nvSpPr>
        <p:spPr>
          <a:xfrm>
            <a:off x="1186278" y="1195177"/>
            <a:ext cx="1402948" cy="430887"/>
          </a:xfrm>
          <a:prstGeom prst="rect">
            <a:avLst/>
          </a:prstGeom>
          <a:noFill/>
        </p:spPr>
        <p:txBody>
          <a:bodyPr wrap="none" rtlCol="0">
            <a:spAutoFit/>
          </a:bodyPr>
          <a:lstStyle/>
          <a:p>
            <a:r>
              <a:rPr lang="en-US" sz="1100" dirty="0">
                <a:latin typeface="Georgia" panose="02040502050405020303" pitchFamily="18" charset="0"/>
              </a:rPr>
              <a:t>1 µM stigmatellin</a:t>
            </a:r>
          </a:p>
          <a:p>
            <a:r>
              <a:rPr lang="en-US" sz="1100" dirty="0">
                <a:latin typeface="Georgia" panose="02040502050405020303" pitchFamily="18" charset="0"/>
              </a:rPr>
              <a:t>1.6 µM </a:t>
            </a:r>
            <a:r>
              <a:rPr lang="en-US" sz="1100" dirty="0" err="1">
                <a:latin typeface="Georgia" panose="02040502050405020303" pitchFamily="18" charset="0"/>
              </a:rPr>
              <a:t>myxothiazol</a:t>
            </a:r>
            <a:endParaRPr lang="en-US" sz="1100" dirty="0">
              <a:latin typeface="Georgia" panose="02040502050405020303" pitchFamily="18" charset="0"/>
            </a:endParaRPr>
          </a:p>
        </p:txBody>
      </p:sp>
      <p:sp>
        <p:nvSpPr>
          <p:cNvPr id="17" name="TextBox 16">
            <a:extLst>
              <a:ext uri="{FF2B5EF4-FFF2-40B4-BE49-F238E27FC236}">
                <a16:creationId xmlns:a16="http://schemas.microsoft.com/office/drawing/2014/main" id="{D686DA0C-7715-452F-AB57-95A446C028B2}"/>
              </a:ext>
            </a:extLst>
          </p:cNvPr>
          <p:cNvSpPr txBox="1"/>
          <p:nvPr/>
        </p:nvSpPr>
        <p:spPr>
          <a:xfrm>
            <a:off x="4848278" y="1207040"/>
            <a:ext cx="1265090" cy="261610"/>
          </a:xfrm>
          <a:prstGeom prst="rect">
            <a:avLst/>
          </a:prstGeom>
          <a:noFill/>
        </p:spPr>
        <p:txBody>
          <a:bodyPr wrap="none" rtlCol="0">
            <a:spAutoFit/>
          </a:bodyPr>
          <a:lstStyle/>
          <a:p>
            <a:r>
              <a:rPr lang="en-US" sz="1100" dirty="0">
                <a:latin typeface="Georgia" panose="02040502050405020303" pitchFamily="18" charset="0"/>
              </a:rPr>
              <a:t>1 µM stigmatellin</a:t>
            </a:r>
          </a:p>
        </p:txBody>
      </p:sp>
      <p:sp>
        <p:nvSpPr>
          <p:cNvPr id="18" name="TextBox 17">
            <a:extLst>
              <a:ext uri="{FF2B5EF4-FFF2-40B4-BE49-F238E27FC236}">
                <a16:creationId xmlns:a16="http://schemas.microsoft.com/office/drawing/2014/main" id="{9CDDBE81-01FB-4DAB-BF0D-C998556A392F}"/>
              </a:ext>
            </a:extLst>
          </p:cNvPr>
          <p:cNvSpPr txBox="1"/>
          <p:nvPr/>
        </p:nvSpPr>
        <p:spPr>
          <a:xfrm>
            <a:off x="8810139" y="1186011"/>
            <a:ext cx="1215397" cy="261610"/>
          </a:xfrm>
          <a:prstGeom prst="rect">
            <a:avLst/>
          </a:prstGeom>
          <a:noFill/>
        </p:spPr>
        <p:txBody>
          <a:bodyPr wrap="none" rtlCol="0">
            <a:spAutoFit/>
          </a:bodyPr>
          <a:lstStyle/>
          <a:p>
            <a:r>
              <a:rPr lang="en-US" sz="1100" dirty="0">
                <a:latin typeface="Georgia" panose="02040502050405020303" pitchFamily="18" charset="0"/>
              </a:rPr>
              <a:t>250 </a:t>
            </a:r>
            <a:r>
              <a:rPr lang="en-US" sz="1100" dirty="0" err="1">
                <a:latin typeface="Georgia" panose="02040502050405020303" pitchFamily="18" charset="0"/>
              </a:rPr>
              <a:t>nM</a:t>
            </a:r>
            <a:r>
              <a:rPr lang="en-US" sz="1100" dirty="0">
                <a:latin typeface="Georgia" panose="02040502050405020303" pitchFamily="18" charset="0"/>
              </a:rPr>
              <a:t> atpenin</a:t>
            </a:r>
          </a:p>
        </p:txBody>
      </p:sp>
      <p:sp>
        <p:nvSpPr>
          <p:cNvPr id="19" name="TextBox 18">
            <a:extLst>
              <a:ext uri="{FF2B5EF4-FFF2-40B4-BE49-F238E27FC236}">
                <a16:creationId xmlns:a16="http://schemas.microsoft.com/office/drawing/2014/main" id="{77334C6A-2406-4E7E-A545-CF01246B1E6F}"/>
              </a:ext>
            </a:extLst>
          </p:cNvPr>
          <p:cNvSpPr txBox="1"/>
          <p:nvPr/>
        </p:nvSpPr>
        <p:spPr>
          <a:xfrm>
            <a:off x="6089133" y="1199074"/>
            <a:ext cx="1290738" cy="600164"/>
          </a:xfrm>
          <a:prstGeom prst="rect">
            <a:avLst/>
          </a:prstGeom>
          <a:noFill/>
        </p:spPr>
        <p:txBody>
          <a:bodyPr wrap="none" rtlCol="0">
            <a:spAutoFit/>
          </a:bodyPr>
          <a:lstStyle/>
          <a:p>
            <a:r>
              <a:rPr lang="en-US" sz="1100" dirty="0">
                <a:solidFill>
                  <a:srgbClr val="0072BD"/>
                </a:solidFill>
                <a:latin typeface="Georgia" panose="02040502050405020303" pitchFamily="18" charset="0"/>
              </a:rPr>
              <a:t>0.1 mM succinate</a:t>
            </a:r>
          </a:p>
          <a:p>
            <a:r>
              <a:rPr lang="en-US" sz="1100" dirty="0">
                <a:solidFill>
                  <a:srgbClr val="D95319"/>
                </a:solidFill>
                <a:latin typeface="Georgia" panose="02040502050405020303" pitchFamily="18" charset="0"/>
              </a:rPr>
              <a:t>0.5 mM succinate</a:t>
            </a:r>
          </a:p>
          <a:p>
            <a:r>
              <a:rPr lang="en-US" sz="1100" dirty="0">
                <a:solidFill>
                  <a:srgbClr val="EDB120"/>
                </a:solidFill>
                <a:latin typeface="Georgia" panose="02040502050405020303" pitchFamily="18" charset="0"/>
              </a:rPr>
              <a:t>1.0 mM succinate</a:t>
            </a:r>
          </a:p>
        </p:txBody>
      </p:sp>
      <p:sp>
        <p:nvSpPr>
          <p:cNvPr id="20" name="TextBox 19">
            <a:extLst>
              <a:ext uri="{FF2B5EF4-FFF2-40B4-BE49-F238E27FC236}">
                <a16:creationId xmlns:a16="http://schemas.microsoft.com/office/drawing/2014/main" id="{E718E8F1-6579-4420-ADD9-E5A5FE824CC2}"/>
              </a:ext>
            </a:extLst>
          </p:cNvPr>
          <p:cNvSpPr txBox="1"/>
          <p:nvPr/>
        </p:nvSpPr>
        <p:spPr>
          <a:xfrm>
            <a:off x="10183634" y="1190947"/>
            <a:ext cx="1290738" cy="600164"/>
          </a:xfrm>
          <a:prstGeom prst="rect">
            <a:avLst/>
          </a:prstGeom>
          <a:noFill/>
        </p:spPr>
        <p:txBody>
          <a:bodyPr wrap="none" rtlCol="0">
            <a:spAutoFit/>
          </a:bodyPr>
          <a:lstStyle/>
          <a:p>
            <a:r>
              <a:rPr lang="en-US" sz="1100" dirty="0">
                <a:solidFill>
                  <a:srgbClr val="0072BD"/>
                </a:solidFill>
                <a:latin typeface="Georgia" panose="02040502050405020303" pitchFamily="18" charset="0"/>
              </a:rPr>
              <a:t>0.1 mM succinate</a:t>
            </a:r>
          </a:p>
          <a:p>
            <a:r>
              <a:rPr lang="en-US" sz="1100" dirty="0">
                <a:solidFill>
                  <a:srgbClr val="D95319"/>
                </a:solidFill>
                <a:latin typeface="Georgia" panose="02040502050405020303" pitchFamily="18" charset="0"/>
              </a:rPr>
              <a:t>0.5 mM succinate</a:t>
            </a:r>
          </a:p>
          <a:p>
            <a:r>
              <a:rPr lang="en-US" sz="1100" dirty="0">
                <a:solidFill>
                  <a:srgbClr val="EDB120"/>
                </a:solidFill>
                <a:latin typeface="Georgia" panose="02040502050405020303" pitchFamily="18" charset="0"/>
              </a:rPr>
              <a:t>1.0 mM succinate</a:t>
            </a:r>
          </a:p>
        </p:txBody>
      </p:sp>
      <p:sp>
        <p:nvSpPr>
          <p:cNvPr id="21" name="TextBox 20">
            <a:extLst>
              <a:ext uri="{FF2B5EF4-FFF2-40B4-BE49-F238E27FC236}">
                <a16:creationId xmlns:a16="http://schemas.microsoft.com/office/drawing/2014/main" id="{606FD397-4A8F-4076-9A52-9600753DE9B0}"/>
              </a:ext>
            </a:extLst>
          </p:cNvPr>
          <p:cNvSpPr txBox="1"/>
          <p:nvPr/>
        </p:nvSpPr>
        <p:spPr>
          <a:xfrm>
            <a:off x="2601220" y="1189349"/>
            <a:ext cx="1125629" cy="430887"/>
          </a:xfrm>
          <a:prstGeom prst="rect">
            <a:avLst/>
          </a:prstGeom>
          <a:noFill/>
        </p:spPr>
        <p:txBody>
          <a:bodyPr wrap="none" rtlCol="0">
            <a:spAutoFit/>
          </a:bodyPr>
          <a:lstStyle/>
          <a:p>
            <a:r>
              <a:rPr lang="en-US" sz="1100" dirty="0">
                <a:solidFill>
                  <a:srgbClr val="0072BD"/>
                </a:solidFill>
                <a:latin typeface="Georgia" panose="02040502050405020303" pitchFamily="18" charset="0"/>
              </a:rPr>
              <a:t>2 µM succinate</a:t>
            </a:r>
          </a:p>
          <a:p>
            <a:r>
              <a:rPr lang="en-US" sz="1100" dirty="0">
                <a:solidFill>
                  <a:srgbClr val="D95319"/>
                </a:solidFill>
                <a:latin typeface="Georgia" panose="02040502050405020303" pitchFamily="18" charset="0"/>
              </a:rPr>
              <a:t>5 µM succinate</a:t>
            </a:r>
          </a:p>
        </p:txBody>
      </p:sp>
      <p:sp>
        <p:nvSpPr>
          <p:cNvPr id="22" name="TextBox 21">
            <a:extLst>
              <a:ext uri="{FF2B5EF4-FFF2-40B4-BE49-F238E27FC236}">
                <a16:creationId xmlns:a16="http://schemas.microsoft.com/office/drawing/2014/main" id="{06A34363-D222-4AB2-980F-9A34D353DD04}"/>
              </a:ext>
            </a:extLst>
          </p:cNvPr>
          <p:cNvSpPr txBox="1"/>
          <p:nvPr/>
        </p:nvSpPr>
        <p:spPr>
          <a:xfrm>
            <a:off x="1203025" y="3667229"/>
            <a:ext cx="1402948" cy="430887"/>
          </a:xfrm>
          <a:prstGeom prst="rect">
            <a:avLst/>
          </a:prstGeom>
          <a:noFill/>
        </p:spPr>
        <p:txBody>
          <a:bodyPr wrap="none" rtlCol="0">
            <a:spAutoFit/>
          </a:bodyPr>
          <a:lstStyle/>
          <a:p>
            <a:r>
              <a:rPr lang="en-US" sz="1100" dirty="0">
                <a:latin typeface="Georgia" panose="02040502050405020303" pitchFamily="18" charset="0"/>
              </a:rPr>
              <a:t>1 µM stigmatellin</a:t>
            </a:r>
          </a:p>
          <a:p>
            <a:r>
              <a:rPr lang="en-US" sz="1100" dirty="0">
                <a:latin typeface="Georgia" panose="02040502050405020303" pitchFamily="18" charset="0"/>
              </a:rPr>
              <a:t>1.6 µM </a:t>
            </a:r>
            <a:r>
              <a:rPr lang="en-US" sz="1100" dirty="0" err="1">
                <a:latin typeface="Georgia" panose="02040502050405020303" pitchFamily="18" charset="0"/>
              </a:rPr>
              <a:t>myxothiazol</a:t>
            </a:r>
            <a:endParaRPr lang="en-US" sz="1100" dirty="0">
              <a:latin typeface="Georgia" panose="02040502050405020303" pitchFamily="18" charset="0"/>
            </a:endParaRPr>
          </a:p>
        </p:txBody>
      </p:sp>
      <p:sp>
        <p:nvSpPr>
          <p:cNvPr id="23" name="TextBox 22">
            <a:extLst>
              <a:ext uri="{FF2B5EF4-FFF2-40B4-BE49-F238E27FC236}">
                <a16:creationId xmlns:a16="http://schemas.microsoft.com/office/drawing/2014/main" id="{9FF1C56D-42FC-4E4B-A88C-702CA4BFBDA1}"/>
              </a:ext>
            </a:extLst>
          </p:cNvPr>
          <p:cNvSpPr txBox="1"/>
          <p:nvPr/>
        </p:nvSpPr>
        <p:spPr>
          <a:xfrm>
            <a:off x="2611734" y="3675589"/>
            <a:ext cx="1125629" cy="261610"/>
          </a:xfrm>
          <a:prstGeom prst="rect">
            <a:avLst/>
          </a:prstGeom>
          <a:noFill/>
        </p:spPr>
        <p:txBody>
          <a:bodyPr wrap="none" rtlCol="0">
            <a:spAutoFit/>
          </a:bodyPr>
          <a:lstStyle/>
          <a:p>
            <a:r>
              <a:rPr lang="en-US" sz="1100" dirty="0">
                <a:latin typeface="Georgia" panose="02040502050405020303" pitchFamily="18" charset="0"/>
              </a:rPr>
              <a:t>2 µM succinate</a:t>
            </a:r>
          </a:p>
        </p:txBody>
      </p:sp>
      <p:grpSp>
        <p:nvGrpSpPr>
          <p:cNvPr id="24" name="Group 23">
            <a:extLst>
              <a:ext uri="{FF2B5EF4-FFF2-40B4-BE49-F238E27FC236}">
                <a16:creationId xmlns:a16="http://schemas.microsoft.com/office/drawing/2014/main" id="{B2B20372-43A7-463D-B697-B90F9A84CDD3}"/>
              </a:ext>
            </a:extLst>
          </p:cNvPr>
          <p:cNvGrpSpPr/>
          <p:nvPr/>
        </p:nvGrpSpPr>
        <p:grpSpPr>
          <a:xfrm>
            <a:off x="2545783" y="3889561"/>
            <a:ext cx="1584601" cy="909522"/>
            <a:chOff x="1483260" y="3642392"/>
            <a:chExt cx="1681294" cy="873692"/>
          </a:xfrm>
        </p:grpSpPr>
        <p:sp>
          <p:nvSpPr>
            <p:cNvPr id="25" name="TextBox 24">
              <a:extLst>
                <a:ext uri="{FF2B5EF4-FFF2-40B4-BE49-F238E27FC236}">
                  <a16:creationId xmlns:a16="http://schemas.microsoft.com/office/drawing/2014/main" id="{866DFBDC-C757-493F-A682-608FF8A4DBCA}"/>
                </a:ext>
              </a:extLst>
            </p:cNvPr>
            <p:cNvSpPr txBox="1"/>
            <p:nvPr/>
          </p:nvSpPr>
          <p:spPr>
            <a:xfrm>
              <a:off x="1492508" y="3642392"/>
              <a:ext cx="1439818" cy="253916"/>
            </a:xfrm>
            <a:prstGeom prst="rect">
              <a:avLst/>
            </a:prstGeom>
            <a:noFill/>
          </p:spPr>
          <p:txBody>
            <a:bodyPr wrap="none" rtlCol="0">
              <a:spAutoFit/>
            </a:bodyPr>
            <a:lstStyle/>
            <a:p>
              <a:r>
                <a:rPr lang="en-US" sz="1050" u="sng" dirty="0">
                  <a:latin typeface="Georgia" panose="02040502050405020303" pitchFamily="18" charset="0"/>
                </a:rPr>
                <a:t>Rates at specific sites</a:t>
              </a:r>
            </a:p>
          </p:txBody>
        </p:sp>
        <mc:AlternateContent xmlns:mc="http://schemas.openxmlformats.org/markup-compatibility/2006" xmlns:a14="http://schemas.microsoft.com/office/drawing/2010/main">
          <mc:Choice Requires="a14">
            <p:sp>
              <p:nvSpPr>
                <p:cNvPr id="26" name="Rectangle 25">
                  <a:extLst>
                    <a:ext uri="{FF2B5EF4-FFF2-40B4-BE49-F238E27FC236}">
                      <a16:creationId xmlns:a16="http://schemas.microsoft.com/office/drawing/2014/main" id="{E09954F3-358B-4749-87F4-DEDA98DDEE52}"/>
                    </a:ext>
                  </a:extLst>
                </p:cNvPr>
                <p:cNvSpPr/>
                <p:nvPr/>
              </p:nvSpPr>
              <p:spPr>
                <a:xfrm>
                  <a:off x="1483260" y="4036512"/>
                  <a:ext cx="1681294" cy="26608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200" i="1" dirty="0">
                                <a:solidFill>
                                  <a:srgbClr val="D95319"/>
                                </a:solidFill>
                                <a:latin typeface="Cambria Math" panose="02040503050406030204" pitchFamily="18" charset="0"/>
                              </a:rPr>
                            </m:ctrlPr>
                          </m:sSubPr>
                          <m:e>
                            <m:r>
                              <a:rPr lang="en-US" sz="1200" i="1" dirty="0">
                                <a:solidFill>
                                  <a:srgbClr val="D95319"/>
                                </a:solidFill>
                                <a:latin typeface="Cambria Math" panose="02040503050406030204" pitchFamily="18" charset="0"/>
                              </a:rPr>
                              <m:t>[3</m:t>
                            </m:r>
                            <m:r>
                              <a:rPr lang="en-US" sz="1200" i="1" dirty="0">
                                <a:solidFill>
                                  <a:srgbClr val="D95319"/>
                                </a:solidFill>
                                <a:latin typeface="Cambria Math" panose="02040503050406030204" pitchFamily="18" charset="0"/>
                              </a:rPr>
                              <m:t>𝐹𝑒</m:t>
                            </m:r>
                            <m:r>
                              <a:rPr lang="en-US" sz="1200" i="1" dirty="0">
                                <a:solidFill>
                                  <a:srgbClr val="D95319"/>
                                </a:solidFill>
                                <a:latin typeface="Cambria Math" panose="02040503050406030204" pitchFamily="18" charset="0"/>
                              </a:rPr>
                              <m:t>−4</m:t>
                            </m:r>
                            <m:r>
                              <a:rPr lang="en-US" sz="1200" i="1" dirty="0">
                                <a:solidFill>
                                  <a:srgbClr val="D95319"/>
                                </a:solidFill>
                                <a:latin typeface="Cambria Math" panose="02040503050406030204" pitchFamily="18" charset="0"/>
                              </a:rPr>
                              <m:t>𝑆</m:t>
                            </m:r>
                            <m:r>
                              <a:rPr lang="en-US" sz="1200" i="1" dirty="0">
                                <a:solidFill>
                                  <a:srgbClr val="D95319"/>
                                </a:solidFill>
                                <a:latin typeface="Cambria Math" panose="02040503050406030204" pitchFamily="18" charset="0"/>
                              </a:rPr>
                              <m:t>]</m:t>
                            </m:r>
                          </m:e>
                          <m:sub>
                            <m:r>
                              <m:rPr>
                                <m:sty m:val="p"/>
                              </m:rPr>
                              <a:rPr lang="en-US" sz="1200" i="0" dirty="0">
                                <a:solidFill>
                                  <a:srgbClr val="D95319"/>
                                </a:solidFill>
                                <a:latin typeface="Cambria Math" panose="02040503050406030204" pitchFamily="18" charset="0"/>
                              </a:rPr>
                              <m:t>red</m:t>
                            </m:r>
                          </m:sub>
                        </m:sSub>
                        <m:r>
                          <a:rPr lang="en-US" sz="1200" i="0" dirty="0">
                            <a:solidFill>
                              <a:srgbClr val="D95319"/>
                            </a:solidFill>
                            <a:latin typeface="Cambria Math" panose="02040503050406030204" pitchFamily="18" charset="0"/>
                          </a:rPr>
                          <m:t> </m:t>
                        </m:r>
                        <m:r>
                          <a:rPr lang="en-US" sz="1200" i="0" dirty="0">
                            <a:solidFill>
                              <a:srgbClr val="D95319"/>
                            </a:solidFill>
                            <a:latin typeface="Cambria Math" panose="02040503050406030204" pitchFamily="18" charset="0"/>
                            <a:ea typeface="Cambria Math" panose="02040503050406030204" pitchFamily="18" charset="0"/>
                          </a:rPr>
                          <m:t>→ </m:t>
                        </m:r>
                        <m:sSubSup>
                          <m:sSubSupPr>
                            <m:ctrlPr>
                              <a:rPr lang="en-US" sz="1200" i="1" dirty="0">
                                <a:solidFill>
                                  <a:srgbClr val="D95319"/>
                                </a:solidFill>
                                <a:latin typeface="Cambria Math" panose="02040503050406030204" pitchFamily="18" charset="0"/>
                                <a:ea typeface="Cambria Math" panose="02040503050406030204" pitchFamily="18" charset="0"/>
                              </a:rPr>
                            </m:ctrlPr>
                          </m:sSubSupPr>
                          <m:e>
                            <m:r>
                              <m:rPr>
                                <m:sty m:val="p"/>
                              </m:rPr>
                              <a:rPr lang="en-US" sz="1200" i="0" dirty="0">
                                <a:solidFill>
                                  <a:srgbClr val="D95319"/>
                                </a:solidFill>
                                <a:latin typeface="Cambria Math" panose="02040503050406030204" pitchFamily="18" charset="0"/>
                                <a:ea typeface="Cambria Math" panose="02040503050406030204" pitchFamily="18" charset="0"/>
                              </a:rPr>
                              <m:t>O</m:t>
                            </m:r>
                          </m:e>
                          <m:sub>
                            <m:r>
                              <a:rPr lang="en-US" sz="1200" i="0" dirty="0">
                                <a:solidFill>
                                  <a:srgbClr val="D95319"/>
                                </a:solidFill>
                                <a:latin typeface="Cambria Math" panose="02040503050406030204" pitchFamily="18" charset="0"/>
                                <a:ea typeface="Cambria Math" panose="02040503050406030204" pitchFamily="18" charset="0"/>
                              </a:rPr>
                              <m:t>2</m:t>
                            </m:r>
                          </m:sub>
                          <m:sup>
                            <m:r>
                              <a:rPr lang="en-US" sz="1200" i="0" dirty="0">
                                <a:solidFill>
                                  <a:srgbClr val="D95319"/>
                                </a:solidFill>
                                <a:latin typeface="Cambria Math" panose="02040503050406030204" pitchFamily="18" charset="0"/>
                                <a:ea typeface="Cambria Math" panose="02040503050406030204" pitchFamily="18" charset="0"/>
                              </a:rPr>
                              <m:t>.−</m:t>
                            </m:r>
                          </m:sup>
                        </m:sSubSup>
                      </m:oMath>
                    </m:oMathPara>
                  </a14:m>
                  <a:endParaRPr lang="en-US" sz="1200" dirty="0"/>
                </a:p>
              </p:txBody>
            </p:sp>
          </mc:Choice>
          <mc:Fallback xmlns="">
            <p:sp>
              <p:nvSpPr>
                <p:cNvPr id="26" name="Rectangle 25">
                  <a:extLst>
                    <a:ext uri="{FF2B5EF4-FFF2-40B4-BE49-F238E27FC236}">
                      <a16:creationId xmlns:a16="http://schemas.microsoft.com/office/drawing/2014/main" id="{E09954F3-358B-4749-87F4-DEDA98DDEE52}"/>
                    </a:ext>
                  </a:extLst>
                </p:cNvPr>
                <p:cNvSpPr>
                  <a:spLocks noRot="1" noChangeAspect="1" noMove="1" noResize="1" noEditPoints="1" noAdjustHandles="1" noChangeArrowheads="1" noChangeShapeType="1" noTextEdit="1"/>
                </p:cNvSpPr>
                <p:nvPr/>
              </p:nvSpPr>
              <p:spPr>
                <a:xfrm>
                  <a:off x="1483260" y="4036512"/>
                  <a:ext cx="1681294" cy="266087"/>
                </a:xfrm>
                <a:prstGeom prst="rect">
                  <a:avLst/>
                </a:prstGeom>
                <a:blipFill>
                  <a:blip r:embed="rId10"/>
                  <a:stretch>
                    <a:fillRect b="-65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7" name="Rectangle 26">
                  <a:extLst>
                    <a:ext uri="{FF2B5EF4-FFF2-40B4-BE49-F238E27FC236}">
                      <a16:creationId xmlns:a16="http://schemas.microsoft.com/office/drawing/2014/main" id="{A6FF58AB-00BA-4CAB-8850-EF1C7EA94084}"/>
                    </a:ext>
                  </a:extLst>
                </p:cNvPr>
                <p:cNvSpPr/>
                <p:nvPr/>
              </p:nvSpPr>
              <p:spPr>
                <a:xfrm>
                  <a:off x="1497488" y="4239085"/>
                  <a:ext cx="1302536" cy="27699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200" i="1">
                                <a:solidFill>
                                  <a:srgbClr val="EDB120"/>
                                </a:solidFill>
                                <a:latin typeface="Cambria Math" panose="02040503050406030204" pitchFamily="18" charset="0"/>
                              </a:rPr>
                            </m:ctrlPr>
                          </m:sSubPr>
                          <m:e>
                            <m:r>
                              <m:rPr>
                                <m:sty m:val="p"/>
                              </m:rPr>
                              <a:rPr lang="en-US" sz="1200" i="0">
                                <a:solidFill>
                                  <a:srgbClr val="EDB120"/>
                                </a:solidFill>
                                <a:latin typeface="Cambria Math" panose="02040503050406030204" pitchFamily="18" charset="0"/>
                              </a:rPr>
                              <m:t>FADH</m:t>
                            </m:r>
                          </m:e>
                          <m:sub>
                            <m:r>
                              <a:rPr lang="en-US" sz="1200" i="0">
                                <a:solidFill>
                                  <a:srgbClr val="EDB120"/>
                                </a:solidFill>
                                <a:latin typeface="Cambria Math" panose="02040503050406030204" pitchFamily="18" charset="0"/>
                              </a:rPr>
                              <m:t>2</m:t>
                            </m:r>
                          </m:sub>
                        </m:sSub>
                        <m:r>
                          <a:rPr lang="en-US" sz="1200" i="0">
                            <a:solidFill>
                              <a:srgbClr val="EDB120"/>
                            </a:solidFill>
                            <a:latin typeface="Cambria Math" panose="02040503050406030204" pitchFamily="18" charset="0"/>
                          </a:rPr>
                          <m:t> </m:t>
                        </m:r>
                        <m:r>
                          <a:rPr lang="en-US" sz="1200" i="0">
                            <a:solidFill>
                              <a:srgbClr val="EDB120"/>
                            </a:solidFill>
                            <a:latin typeface="Cambria Math" panose="02040503050406030204" pitchFamily="18" charset="0"/>
                            <a:ea typeface="Cambria Math" panose="02040503050406030204" pitchFamily="18" charset="0"/>
                          </a:rPr>
                          <m:t>→ </m:t>
                        </m:r>
                        <m:sSub>
                          <m:sSubPr>
                            <m:ctrlPr>
                              <a:rPr lang="en-US" sz="1200" i="1">
                                <a:solidFill>
                                  <a:srgbClr val="EDB120"/>
                                </a:solidFill>
                                <a:latin typeface="Cambria Math" panose="02040503050406030204" pitchFamily="18" charset="0"/>
                                <a:ea typeface="Cambria Math" panose="02040503050406030204" pitchFamily="18" charset="0"/>
                              </a:rPr>
                            </m:ctrlPr>
                          </m:sSubPr>
                          <m:e>
                            <m:r>
                              <m:rPr>
                                <m:sty m:val="p"/>
                              </m:rPr>
                              <a:rPr lang="en-US" sz="1200" i="0">
                                <a:solidFill>
                                  <a:srgbClr val="EDB120"/>
                                </a:solidFill>
                                <a:latin typeface="Cambria Math" panose="02040503050406030204" pitchFamily="18" charset="0"/>
                                <a:ea typeface="Cambria Math" panose="02040503050406030204" pitchFamily="18" charset="0"/>
                              </a:rPr>
                              <m:t>H</m:t>
                            </m:r>
                          </m:e>
                          <m:sub>
                            <m:r>
                              <a:rPr lang="en-US" sz="1200" i="0">
                                <a:solidFill>
                                  <a:srgbClr val="EDB120"/>
                                </a:solidFill>
                                <a:latin typeface="Cambria Math" panose="02040503050406030204" pitchFamily="18" charset="0"/>
                                <a:ea typeface="Cambria Math" panose="02040503050406030204" pitchFamily="18" charset="0"/>
                              </a:rPr>
                              <m:t>2</m:t>
                            </m:r>
                          </m:sub>
                        </m:sSub>
                        <m:sSub>
                          <m:sSubPr>
                            <m:ctrlPr>
                              <a:rPr lang="en-US" sz="1200" i="1">
                                <a:solidFill>
                                  <a:srgbClr val="EDB120"/>
                                </a:solidFill>
                                <a:latin typeface="Cambria Math" panose="02040503050406030204" pitchFamily="18" charset="0"/>
                                <a:ea typeface="Cambria Math" panose="02040503050406030204" pitchFamily="18" charset="0"/>
                              </a:rPr>
                            </m:ctrlPr>
                          </m:sSubPr>
                          <m:e>
                            <m:r>
                              <m:rPr>
                                <m:sty m:val="p"/>
                              </m:rPr>
                              <a:rPr lang="en-US" sz="1200" i="0">
                                <a:solidFill>
                                  <a:srgbClr val="EDB120"/>
                                </a:solidFill>
                                <a:latin typeface="Cambria Math" panose="02040503050406030204" pitchFamily="18" charset="0"/>
                                <a:ea typeface="Cambria Math" panose="02040503050406030204" pitchFamily="18" charset="0"/>
                              </a:rPr>
                              <m:t>O</m:t>
                            </m:r>
                          </m:e>
                          <m:sub>
                            <m:r>
                              <a:rPr lang="en-US" sz="1200" i="0">
                                <a:solidFill>
                                  <a:srgbClr val="EDB120"/>
                                </a:solidFill>
                                <a:latin typeface="Cambria Math" panose="02040503050406030204" pitchFamily="18" charset="0"/>
                                <a:ea typeface="Cambria Math" panose="02040503050406030204" pitchFamily="18" charset="0"/>
                              </a:rPr>
                              <m:t>2</m:t>
                            </m:r>
                          </m:sub>
                        </m:sSub>
                      </m:oMath>
                    </m:oMathPara>
                  </a14:m>
                  <a:endParaRPr lang="en-US" sz="1200" dirty="0">
                    <a:solidFill>
                      <a:srgbClr val="EDB120"/>
                    </a:solidFill>
                    <a:latin typeface="Georgia" panose="02040502050405020303" pitchFamily="18" charset="0"/>
                  </a:endParaRPr>
                </a:p>
              </p:txBody>
            </p:sp>
          </mc:Choice>
          <mc:Fallback xmlns="">
            <p:sp>
              <p:nvSpPr>
                <p:cNvPr id="27" name="Rectangle 26">
                  <a:extLst>
                    <a:ext uri="{FF2B5EF4-FFF2-40B4-BE49-F238E27FC236}">
                      <a16:creationId xmlns:a16="http://schemas.microsoft.com/office/drawing/2014/main" id="{A6FF58AB-00BA-4CAB-8850-EF1C7EA94084}"/>
                    </a:ext>
                  </a:extLst>
                </p:cNvPr>
                <p:cNvSpPr>
                  <a:spLocks noRot="1" noChangeAspect="1" noMove="1" noResize="1" noEditPoints="1" noAdjustHandles="1" noChangeArrowheads="1" noChangeShapeType="1" noTextEdit="1"/>
                </p:cNvSpPr>
                <p:nvPr/>
              </p:nvSpPr>
              <p:spPr>
                <a:xfrm>
                  <a:off x="1497488" y="4239085"/>
                  <a:ext cx="1302536" cy="276999"/>
                </a:xfrm>
                <a:prstGeom prst="rect">
                  <a:avLst/>
                </a:prstGeom>
                <a:blipFill>
                  <a:blip r:embed="rId11"/>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8" name="Rectangle 27">
                  <a:extLst>
                    <a:ext uri="{FF2B5EF4-FFF2-40B4-BE49-F238E27FC236}">
                      <a16:creationId xmlns:a16="http://schemas.microsoft.com/office/drawing/2014/main" id="{159D3C27-CB61-45D4-95C1-35744DD71D13}"/>
                    </a:ext>
                  </a:extLst>
                </p:cNvPr>
                <p:cNvSpPr/>
                <p:nvPr/>
              </p:nvSpPr>
              <p:spPr>
                <a:xfrm>
                  <a:off x="1492508" y="3848660"/>
                  <a:ext cx="1124667" cy="27699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p>
                          <m:sSupPr>
                            <m:ctrlPr>
                              <a:rPr lang="en-US" sz="1200" i="1">
                                <a:solidFill>
                                  <a:srgbClr val="0072BD"/>
                                </a:solidFill>
                                <a:latin typeface="Cambria Math" panose="02040503050406030204" pitchFamily="18" charset="0"/>
                                <a:sym typeface="Wingdings" panose="05000000000000000000" pitchFamily="2" charset="2"/>
                              </a:rPr>
                            </m:ctrlPr>
                          </m:sSupPr>
                          <m:e>
                            <m:r>
                              <m:rPr>
                                <m:sty m:val="p"/>
                              </m:rPr>
                              <a:rPr lang="en-US" sz="1200" i="0">
                                <a:solidFill>
                                  <a:srgbClr val="0072BD"/>
                                </a:solidFill>
                                <a:latin typeface="Cambria Math" panose="02040503050406030204" pitchFamily="18" charset="0"/>
                                <a:sym typeface="Wingdings" panose="05000000000000000000" pitchFamily="2" charset="2"/>
                              </a:rPr>
                              <m:t>FADH</m:t>
                            </m:r>
                          </m:e>
                          <m:sup>
                            <m:r>
                              <a:rPr lang="en-US" sz="1200" i="0">
                                <a:solidFill>
                                  <a:srgbClr val="0072BD"/>
                                </a:solidFill>
                                <a:latin typeface="Cambria Math" panose="02040503050406030204" pitchFamily="18" charset="0"/>
                                <a:sym typeface="Wingdings" panose="05000000000000000000" pitchFamily="2" charset="2"/>
                              </a:rPr>
                              <m:t>.</m:t>
                            </m:r>
                          </m:sup>
                        </m:sSup>
                        <m:r>
                          <a:rPr lang="en-US" sz="1200" i="0">
                            <a:solidFill>
                              <a:srgbClr val="0072BD"/>
                            </a:solidFill>
                            <a:latin typeface="Cambria Math" panose="02040503050406030204" pitchFamily="18" charset="0"/>
                            <a:sym typeface="Wingdings" panose="05000000000000000000" pitchFamily="2" charset="2"/>
                          </a:rPr>
                          <m:t> </m:t>
                        </m:r>
                        <m:r>
                          <a:rPr lang="en-US" sz="1200" i="0">
                            <a:solidFill>
                              <a:srgbClr val="0072BD"/>
                            </a:solidFill>
                            <a:latin typeface="Cambria Math" panose="02040503050406030204" pitchFamily="18" charset="0"/>
                            <a:ea typeface="Cambria Math" panose="02040503050406030204" pitchFamily="18" charset="0"/>
                            <a:sym typeface="Wingdings" panose="05000000000000000000" pitchFamily="2" charset="2"/>
                          </a:rPr>
                          <m:t>→ </m:t>
                        </m:r>
                        <m:sSubSup>
                          <m:sSubSupPr>
                            <m:ctrlPr>
                              <a:rPr lang="en-US" sz="1200" i="1">
                                <a:solidFill>
                                  <a:srgbClr val="0072BD"/>
                                </a:solidFill>
                                <a:latin typeface="Cambria Math" panose="02040503050406030204" pitchFamily="18" charset="0"/>
                                <a:ea typeface="Cambria Math" panose="02040503050406030204" pitchFamily="18" charset="0"/>
                                <a:sym typeface="Wingdings" panose="05000000000000000000" pitchFamily="2" charset="2"/>
                              </a:rPr>
                            </m:ctrlPr>
                          </m:sSubSupPr>
                          <m:e>
                            <m:r>
                              <m:rPr>
                                <m:sty m:val="p"/>
                              </m:rPr>
                              <a:rPr lang="en-US" sz="1200" i="0">
                                <a:solidFill>
                                  <a:srgbClr val="0072BD"/>
                                </a:solidFill>
                                <a:latin typeface="Cambria Math" panose="02040503050406030204" pitchFamily="18" charset="0"/>
                                <a:ea typeface="Cambria Math" panose="02040503050406030204" pitchFamily="18" charset="0"/>
                                <a:sym typeface="Wingdings" panose="05000000000000000000" pitchFamily="2" charset="2"/>
                              </a:rPr>
                              <m:t>O</m:t>
                            </m:r>
                          </m:e>
                          <m:sub>
                            <m:r>
                              <a:rPr lang="en-US" sz="1200" i="0">
                                <a:solidFill>
                                  <a:srgbClr val="0072BD"/>
                                </a:solidFill>
                                <a:latin typeface="Cambria Math" panose="02040503050406030204" pitchFamily="18" charset="0"/>
                                <a:ea typeface="Cambria Math" panose="02040503050406030204" pitchFamily="18" charset="0"/>
                                <a:sym typeface="Wingdings" panose="05000000000000000000" pitchFamily="2" charset="2"/>
                              </a:rPr>
                              <m:t>2</m:t>
                            </m:r>
                          </m:sub>
                          <m:sup>
                            <m:r>
                              <a:rPr lang="en-US" sz="1200" i="0">
                                <a:solidFill>
                                  <a:srgbClr val="0072BD"/>
                                </a:solidFill>
                                <a:latin typeface="Cambria Math" panose="02040503050406030204" pitchFamily="18" charset="0"/>
                                <a:ea typeface="Cambria Math" panose="02040503050406030204" pitchFamily="18" charset="0"/>
                                <a:sym typeface="Wingdings" panose="05000000000000000000" pitchFamily="2" charset="2"/>
                              </a:rPr>
                              <m:t>.−</m:t>
                            </m:r>
                          </m:sup>
                        </m:sSubSup>
                      </m:oMath>
                    </m:oMathPara>
                  </a14:m>
                  <a:endParaRPr lang="en-US" sz="1200" dirty="0">
                    <a:solidFill>
                      <a:srgbClr val="0072BD"/>
                    </a:solidFill>
                    <a:latin typeface="Georgia" panose="02040502050405020303" pitchFamily="18" charset="0"/>
                    <a:sym typeface="Wingdings" panose="05000000000000000000" pitchFamily="2" charset="2"/>
                  </a:endParaRPr>
                </a:p>
              </p:txBody>
            </p:sp>
          </mc:Choice>
          <mc:Fallback xmlns="">
            <p:sp>
              <p:nvSpPr>
                <p:cNvPr id="28" name="Rectangle 27">
                  <a:extLst>
                    <a:ext uri="{FF2B5EF4-FFF2-40B4-BE49-F238E27FC236}">
                      <a16:creationId xmlns:a16="http://schemas.microsoft.com/office/drawing/2014/main" id="{159D3C27-CB61-45D4-95C1-35744DD71D13}"/>
                    </a:ext>
                  </a:extLst>
                </p:cNvPr>
                <p:cNvSpPr>
                  <a:spLocks noRot="1" noChangeAspect="1" noMove="1" noResize="1" noEditPoints="1" noAdjustHandles="1" noChangeArrowheads="1" noChangeShapeType="1" noTextEdit="1"/>
                </p:cNvSpPr>
                <p:nvPr/>
              </p:nvSpPr>
              <p:spPr>
                <a:xfrm>
                  <a:off x="1492508" y="3848660"/>
                  <a:ext cx="1124667" cy="276999"/>
                </a:xfrm>
                <a:prstGeom prst="rect">
                  <a:avLst/>
                </a:prstGeom>
                <a:blipFill>
                  <a:blip r:embed="rId12"/>
                  <a:stretch>
                    <a:fillRect/>
                  </a:stretch>
                </a:blipFill>
              </p:spPr>
              <p:txBody>
                <a:bodyPr/>
                <a:lstStyle/>
                <a:p>
                  <a:r>
                    <a:rPr lang="en-US">
                      <a:noFill/>
                    </a:rPr>
                    <a:t> </a:t>
                  </a:r>
                </a:p>
              </p:txBody>
            </p:sp>
          </mc:Fallback>
        </mc:AlternateContent>
      </p:grpSp>
      <p:sp>
        <p:nvSpPr>
          <p:cNvPr id="29" name="TextBox 28">
            <a:extLst>
              <a:ext uri="{FF2B5EF4-FFF2-40B4-BE49-F238E27FC236}">
                <a16:creationId xmlns:a16="http://schemas.microsoft.com/office/drawing/2014/main" id="{C7C0B0AB-6A9B-4952-AD91-3B8BDAB29677}"/>
              </a:ext>
            </a:extLst>
          </p:cNvPr>
          <p:cNvSpPr txBox="1"/>
          <p:nvPr/>
        </p:nvSpPr>
        <p:spPr>
          <a:xfrm>
            <a:off x="5082911" y="3685825"/>
            <a:ext cx="1265090" cy="261610"/>
          </a:xfrm>
          <a:prstGeom prst="rect">
            <a:avLst/>
          </a:prstGeom>
          <a:noFill/>
        </p:spPr>
        <p:txBody>
          <a:bodyPr wrap="none" rtlCol="0">
            <a:spAutoFit/>
          </a:bodyPr>
          <a:lstStyle/>
          <a:p>
            <a:r>
              <a:rPr lang="en-US" sz="1100" dirty="0">
                <a:latin typeface="Georgia" panose="02040502050405020303" pitchFamily="18" charset="0"/>
              </a:rPr>
              <a:t>1 µM stigmatellin</a:t>
            </a:r>
          </a:p>
        </p:txBody>
      </p:sp>
      <p:sp>
        <p:nvSpPr>
          <p:cNvPr id="30" name="TextBox 29">
            <a:extLst>
              <a:ext uri="{FF2B5EF4-FFF2-40B4-BE49-F238E27FC236}">
                <a16:creationId xmlns:a16="http://schemas.microsoft.com/office/drawing/2014/main" id="{236BF1FE-0105-4307-AD01-D04A65CD10E6}"/>
              </a:ext>
            </a:extLst>
          </p:cNvPr>
          <p:cNvSpPr txBox="1"/>
          <p:nvPr/>
        </p:nvSpPr>
        <p:spPr>
          <a:xfrm>
            <a:off x="6430951" y="3685825"/>
            <a:ext cx="1277914" cy="261610"/>
          </a:xfrm>
          <a:prstGeom prst="rect">
            <a:avLst/>
          </a:prstGeom>
          <a:noFill/>
        </p:spPr>
        <p:txBody>
          <a:bodyPr wrap="none" rtlCol="0">
            <a:spAutoFit/>
          </a:bodyPr>
          <a:lstStyle/>
          <a:p>
            <a:r>
              <a:rPr lang="en-US" sz="1100" dirty="0">
                <a:latin typeface="Georgia" panose="02040502050405020303" pitchFamily="18" charset="0"/>
              </a:rPr>
              <a:t>0.1 mM succinate</a:t>
            </a:r>
          </a:p>
        </p:txBody>
      </p:sp>
      <p:grpSp>
        <p:nvGrpSpPr>
          <p:cNvPr id="31" name="Group 30">
            <a:extLst>
              <a:ext uri="{FF2B5EF4-FFF2-40B4-BE49-F238E27FC236}">
                <a16:creationId xmlns:a16="http://schemas.microsoft.com/office/drawing/2014/main" id="{28AA110E-955E-4750-B1D2-EDEAEFDF25DB}"/>
              </a:ext>
            </a:extLst>
          </p:cNvPr>
          <p:cNvGrpSpPr/>
          <p:nvPr/>
        </p:nvGrpSpPr>
        <p:grpSpPr>
          <a:xfrm>
            <a:off x="6378632" y="3882114"/>
            <a:ext cx="1584601" cy="909522"/>
            <a:chOff x="1483260" y="3642392"/>
            <a:chExt cx="1681294" cy="873692"/>
          </a:xfrm>
        </p:grpSpPr>
        <p:sp>
          <p:nvSpPr>
            <p:cNvPr id="32" name="TextBox 31">
              <a:extLst>
                <a:ext uri="{FF2B5EF4-FFF2-40B4-BE49-F238E27FC236}">
                  <a16:creationId xmlns:a16="http://schemas.microsoft.com/office/drawing/2014/main" id="{2877D471-1946-4587-B717-C97723A386C9}"/>
                </a:ext>
              </a:extLst>
            </p:cNvPr>
            <p:cNvSpPr txBox="1"/>
            <p:nvPr/>
          </p:nvSpPr>
          <p:spPr>
            <a:xfrm>
              <a:off x="1492508" y="3642392"/>
              <a:ext cx="1439818" cy="253916"/>
            </a:xfrm>
            <a:prstGeom prst="rect">
              <a:avLst/>
            </a:prstGeom>
            <a:noFill/>
          </p:spPr>
          <p:txBody>
            <a:bodyPr wrap="none" rtlCol="0">
              <a:spAutoFit/>
            </a:bodyPr>
            <a:lstStyle/>
            <a:p>
              <a:r>
                <a:rPr lang="en-US" sz="1050" u="sng" dirty="0">
                  <a:latin typeface="Georgia" panose="02040502050405020303" pitchFamily="18" charset="0"/>
                </a:rPr>
                <a:t>Rates at specific sites</a:t>
              </a:r>
            </a:p>
          </p:txBody>
        </p:sp>
        <mc:AlternateContent xmlns:mc="http://schemas.openxmlformats.org/markup-compatibility/2006" xmlns:a14="http://schemas.microsoft.com/office/drawing/2010/main">
          <mc:Choice Requires="a14">
            <p:sp>
              <p:nvSpPr>
                <p:cNvPr id="33" name="Rectangle 32">
                  <a:extLst>
                    <a:ext uri="{FF2B5EF4-FFF2-40B4-BE49-F238E27FC236}">
                      <a16:creationId xmlns:a16="http://schemas.microsoft.com/office/drawing/2014/main" id="{31E3FC8C-F28F-4937-89C5-CD014E2AAD5A}"/>
                    </a:ext>
                  </a:extLst>
                </p:cNvPr>
                <p:cNvSpPr/>
                <p:nvPr/>
              </p:nvSpPr>
              <p:spPr>
                <a:xfrm>
                  <a:off x="1483260" y="4036512"/>
                  <a:ext cx="1681294" cy="26608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200" i="1" dirty="0">
                                <a:solidFill>
                                  <a:srgbClr val="D95319"/>
                                </a:solidFill>
                                <a:latin typeface="Cambria Math" panose="02040503050406030204" pitchFamily="18" charset="0"/>
                              </a:rPr>
                            </m:ctrlPr>
                          </m:sSubPr>
                          <m:e>
                            <m:r>
                              <a:rPr lang="en-US" sz="1200" i="1" dirty="0">
                                <a:solidFill>
                                  <a:srgbClr val="D95319"/>
                                </a:solidFill>
                                <a:latin typeface="Cambria Math" panose="02040503050406030204" pitchFamily="18" charset="0"/>
                              </a:rPr>
                              <m:t>[3</m:t>
                            </m:r>
                            <m:r>
                              <a:rPr lang="en-US" sz="1200" i="1" dirty="0">
                                <a:solidFill>
                                  <a:srgbClr val="D95319"/>
                                </a:solidFill>
                                <a:latin typeface="Cambria Math" panose="02040503050406030204" pitchFamily="18" charset="0"/>
                              </a:rPr>
                              <m:t>𝐹𝑒</m:t>
                            </m:r>
                            <m:r>
                              <a:rPr lang="en-US" sz="1200" i="1" dirty="0">
                                <a:solidFill>
                                  <a:srgbClr val="D95319"/>
                                </a:solidFill>
                                <a:latin typeface="Cambria Math" panose="02040503050406030204" pitchFamily="18" charset="0"/>
                              </a:rPr>
                              <m:t>−4</m:t>
                            </m:r>
                            <m:r>
                              <a:rPr lang="en-US" sz="1200" i="1" dirty="0">
                                <a:solidFill>
                                  <a:srgbClr val="D95319"/>
                                </a:solidFill>
                                <a:latin typeface="Cambria Math" panose="02040503050406030204" pitchFamily="18" charset="0"/>
                              </a:rPr>
                              <m:t>𝑆</m:t>
                            </m:r>
                            <m:r>
                              <a:rPr lang="en-US" sz="1200" i="1" dirty="0">
                                <a:solidFill>
                                  <a:srgbClr val="D95319"/>
                                </a:solidFill>
                                <a:latin typeface="Cambria Math" panose="02040503050406030204" pitchFamily="18" charset="0"/>
                              </a:rPr>
                              <m:t>]</m:t>
                            </m:r>
                          </m:e>
                          <m:sub>
                            <m:r>
                              <m:rPr>
                                <m:sty m:val="p"/>
                              </m:rPr>
                              <a:rPr lang="en-US" sz="1200" i="0" dirty="0">
                                <a:solidFill>
                                  <a:srgbClr val="D95319"/>
                                </a:solidFill>
                                <a:latin typeface="Cambria Math" panose="02040503050406030204" pitchFamily="18" charset="0"/>
                              </a:rPr>
                              <m:t>red</m:t>
                            </m:r>
                          </m:sub>
                        </m:sSub>
                        <m:r>
                          <a:rPr lang="en-US" sz="1200" i="0" dirty="0">
                            <a:solidFill>
                              <a:srgbClr val="D95319"/>
                            </a:solidFill>
                            <a:latin typeface="Cambria Math" panose="02040503050406030204" pitchFamily="18" charset="0"/>
                          </a:rPr>
                          <m:t> </m:t>
                        </m:r>
                        <m:r>
                          <a:rPr lang="en-US" sz="1200" i="0" dirty="0">
                            <a:solidFill>
                              <a:srgbClr val="D95319"/>
                            </a:solidFill>
                            <a:latin typeface="Cambria Math" panose="02040503050406030204" pitchFamily="18" charset="0"/>
                            <a:ea typeface="Cambria Math" panose="02040503050406030204" pitchFamily="18" charset="0"/>
                          </a:rPr>
                          <m:t>→ </m:t>
                        </m:r>
                        <m:sSubSup>
                          <m:sSubSupPr>
                            <m:ctrlPr>
                              <a:rPr lang="en-US" sz="1200" i="1" dirty="0">
                                <a:solidFill>
                                  <a:srgbClr val="D95319"/>
                                </a:solidFill>
                                <a:latin typeface="Cambria Math" panose="02040503050406030204" pitchFamily="18" charset="0"/>
                                <a:ea typeface="Cambria Math" panose="02040503050406030204" pitchFamily="18" charset="0"/>
                              </a:rPr>
                            </m:ctrlPr>
                          </m:sSubSupPr>
                          <m:e>
                            <m:r>
                              <m:rPr>
                                <m:sty m:val="p"/>
                              </m:rPr>
                              <a:rPr lang="en-US" sz="1200" i="0" dirty="0">
                                <a:solidFill>
                                  <a:srgbClr val="D95319"/>
                                </a:solidFill>
                                <a:latin typeface="Cambria Math" panose="02040503050406030204" pitchFamily="18" charset="0"/>
                                <a:ea typeface="Cambria Math" panose="02040503050406030204" pitchFamily="18" charset="0"/>
                              </a:rPr>
                              <m:t>O</m:t>
                            </m:r>
                          </m:e>
                          <m:sub>
                            <m:r>
                              <a:rPr lang="en-US" sz="1200" i="0" dirty="0">
                                <a:solidFill>
                                  <a:srgbClr val="D95319"/>
                                </a:solidFill>
                                <a:latin typeface="Cambria Math" panose="02040503050406030204" pitchFamily="18" charset="0"/>
                                <a:ea typeface="Cambria Math" panose="02040503050406030204" pitchFamily="18" charset="0"/>
                              </a:rPr>
                              <m:t>2</m:t>
                            </m:r>
                          </m:sub>
                          <m:sup>
                            <m:r>
                              <a:rPr lang="en-US" sz="1200" i="0" dirty="0">
                                <a:solidFill>
                                  <a:srgbClr val="D95319"/>
                                </a:solidFill>
                                <a:latin typeface="Cambria Math" panose="02040503050406030204" pitchFamily="18" charset="0"/>
                                <a:ea typeface="Cambria Math" panose="02040503050406030204" pitchFamily="18" charset="0"/>
                              </a:rPr>
                              <m:t>.−</m:t>
                            </m:r>
                          </m:sup>
                        </m:sSubSup>
                      </m:oMath>
                    </m:oMathPara>
                  </a14:m>
                  <a:endParaRPr lang="en-US" sz="1200" dirty="0"/>
                </a:p>
              </p:txBody>
            </p:sp>
          </mc:Choice>
          <mc:Fallback xmlns="">
            <p:sp>
              <p:nvSpPr>
                <p:cNvPr id="33" name="Rectangle 32">
                  <a:extLst>
                    <a:ext uri="{FF2B5EF4-FFF2-40B4-BE49-F238E27FC236}">
                      <a16:creationId xmlns:a16="http://schemas.microsoft.com/office/drawing/2014/main" id="{31E3FC8C-F28F-4937-89C5-CD014E2AAD5A}"/>
                    </a:ext>
                  </a:extLst>
                </p:cNvPr>
                <p:cNvSpPr>
                  <a:spLocks noRot="1" noChangeAspect="1" noMove="1" noResize="1" noEditPoints="1" noAdjustHandles="1" noChangeArrowheads="1" noChangeShapeType="1" noTextEdit="1"/>
                </p:cNvSpPr>
                <p:nvPr/>
              </p:nvSpPr>
              <p:spPr>
                <a:xfrm>
                  <a:off x="1483260" y="4036512"/>
                  <a:ext cx="1681294" cy="266087"/>
                </a:xfrm>
                <a:prstGeom prst="rect">
                  <a:avLst/>
                </a:prstGeom>
                <a:blipFill>
                  <a:blip r:embed="rId10"/>
                  <a:stretch>
                    <a:fillRect b="-65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4" name="Rectangle 33">
                  <a:extLst>
                    <a:ext uri="{FF2B5EF4-FFF2-40B4-BE49-F238E27FC236}">
                      <a16:creationId xmlns:a16="http://schemas.microsoft.com/office/drawing/2014/main" id="{3307C369-0A28-452E-B0B0-D11D485285DD}"/>
                    </a:ext>
                  </a:extLst>
                </p:cNvPr>
                <p:cNvSpPr/>
                <p:nvPr/>
              </p:nvSpPr>
              <p:spPr>
                <a:xfrm>
                  <a:off x="1497488" y="4239085"/>
                  <a:ext cx="1302536" cy="27699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200" i="1">
                                <a:solidFill>
                                  <a:srgbClr val="EDB120"/>
                                </a:solidFill>
                                <a:latin typeface="Cambria Math" panose="02040503050406030204" pitchFamily="18" charset="0"/>
                              </a:rPr>
                            </m:ctrlPr>
                          </m:sSubPr>
                          <m:e>
                            <m:r>
                              <m:rPr>
                                <m:sty m:val="p"/>
                              </m:rPr>
                              <a:rPr lang="en-US" sz="1200" i="0">
                                <a:solidFill>
                                  <a:srgbClr val="EDB120"/>
                                </a:solidFill>
                                <a:latin typeface="Cambria Math" panose="02040503050406030204" pitchFamily="18" charset="0"/>
                              </a:rPr>
                              <m:t>FADH</m:t>
                            </m:r>
                          </m:e>
                          <m:sub>
                            <m:r>
                              <a:rPr lang="en-US" sz="1200" i="0">
                                <a:solidFill>
                                  <a:srgbClr val="EDB120"/>
                                </a:solidFill>
                                <a:latin typeface="Cambria Math" panose="02040503050406030204" pitchFamily="18" charset="0"/>
                              </a:rPr>
                              <m:t>2</m:t>
                            </m:r>
                          </m:sub>
                        </m:sSub>
                        <m:r>
                          <a:rPr lang="en-US" sz="1200" i="0">
                            <a:solidFill>
                              <a:srgbClr val="EDB120"/>
                            </a:solidFill>
                            <a:latin typeface="Cambria Math" panose="02040503050406030204" pitchFamily="18" charset="0"/>
                          </a:rPr>
                          <m:t> </m:t>
                        </m:r>
                        <m:r>
                          <a:rPr lang="en-US" sz="1200" i="0">
                            <a:solidFill>
                              <a:srgbClr val="EDB120"/>
                            </a:solidFill>
                            <a:latin typeface="Cambria Math" panose="02040503050406030204" pitchFamily="18" charset="0"/>
                            <a:ea typeface="Cambria Math" panose="02040503050406030204" pitchFamily="18" charset="0"/>
                          </a:rPr>
                          <m:t>→ </m:t>
                        </m:r>
                        <m:sSub>
                          <m:sSubPr>
                            <m:ctrlPr>
                              <a:rPr lang="en-US" sz="1200" i="1">
                                <a:solidFill>
                                  <a:srgbClr val="EDB120"/>
                                </a:solidFill>
                                <a:latin typeface="Cambria Math" panose="02040503050406030204" pitchFamily="18" charset="0"/>
                                <a:ea typeface="Cambria Math" panose="02040503050406030204" pitchFamily="18" charset="0"/>
                              </a:rPr>
                            </m:ctrlPr>
                          </m:sSubPr>
                          <m:e>
                            <m:r>
                              <m:rPr>
                                <m:sty m:val="p"/>
                              </m:rPr>
                              <a:rPr lang="en-US" sz="1200" i="0">
                                <a:solidFill>
                                  <a:srgbClr val="EDB120"/>
                                </a:solidFill>
                                <a:latin typeface="Cambria Math" panose="02040503050406030204" pitchFamily="18" charset="0"/>
                                <a:ea typeface="Cambria Math" panose="02040503050406030204" pitchFamily="18" charset="0"/>
                              </a:rPr>
                              <m:t>H</m:t>
                            </m:r>
                          </m:e>
                          <m:sub>
                            <m:r>
                              <a:rPr lang="en-US" sz="1200" i="0">
                                <a:solidFill>
                                  <a:srgbClr val="EDB120"/>
                                </a:solidFill>
                                <a:latin typeface="Cambria Math" panose="02040503050406030204" pitchFamily="18" charset="0"/>
                                <a:ea typeface="Cambria Math" panose="02040503050406030204" pitchFamily="18" charset="0"/>
                              </a:rPr>
                              <m:t>2</m:t>
                            </m:r>
                          </m:sub>
                        </m:sSub>
                        <m:sSub>
                          <m:sSubPr>
                            <m:ctrlPr>
                              <a:rPr lang="en-US" sz="1200" i="1">
                                <a:solidFill>
                                  <a:srgbClr val="EDB120"/>
                                </a:solidFill>
                                <a:latin typeface="Cambria Math" panose="02040503050406030204" pitchFamily="18" charset="0"/>
                                <a:ea typeface="Cambria Math" panose="02040503050406030204" pitchFamily="18" charset="0"/>
                              </a:rPr>
                            </m:ctrlPr>
                          </m:sSubPr>
                          <m:e>
                            <m:r>
                              <m:rPr>
                                <m:sty m:val="p"/>
                              </m:rPr>
                              <a:rPr lang="en-US" sz="1200" i="0">
                                <a:solidFill>
                                  <a:srgbClr val="EDB120"/>
                                </a:solidFill>
                                <a:latin typeface="Cambria Math" panose="02040503050406030204" pitchFamily="18" charset="0"/>
                                <a:ea typeface="Cambria Math" panose="02040503050406030204" pitchFamily="18" charset="0"/>
                              </a:rPr>
                              <m:t>O</m:t>
                            </m:r>
                          </m:e>
                          <m:sub>
                            <m:r>
                              <a:rPr lang="en-US" sz="1200" i="0">
                                <a:solidFill>
                                  <a:srgbClr val="EDB120"/>
                                </a:solidFill>
                                <a:latin typeface="Cambria Math" panose="02040503050406030204" pitchFamily="18" charset="0"/>
                                <a:ea typeface="Cambria Math" panose="02040503050406030204" pitchFamily="18" charset="0"/>
                              </a:rPr>
                              <m:t>2</m:t>
                            </m:r>
                          </m:sub>
                        </m:sSub>
                      </m:oMath>
                    </m:oMathPara>
                  </a14:m>
                  <a:endParaRPr lang="en-US" sz="1200" dirty="0">
                    <a:solidFill>
                      <a:srgbClr val="EDB120"/>
                    </a:solidFill>
                    <a:latin typeface="Georgia" panose="02040502050405020303" pitchFamily="18" charset="0"/>
                  </a:endParaRPr>
                </a:p>
              </p:txBody>
            </p:sp>
          </mc:Choice>
          <mc:Fallback xmlns="">
            <p:sp>
              <p:nvSpPr>
                <p:cNvPr id="34" name="Rectangle 33">
                  <a:extLst>
                    <a:ext uri="{FF2B5EF4-FFF2-40B4-BE49-F238E27FC236}">
                      <a16:creationId xmlns:a16="http://schemas.microsoft.com/office/drawing/2014/main" id="{3307C369-0A28-452E-B0B0-D11D485285DD}"/>
                    </a:ext>
                  </a:extLst>
                </p:cNvPr>
                <p:cNvSpPr>
                  <a:spLocks noRot="1" noChangeAspect="1" noMove="1" noResize="1" noEditPoints="1" noAdjustHandles="1" noChangeArrowheads="1" noChangeShapeType="1" noTextEdit="1"/>
                </p:cNvSpPr>
                <p:nvPr/>
              </p:nvSpPr>
              <p:spPr>
                <a:xfrm>
                  <a:off x="1497488" y="4239085"/>
                  <a:ext cx="1302536" cy="276999"/>
                </a:xfrm>
                <a:prstGeom prst="rect">
                  <a:avLst/>
                </a:prstGeom>
                <a:blipFill>
                  <a:blip r:embed="rId1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5" name="Rectangle 34">
                  <a:extLst>
                    <a:ext uri="{FF2B5EF4-FFF2-40B4-BE49-F238E27FC236}">
                      <a16:creationId xmlns:a16="http://schemas.microsoft.com/office/drawing/2014/main" id="{45BC355B-6284-4A50-9FC2-3A157E34A356}"/>
                    </a:ext>
                  </a:extLst>
                </p:cNvPr>
                <p:cNvSpPr/>
                <p:nvPr/>
              </p:nvSpPr>
              <p:spPr>
                <a:xfrm>
                  <a:off x="1492508" y="3848660"/>
                  <a:ext cx="1124667" cy="27699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p>
                          <m:sSupPr>
                            <m:ctrlPr>
                              <a:rPr lang="en-US" sz="1200" i="1">
                                <a:solidFill>
                                  <a:srgbClr val="0072BD"/>
                                </a:solidFill>
                                <a:latin typeface="Cambria Math" panose="02040503050406030204" pitchFamily="18" charset="0"/>
                                <a:sym typeface="Wingdings" panose="05000000000000000000" pitchFamily="2" charset="2"/>
                              </a:rPr>
                            </m:ctrlPr>
                          </m:sSupPr>
                          <m:e>
                            <m:r>
                              <m:rPr>
                                <m:sty m:val="p"/>
                              </m:rPr>
                              <a:rPr lang="en-US" sz="1200" i="0">
                                <a:solidFill>
                                  <a:srgbClr val="0072BD"/>
                                </a:solidFill>
                                <a:latin typeface="Cambria Math" panose="02040503050406030204" pitchFamily="18" charset="0"/>
                                <a:sym typeface="Wingdings" panose="05000000000000000000" pitchFamily="2" charset="2"/>
                              </a:rPr>
                              <m:t>FADH</m:t>
                            </m:r>
                          </m:e>
                          <m:sup>
                            <m:r>
                              <a:rPr lang="en-US" sz="1200" i="0">
                                <a:solidFill>
                                  <a:srgbClr val="0072BD"/>
                                </a:solidFill>
                                <a:latin typeface="Cambria Math" panose="02040503050406030204" pitchFamily="18" charset="0"/>
                                <a:sym typeface="Wingdings" panose="05000000000000000000" pitchFamily="2" charset="2"/>
                              </a:rPr>
                              <m:t>.</m:t>
                            </m:r>
                          </m:sup>
                        </m:sSup>
                        <m:r>
                          <a:rPr lang="en-US" sz="1200" i="0">
                            <a:solidFill>
                              <a:srgbClr val="0072BD"/>
                            </a:solidFill>
                            <a:latin typeface="Cambria Math" panose="02040503050406030204" pitchFamily="18" charset="0"/>
                            <a:sym typeface="Wingdings" panose="05000000000000000000" pitchFamily="2" charset="2"/>
                          </a:rPr>
                          <m:t> </m:t>
                        </m:r>
                        <m:r>
                          <a:rPr lang="en-US" sz="1200" i="0">
                            <a:solidFill>
                              <a:srgbClr val="0072BD"/>
                            </a:solidFill>
                            <a:latin typeface="Cambria Math" panose="02040503050406030204" pitchFamily="18" charset="0"/>
                            <a:ea typeface="Cambria Math" panose="02040503050406030204" pitchFamily="18" charset="0"/>
                            <a:sym typeface="Wingdings" panose="05000000000000000000" pitchFamily="2" charset="2"/>
                          </a:rPr>
                          <m:t>→ </m:t>
                        </m:r>
                        <m:sSubSup>
                          <m:sSubSupPr>
                            <m:ctrlPr>
                              <a:rPr lang="en-US" sz="1200" i="1">
                                <a:solidFill>
                                  <a:srgbClr val="0072BD"/>
                                </a:solidFill>
                                <a:latin typeface="Cambria Math" panose="02040503050406030204" pitchFamily="18" charset="0"/>
                                <a:ea typeface="Cambria Math" panose="02040503050406030204" pitchFamily="18" charset="0"/>
                                <a:sym typeface="Wingdings" panose="05000000000000000000" pitchFamily="2" charset="2"/>
                              </a:rPr>
                            </m:ctrlPr>
                          </m:sSubSupPr>
                          <m:e>
                            <m:r>
                              <m:rPr>
                                <m:sty m:val="p"/>
                              </m:rPr>
                              <a:rPr lang="en-US" sz="1200" i="0">
                                <a:solidFill>
                                  <a:srgbClr val="0072BD"/>
                                </a:solidFill>
                                <a:latin typeface="Cambria Math" panose="02040503050406030204" pitchFamily="18" charset="0"/>
                                <a:ea typeface="Cambria Math" panose="02040503050406030204" pitchFamily="18" charset="0"/>
                                <a:sym typeface="Wingdings" panose="05000000000000000000" pitchFamily="2" charset="2"/>
                              </a:rPr>
                              <m:t>O</m:t>
                            </m:r>
                          </m:e>
                          <m:sub>
                            <m:r>
                              <a:rPr lang="en-US" sz="1200" i="0">
                                <a:solidFill>
                                  <a:srgbClr val="0072BD"/>
                                </a:solidFill>
                                <a:latin typeface="Cambria Math" panose="02040503050406030204" pitchFamily="18" charset="0"/>
                                <a:ea typeface="Cambria Math" panose="02040503050406030204" pitchFamily="18" charset="0"/>
                                <a:sym typeface="Wingdings" panose="05000000000000000000" pitchFamily="2" charset="2"/>
                              </a:rPr>
                              <m:t>2</m:t>
                            </m:r>
                          </m:sub>
                          <m:sup>
                            <m:r>
                              <a:rPr lang="en-US" sz="1200" i="0">
                                <a:solidFill>
                                  <a:srgbClr val="0072BD"/>
                                </a:solidFill>
                                <a:latin typeface="Cambria Math" panose="02040503050406030204" pitchFamily="18" charset="0"/>
                                <a:ea typeface="Cambria Math" panose="02040503050406030204" pitchFamily="18" charset="0"/>
                                <a:sym typeface="Wingdings" panose="05000000000000000000" pitchFamily="2" charset="2"/>
                              </a:rPr>
                              <m:t>.−</m:t>
                            </m:r>
                          </m:sup>
                        </m:sSubSup>
                      </m:oMath>
                    </m:oMathPara>
                  </a14:m>
                  <a:endParaRPr lang="en-US" sz="1200" dirty="0">
                    <a:solidFill>
                      <a:srgbClr val="0072BD"/>
                    </a:solidFill>
                    <a:latin typeface="Georgia" panose="02040502050405020303" pitchFamily="18" charset="0"/>
                    <a:sym typeface="Wingdings" panose="05000000000000000000" pitchFamily="2" charset="2"/>
                  </a:endParaRPr>
                </a:p>
              </p:txBody>
            </p:sp>
          </mc:Choice>
          <mc:Fallback xmlns="">
            <p:sp>
              <p:nvSpPr>
                <p:cNvPr id="35" name="Rectangle 34">
                  <a:extLst>
                    <a:ext uri="{FF2B5EF4-FFF2-40B4-BE49-F238E27FC236}">
                      <a16:creationId xmlns:a16="http://schemas.microsoft.com/office/drawing/2014/main" id="{45BC355B-6284-4A50-9FC2-3A157E34A356}"/>
                    </a:ext>
                  </a:extLst>
                </p:cNvPr>
                <p:cNvSpPr>
                  <a:spLocks noRot="1" noChangeAspect="1" noMove="1" noResize="1" noEditPoints="1" noAdjustHandles="1" noChangeArrowheads="1" noChangeShapeType="1" noTextEdit="1"/>
                </p:cNvSpPr>
                <p:nvPr/>
              </p:nvSpPr>
              <p:spPr>
                <a:xfrm>
                  <a:off x="1492508" y="3848660"/>
                  <a:ext cx="1124667" cy="276999"/>
                </a:xfrm>
                <a:prstGeom prst="rect">
                  <a:avLst/>
                </a:prstGeom>
                <a:blipFill>
                  <a:blip r:embed="rId12"/>
                  <a:stretch>
                    <a:fillRect/>
                  </a:stretch>
                </a:blipFill>
              </p:spPr>
              <p:txBody>
                <a:bodyPr/>
                <a:lstStyle/>
                <a:p>
                  <a:r>
                    <a:rPr lang="en-US">
                      <a:noFill/>
                    </a:rPr>
                    <a:t> </a:t>
                  </a:r>
                </a:p>
              </p:txBody>
            </p:sp>
          </mc:Fallback>
        </mc:AlternateContent>
      </p:grpSp>
      <p:sp>
        <p:nvSpPr>
          <p:cNvPr id="36" name="TextBox 35">
            <a:extLst>
              <a:ext uri="{FF2B5EF4-FFF2-40B4-BE49-F238E27FC236}">
                <a16:creationId xmlns:a16="http://schemas.microsoft.com/office/drawing/2014/main" id="{2ADFD56B-E382-4C05-A098-40DB7F597FB2}"/>
              </a:ext>
            </a:extLst>
          </p:cNvPr>
          <p:cNvSpPr txBox="1"/>
          <p:nvPr/>
        </p:nvSpPr>
        <p:spPr>
          <a:xfrm>
            <a:off x="8970494" y="3688061"/>
            <a:ext cx="1215397" cy="261610"/>
          </a:xfrm>
          <a:prstGeom prst="rect">
            <a:avLst/>
          </a:prstGeom>
          <a:noFill/>
        </p:spPr>
        <p:txBody>
          <a:bodyPr wrap="none" rtlCol="0">
            <a:spAutoFit/>
          </a:bodyPr>
          <a:lstStyle/>
          <a:p>
            <a:r>
              <a:rPr lang="en-US" sz="1100" dirty="0">
                <a:latin typeface="Georgia" panose="02040502050405020303" pitchFamily="18" charset="0"/>
              </a:rPr>
              <a:t>250 </a:t>
            </a:r>
            <a:r>
              <a:rPr lang="en-US" sz="1100" dirty="0" err="1">
                <a:latin typeface="Georgia" panose="02040502050405020303" pitchFamily="18" charset="0"/>
              </a:rPr>
              <a:t>nM</a:t>
            </a:r>
            <a:r>
              <a:rPr lang="en-US" sz="1100" dirty="0">
                <a:latin typeface="Georgia" panose="02040502050405020303" pitchFamily="18" charset="0"/>
              </a:rPr>
              <a:t> atpenin</a:t>
            </a:r>
          </a:p>
        </p:txBody>
      </p:sp>
      <p:sp>
        <p:nvSpPr>
          <p:cNvPr id="37" name="TextBox 36">
            <a:extLst>
              <a:ext uri="{FF2B5EF4-FFF2-40B4-BE49-F238E27FC236}">
                <a16:creationId xmlns:a16="http://schemas.microsoft.com/office/drawing/2014/main" id="{CFDBB6D6-997C-4C2E-852A-F4B74BADE8F3}"/>
              </a:ext>
            </a:extLst>
          </p:cNvPr>
          <p:cNvSpPr txBox="1"/>
          <p:nvPr/>
        </p:nvSpPr>
        <p:spPr>
          <a:xfrm>
            <a:off x="10385347" y="3687229"/>
            <a:ext cx="1277914" cy="261610"/>
          </a:xfrm>
          <a:prstGeom prst="rect">
            <a:avLst/>
          </a:prstGeom>
          <a:noFill/>
        </p:spPr>
        <p:txBody>
          <a:bodyPr wrap="none" rtlCol="0">
            <a:spAutoFit/>
          </a:bodyPr>
          <a:lstStyle/>
          <a:p>
            <a:r>
              <a:rPr lang="en-US" sz="1100" dirty="0">
                <a:latin typeface="Georgia" panose="02040502050405020303" pitchFamily="18" charset="0"/>
              </a:rPr>
              <a:t>0.1 mM succinate</a:t>
            </a:r>
          </a:p>
        </p:txBody>
      </p:sp>
      <p:grpSp>
        <p:nvGrpSpPr>
          <p:cNvPr id="38" name="Group 37">
            <a:extLst>
              <a:ext uri="{FF2B5EF4-FFF2-40B4-BE49-F238E27FC236}">
                <a16:creationId xmlns:a16="http://schemas.microsoft.com/office/drawing/2014/main" id="{5B1E9B92-199C-49E4-88EB-4282F5197B82}"/>
              </a:ext>
            </a:extLst>
          </p:cNvPr>
          <p:cNvGrpSpPr/>
          <p:nvPr/>
        </p:nvGrpSpPr>
        <p:grpSpPr>
          <a:xfrm>
            <a:off x="10378252" y="3882114"/>
            <a:ext cx="1584601" cy="909522"/>
            <a:chOff x="1483260" y="3642392"/>
            <a:chExt cx="1681294" cy="873692"/>
          </a:xfrm>
        </p:grpSpPr>
        <p:sp>
          <p:nvSpPr>
            <p:cNvPr id="39" name="TextBox 38">
              <a:extLst>
                <a:ext uri="{FF2B5EF4-FFF2-40B4-BE49-F238E27FC236}">
                  <a16:creationId xmlns:a16="http://schemas.microsoft.com/office/drawing/2014/main" id="{6AD97F4E-08A9-4EF6-860F-839169D74F07}"/>
                </a:ext>
              </a:extLst>
            </p:cNvPr>
            <p:cNvSpPr txBox="1"/>
            <p:nvPr/>
          </p:nvSpPr>
          <p:spPr>
            <a:xfrm>
              <a:off x="1492508" y="3642392"/>
              <a:ext cx="1439818" cy="253916"/>
            </a:xfrm>
            <a:prstGeom prst="rect">
              <a:avLst/>
            </a:prstGeom>
            <a:noFill/>
          </p:spPr>
          <p:txBody>
            <a:bodyPr wrap="none" rtlCol="0">
              <a:spAutoFit/>
            </a:bodyPr>
            <a:lstStyle/>
            <a:p>
              <a:r>
                <a:rPr lang="en-US" sz="1050" u="sng" dirty="0">
                  <a:latin typeface="Georgia" panose="02040502050405020303" pitchFamily="18" charset="0"/>
                </a:rPr>
                <a:t>Rates at specific sites</a:t>
              </a:r>
            </a:p>
          </p:txBody>
        </p:sp>
        <mc:AlternateContent xmlns:mc="http://schemas.openxmlformats.org/markup-compatibility/2006" xmlns:a14="http://schemas.microsoft.com/office/drawing/2010/main">
          <mc:Choice Requires="a14">
            <p:sp>
              <p:nvSpPr>
                <p:cNvPr id="40" name="Rectangle 39">
                  <a:extLst>
                    <a:ext uri="{FF2B5EF4-FFF2-40B4-BE49-F238E27FC236}">
                      <a16:creationId xmlns:a16="http://schemas.microsoft.com/office/drawing/2014/main" id="{6C71F097-CD27-4D9D-B46E-C929764C9C04}"/>
                    </a:ext>
                  </a:extLst>
                </p:cNvPr>
                <p:cNvSpPr/>
                <p:nvPr/>
              </p:nvSpPr>
              <p:spPr>
                <a:xfrm>
                  <a:off x="1483260" y="4036512"/>
                  <a:ext cx="1681294" cy="26608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200" i="1" dirty="0">
                                <a:solidFill>
                                  <a:srgbClr val="D95319"/>
                                </a:solidFill>
                                <a:latin typeface="Cambria Math" panose="02040503050406030204" pitchFamily="18" charset="0"/>
                              </a:rPr>
                            </m:ctrlPr>
                          </m:sSubPr>
                          <m:e>
                            <m:r>
                              <a:rPr lang="en-US" sz="1200" i="1" dirty="0">
                                <a:solidFill>
                                  <a:srgbClr val="D95319"/>
                                </a:solidFill>
                                <a:latin typeface="Cambria Math" panose="02040503050406030204" pitchFamily="18" charset="0"/>
                              </a:rPr>
                              <m:t>[3</m:t>
                            </m:r>
                            <m:r>
                              <a:rPr lang="en-US" sz="1200" i="1" dirty="0">
                                <a:solidFill>
                                  <a:srgbClr val="D95319"/>
                                </a:solidFill>
                                <a:latin typeface="Cambria Math" panose="02040503050406030204" pitchFamily="18" charset="0"/>
                              </a:rPr>
                              <m:t>𝐹𝑒</m:t>
                            </m:r>
                            <m:r>
                              <a:rPr lang="en-US" sz="1200" i="1" dirty="0">
                                <a:solidFill>
                                  <a:srgbClr val="D95319"/>
                                </a:solidFill>
                                <a:latin typeface="Cambria Math" panose="02040503050406030204" pitchFamily="18" charset="0"/>
                              </a:rPr>
                              <m:t>−4</m:t>
                            </m:r>
                            <m:r>
                              <a:rPr lang="en-US" sz="1200" i="1" dirty="0">
                                <a:solidFill>
                                  <a:srgbClr val="D95319"/>
                                </a:solidFill>
                                <a:latin typeface="Cambria Math" panose="02040503050406030204" pitchFamily="18" charset="0"/>
                              </a:rPr>
                              <m:t>𝑆</m:t>
                            </m:r>
                            <m:r>
                              <a:rPr lang="en-US" sz="1200" i="1" dirty="0">
                                <a:solidFill>
                                  <a:srgbClr val="D95319"/>
                                </a:solidFill>
                                <a:latin typeface="Cambria Math" panose="02040503050406030204" pitchFamily="18" charset="0"/>
                              </a:rPr>
                              <m:t>]</m:t>
                            </m:r>
                          </m:e>
                          <m:sub>
                            <m:r>
                              <m:rPr>
                                <m:sty m:val="p"/>
                              </m:rPr>
                              <a:rPr lang="en-US" sz="1200" i="0" dirty="0">
                                <a:solidFill>
                                  <a:srgbClr val="D95319"/>
                                </a:solidFill>
                                <a:latin typeface="Cambria Math" panose="02040503050406030204" pitchFamily="18" charset="0"/>
                              </a:rPr>
                              <m:t>red</m:t>
                            </m:r>
                          </m:sub>
                        </m:sSub>
                        <m:r>
                          <a:rPr lang="en-US" sz="1200" i="0" dirty="0">
                            <a:solidFill>
                              <a:srgbClr val="D95319"/>
                            </a:solidFill>
                            <a:latin typeface="Cambria Math" panose="02040503050406030204" pitchFamily="18" charset="0"/>
                          </a:rPr>
                          <m:t> </m:t>
                        </m:r>
                        <m:r>
                          <a:rPr lang="en-US" sz="1200" i="0" dirty="0">
                            <a:solidFill>
                              <a:srgbClr val="D95319"/>
                            </a:solidFill>
                            <a:latin typeface="Cambria Math" panose="02040503050406030204" pitchFamily="18" charset="0"/>
                            <a:ea typeface="Cambria Math" panose="02040503050406030204" pitchFamily="18" charset="0"/>
                          </a:rPr>
                          <m:t>→ </m:t>
                        </m:r>
                        <m:sSubSup>
                          <m:sSubSupPr>
                            <m:ctrlPr>
                              <a:rPr lang="en-US" sz="1200" i="1" dirty="0">
                                <a:solidFill>
                                  <a:srgbClr val="D95319"/>
                                </a:solidFill>
                                <a:latin typeface="Cambria Math" panose="02040503050406030204" pitchFamily="18" charset="0"/>
                                <a:ea typeface="Cambria Math" panose="02040503050406030204" pitchFamily="18" charset="0"/>
                              </a:rPr>
                            </m:ctrlPr>
                          </m:sSubSupPr>
                          <m:e>
                            <m:r>
                              <m:rPr>
                                <m:sty m:val="p"/>
                              </m:rPr>
                              <a:rPr lang="en-US" sz="1200" i="0" dirty="0">
                                <a:solidFill>
                                  <a:srgbClr val="D95319"/>
                                </a:solidFill>
                                <a:latin typeface="Cambria Math" panose="02040503050406030204" pitchFamily="18" charset="0"/>
                                <a:ea typeface="Cambria Math" panose="02040503050406030204" pitchFamily="18" charset="0"/>
                              </a:rPr>
                              <m:t>O</m:t>
                            </m:r>
                          </m:e>
                          <m:sub>
                            <m:r>
                              <a:rPr lang="en-US" sz="1200" i="0" dirty="0">
                                <a:solidFill>
                                  <a:srgbClr val="D95319"/>
                                </a:solidFill>
                                <a:latin typeface="Cambria Math" panose="02040503050406030204" pitchFamily="18" charset="0"/>
                                <a:ea typeface="Cambria Math" panose="02040503050406030204" pitchFamily="18" charset="0"/>
                              </a:rPr>
                              <m:t>2</m:t>
                            </m:r>
                          </m:sub>
                          <m:sup>
                            <m:r>
                              <a:rPr lang="en-US" sz="1200" i="0" dirty="0">
                                <a:solidFill>
                                  <a:srgbClr val="D95319"/>
                                </a:solidFill>
                                <a:latin typeface="Cambria Math" panose="02040503050406030204" pitchFamily="18" charset="0"/>
                                <a:ea typeface="Cambria Math" panose="02040503050406030204" pitchFamily="18" charset="0"/>
                              </a:rPr>
                              <m:t>.−</m:t>
                            </m:r>
                          </m:sup>
                        </m:sSubSup>
                      </m:oMath>
                    </m:oMathPara>
                  </a14:m>
                  <a:endParaRPr lang="en-US" sz="1200" dirty="0"/>
                </a:p>
              </p:txBody>
            </p:sp>
          </mc:Choice>
          <mc:Fallback xmlns="">
            <p:sp>
              <p:nvSpPr>
                <p:cNvPr id="40" name="Rectangle 39">
                  <a:extLst>
                    <a:ext uri="{FF2B5EF4-FFF2-40B4-BE49-F238E27FC236}">
                      <a16:creationId xmlns:a16="http://schemas.microsoft.com/office/drawing/2014/main" id="{6C71F097-CD27-4D9D-B46E-C929764C9C04}"/>
                    </a:ext>
                  </a:extLst>
                </p:cNvPr>
                <p:cNvSpPr>
                  <a:spLocks noRot="1" noChangeAspect="1" noMove="1" noResize="1" noEditPoints="1" noAdjustHandles="1" noChangeArrowheads="1" noChangeShapeType="1" noTextEdit="1"/>
                </p:cNvSpPr>
                <p:nvPr/>
              </p:nvSpPr>
              <p:spPr>
                <a:xfrm>
                  <a:off x="1483260" y="4036512"/>
                  <a:ext cx="1681294" cy="266087"/>
                </a:xfrm>
                <a:prstGeom prst="rect">
                  <a:avLst/>
                </a:prstGeom>
                <a:blipFill>
                  <a:blip r:embed="rId14"/>
                  <a:stretch>
                    <a:fillRect b="-65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1" name="Rectangle 40">
                  <a:extLst>
                    <a:ext uri="{FF2B5EF4-FFF2-40B4-BE49-F238E27FC236}">
                      <a16:creationId xmlns:a16="http://schemas.microsoft.com/office/drawing/2014/main" id="{1A673D40-C928-427E-BCA6-1222DAC14B2E}"/>
                    </a:ext>
                  </a:extLst>
                </p:cNvPr>
                <p:cNvSpPr/>
                <p:nvPr/>
              </p:nvSpPr>
              <p:spPr>
                <a:xfrm>
                  <a:off x="1497488" y="4239085"/>
                  <a:ext cx="1302536" cy="27699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200" i="1">
                                <a:solidFill>
                                  <a:srgbClr val="EDB120"/>
                                </a:solidFill>
                                <a:latin typeface="Cambria Math" panose="02040503050406030204" pitchFamily="18" charset="0"/>
                              </a:rPr>
                            </m:ctrlPr>
                          </m:sSubPr>
                          <m:e>
                            <m:r>
                              <m:rPr>
                                <m:sty m:val="p"/>
                              </m:rPr>
                              <a:rPr lang="en-US" sz="1200" i="0">
                                <a:solidFill>
                                  <a:srgbClr val="EDB120"/>
                                </a:solidFill>
                                <a:latin typeface="Cambria Math" panose="02040503050406030204" pitchFamily="18" charset="0"/>
                              </a:rPr>
                              <m:t>FADH</m:t>
                            </m:r>
                          </m:e>
                          <m:sub>
                            <m:r>
                              <a:rPr lang="en-US" sz="1200" i="0">
                                <a:solidFill>
                                  <a:srgbClr val="EDB120"/>
                                </a:solidFill>
                                <a:latin typeface="Cambria Math" panose="02040503050406030204" pitchFamily="18" charset="0"/>
                              </a:rPr>
                              <m:t>2</m:t>
                            </m:r>
                          </m:sub>
                        </m:sSub>
                        <m:r>
                          <a:rPr lang="en-US" sz="1200" i="0">
                            <a:solidFill>
                              <a:srgbClr val="EDB120"/>
                            </a:solidFill>
                            <a:latin typeface="Cambria Math" panose="02040503050406030204" pitchFamily="18" charset="0"/>
                          </a:rPr>
                          <m:t> </m:t>
                        </m:r>
                        <m:r>
                          <a:rPr lang="en-US" sz="1200" i="0">
                            <a:solidFill>
                              <a:srgbClr val="EDB120"/>
                            </a:solidFill>
                            <a:latin typeface="Cambria Math" panose="02040503050406030204" pitchFamily="18" charset="0"/>
                            <a:ea typeface="Cambria Math" panose="02040503050406030204" pitchFamily="18" charset="0"/>
                          </a:rPr>
                          <m:t>→ </m:t>
                        </m:r>
                        <m:sSub>
                          <m:sSubPr>
                            <m:ctrlPr>
                              <a:rPr lang="en-US" sz="1200" i="1">
                                <a:solidFill>
                                  <a:srgbClr val="EDB120"/>
                                </a:solidFill>
                                <a:latin typeface="Cambria Math" panose="02040503050406030204" pitchFamily="18" charset="0"/>
                                <a:ea typeface="Cambria Math" panose="02040503050406030204" pitchFamily="18" charset="0"/>
                              </a:rPr>
                            </m:ctrlPr>
                          </m:sSubPr>
                          <m:e>
                            <m:r>
                              <m:rPr>
                                <m:sty m:val="p"/>
                              </m:rPr>
                              <a:rPr lang="en-US" sz="1200" i="0">
                                <a:solidFill>
                                  <a:srgbClr val="EDB120"/>
                                </a:solidFill>
                                <a:latin typeface="Cambria Math" panose="02040503050406030204" pitchFamily="18" charset="0"/>
                                <a:ea typeface="Cambria Math" panose="02040503050406030204" pitchFamily="18" charset="0"/>
                              </a:rPr>
                              <m:t>H</m:t>
                            </m:r>
                          </m:e>
                          <m:sub>
                            <m:r>
                              <a:rPr lang="en-US" sz="1200" i="0">
                                <a:solidFill>
                                  <a:srgbClr val="EDB120"/>
                                </a:solidFill>
                                <a:latin typeface="Cambria Math" panose="02040503050406030204" pitchFamily="18" charset="0"/>
                                <a:ea typeface="Cambria Math" panose="02040503050406030204" pitchFamily="18" charset="0"/>
                              </a:rPr>
                              <m:t>2</m:t>
                            </m:r>
                          </m:sub>
                        </m:sSub>
                        <m:sSub>
                          <m:sSubPr>
                            <m:ctrlPr>
                              <a:rPr lang="en-US" sz="1200" i="1">
                                <a:solidFill>
                                  <a:srgbClr val="EDB120"/>
                                </a:solidFill>
                                <a:latin typeface="Cambria Math" panose="02040503050406030204" pitchFamily="18" charset="0"/>
                                <a:ea typeface="Cambria Math" panose="02040503050406030204" pitchFamily="18" charset="0"/>
                              </a:rPr>
                            </m:ctrlPr>
                          </m:sSubPr>
                          <m:e>
                            <m:r>
                              <m:rPr>
                                <m:sty m:val="p"/>
                              </m:rPr>
                              <a:rPr lang="en-US" sz="1200" i="0">
                                <a:solidFill>
                                  <a:srgbClr val="EDB120"/>
                                </a:solidFill>
                                <a:latin typeface="Cambria Math" panose="02040503050406030204" pitchFamily="18" charset="0"/>
                                <a:ea typeface="Cambria Math" panose="02040503050406030204" pitchFamily="18" charset="0"/>
                              </a:rPr>
                              <m:t>O</m:t>
                            </m:r>
                          </m:e>
                          <m:sub>
                            <m:r>
                              <a:rPr lang="en-US" sz="1200" i="0">
                                <a:solidFill>
                                  <a:srgbClr val="EDB120"/>
                                </a:solidFill>
                                <a:latin typeface="Cambria Math" panose="02040503050406030204" pitchFamily="18" charset="0"/>
                                <a:ea typeface="Cambria Math" panose="02040503050406030204" pitchFamily="18" charset="0"/>
                              </a:rPr>
                              <m:t>2</m:t>
                            </m:r>
                          </m:sub>
                        </m:sSub>
                      </m:oMath>
                    </m:oMathPara>
                  </a14:m>
                  <a:endParaRPr lang="en-US" sz="1200" dirty="0">
                    <a:solidFill>
                      <a:srgbClr val="EDB120"/>
                    </a:solidFill>
                    <a:latin typeface="Georgia" panose="02040502050405020303" pitchFamily="18" charset="0"/>
                  </a:endParaRPr>
                </a:p>
              </p:txBody>
            </p:sp>
          </mc:Choice>
          <mc:Fallback xmlns="">
            <p:sp>
              <p:nvSpPr>
                <p:cNvPr id="41" name="Rectangle 40">
                  <a:extLst>
                    <a:ext uri="{FF2B5EF4-FFF2-40B4-BE49-F238E27FC236}">
                      <a16:creationId xmlns:a16="http://schemas.microsoft.com/office/drawing/2014/main" id="{1A673D40-C928-427E-BCA6-1222DAC14B2E}"/>
                    </a:ext>
                  </a:extLst>
                </p:cNvPr>
                <p:cNvSpPr>
                  <a:spLocks noRot="1" noChangeAspect="1" noMove="1" noResize="1" noEditPoints="1" noAdjustHandles="1" noChangeArrowheads="1" noChangeShapeType="1" noTextEdit="1"/>
                </p:cNvSpPr>
                <p:nvPr/>
              </p:nvSpPr>
              <p:spPr>
                <a:xfrm>
                  <a:off x="1497488" y="4239085"/>
                  <a:ext cx="1302536" cy="276999"/>
                </a:xfrm>
                <a:prstGeom prst="rect">
                  <a:avLst/>
                </a:prstGeom>
                <a:blipFill>
                  <a:blip r:embed="rId11"/>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2" name="Rectangle 41">
                  <a:extLst>
                    <a:ext uri="{FF2B5EF4-FFF2-40B4-BE49-F238E27FC236}">
                      <a16:creationId xmlns:a16="http://schemas.microsoft.com/office/drawing/2014/main" id="{7E0B5568-7F4D-4E13-9C86-C8F92BB03017}"/>
                    </a:ext>
                  </a:extLst>
                </p:cNvPr>
                <p:cNvSpPr/>
                <p:nvPr/>
              </p:nvSpPr>
              <p:spPr>
                <a:xfrm>
                  <a:off x="1492508" y="3848660"/>
                  <a:ext cx="1124667" cy="27699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p>
                          <m:sSupPr>
                            <m:ctrlPr>
                              <a:rPr lang="en-US" sz="1200" i="1">
                                <a:solidFill>
                                  <a:srgbClr val="0072BD"/>
                                </a:solidFill>
                                <a:latin typeface="Cambria Math" panose="02040503050406030204" pitchFamily="18" charset="0"/>
                                <a:sym typeface="Wingdings" panose="05000000000000000000" pitchFamily="2" charset="2"/>
                              </a:rPr>
                            </m:ctrlPr>
                          </m:sSupPr>
                          <m:e>
                            <m:r>
                              <m:rPr>
                                <m:sty m:val="p"/>
                              </m:rPr>
                              <a:rPr lang="en-US" sz="1200" i="0">
                                <a:solidFill>
                                  <a:srgbClr val="0072BD"/>
                                </a:solidFill>
                                <a:latin typeface="Cambria Math" panose="02040503050406030204" pitchFamily="18" charset="0"/>
                                <a:sym typeface="Wingdings" panose="05000000000000000000" pitchFamily="2" charset="2"/>
                              </a:rPr>
                              <m:t>FADH</m:t>
                            </m:r>
                          </m:e>
                          <m:sup>
                            <m:r>
                              <a:rPr lang="en-US" sz="1200" i="0">
                                <a:solidFill>
                                  <a:srgbClr val="0072BD"/>
                                </a:solidFill>
                                <a:latin typeface="Cambria Math" panose="02040503050406030204" pitchFamily="18" charset="0"/>
                                <a:sym typeface="Wingdings" panose="05000000000000000000" pitchFamily="2" charset="2"/>
                              </a:rPr>
                              <m:t>.</m:t>
                            </m:r>
                          </m:sup>
                        </m:sSup>
                        <m:r>
                          <a:rPr lang="en-US" sz="1200" i="0">
                            <a:solidFill>
                              <a:srgbClr val="0072BD"/>
                            </a:solidFill>
                            <a:latin typeface="Cambria Math" panose="02040503050406030204" pitchFamily="18" charset="0"/>
                            <a:sym typeface="Wingdings" panose="05000000000000000000" pitchFamily="2" charset="2"/>
                          </a:rPr>
                          <m:t> </m:t>
                        </m:r>
                        <m:r>
                          <a:rPr lang="en-US" sz="1200" i="0">
                            <a:solidFill>
                              <a:srgbClr val="0072BD"/>
                            </a:solidFill>
                            <a:latin typeface="Cambria Math" panose="02040503050406030204" pitchFamily="18" charset="0"/>
                            <a:ea typeface="Cambria Math" panose="02040503050406030204" pitchFamily="18" charset="0"/>
                            <a:sym typeface="Wingdings" panose="05000000000000000000" pitchFamily="2" charset="2"/>
                          </a:rPr>
                          <m:t>→ </m:t>
                        </m:r>
                        <m:sSubSup>
                          <m:sSubSupPr>
                            <m:ctrlPr>
                              <a:rPr lang="en-US" sz="1200" i="1">
                                <a:solidFill>
                                  <a:srgbClr val="0072BD"/>
                                </a:solidFill>
                                <a:latin typeface="Cambria Math" panose="02040503050406030204" pitchFamily="18" charset="0"/>
                                <a:ea typeface="Cambria Math" panose="02040503050406030204" pitchFamily="18" charset="0"/>
                                <a:sym typeface="Wingdings" panose="05000000000000000000" pitchFamily="2" charset="2"/>
                              </a:rPr>
                            </m:ctrlPr>
                          </m:sSubSupPr>
                          <m:e>
                            <m:r>
                              <m:rPr>
                                <m:sty m:val="p"/>
                              </m:rPr>
                              <a:rPr lang="en-US" sz="1200" i="0">
                                <a:solidFill>
                                  <a:srgbClr val="0072BD"/>
                                </a:solidFill>
                                <a:latin typeface="Cambria Math" panose="02040503050406030204" pitchFamily="18" charset="0"/>
                                <a:ea typeface="Cambria Math" panose="02040503050406030204" pitchFamily="18" charset="0"/>
                                <a:sym typeface="Wingdings" panose="05000000000000000000" pitchFamily="2" charset="2"/>
                              </a:rPr>
                              <m:t>O</m:t>
                            </m:r>
                          </m:e>
                          <m:sub>
                            <m:r>
                              <a:rPr lang="en-US" sz="1200" i="0">
                                <a:solidFill>
                                  <a:srgbClr val="0072BD"/>
                                </a:solidFill>
                                <a:latin typeface="Cambria Math" panose="02040503050406030204" pitchFamily="18" charset="0"/>
                                <a:ea typeface="Cambria Math" panose="02040503050406030204" pitchFamily="18" charset="0"/>
                                <a:sym typeface="Wingdings" panose="05000000000000000000" pitchFamily="2" charset="2"/>
                              </a:rPr>
                              <m:t>2</m:t>
                            </m:r>
                          </m:sub>
                          <m:sup>
                            <m:r>
                              <a:rPr lang="en-US" sz="1200" i="0">
                                <a:solidFill>
                                  <a:srgbClr val="0072BD"/>
                                </a:solidFill>
                                <a:latin typeface="Cambria Math" panose="02040503050406030204" pitchFamily="18" charset="0"/>
                                <a:ea typeface="Cambria Math" panose="02040503050406030204" pitchFamily="18" charset="0"/>
                                <a:sym typeface="Wingdings" panose="05000000000000000000" pitchFamily="2" charset="2"/>
                              </a:rPr>
                              <m:t>.−</m:t>
                            </m:r>
                          </m:sup>
                        </m:sSubSup>
                      </m:oMath>
                    </m:oMathPara>
                  </a14:m>
                  <a:endParaRPr lang="en-US" sz="1200" dirty="0">
                    <a:solidFill>
                      <a:srgbClr val="0072BD"/>
                    </a:solidFill>
                    <a:latin typeface="Georgia" panose="02040502050405020303" pitchFamily="18" charset="0"/>
                    <a:sym typeface="Wingdings" panose="05000000000000000000" pitchFamily="2" charset="2"/>
                  </a:endParaRPr>
                </a:p>
              </p:txBody>
            </p:sp>
          </mc:Choice>
          <mc:Fallback xmlns="">
            <p:sp>
              <p:nvSpPr>
                <p:cNvPr id="42" name="Rectangle 41">
                  <a:extLst>
                    <a:ext uri="{FF2B5EF4-FFF2-40B4-BE49-F238E27FC236}">
                      <a16:creationId xmlns:a16="http://schemas.microsoft.com/office/drawing/2014/main" id="{7E0B5568-7F4D-4E13-9C86-C8F92BB03017}"/>
                    </a:ext>
                  </a:extLst>
                </p:cNvPr>
                <p:cNvSpPr>
                  <a:spLocks noRot="1" noChangeAspect="1" noMove="1" noResize="1" noEditPoints="1" noAdjustHandles="1" noChangeArrowheads="1" noChangeShapeType="1" noTextEdit="1"/>
                </p:cNvSpPr>
                <p:nvPr/>
              </p:nvSpPr>
              <p:spPr>
                <a:xfrm>
                  <a:off x="1492508" y="3848660"/>
                  <a:ext cx="1124667" cy="276999"/>
                </a:xfrm>
                <a:prstGeom prst="rect">
                  <a:avLst/>
                </a:prstGeom>
                <a:blipFill>
                  <a:blip r:embed="rId12"/>
                  <a:stretch>
                    <a:fillRect/>
                  </a:stretch>
                </a:blipFill>
              </p:spPr>
              <p:txBody>
                <a:bodyPr/>
                <a:lstStyle/>
                <a:p>
                  <a:r>
                    <a:rPr lang="en-US">
                      <a:noFill/>
                    </a:rPr>
                    <a:t> </a:t>
                  </a:r>
                </a:p>
              </p:txBody>
            </p:sp>
          </mc:Fallback>
        </mc:AlternateContent>
      </p:grpSp>
    </p:spTree>
    <p:extLst>
      <p:ext uri="{BB962C8B-B14F-4D97-AF65-F5344CB8AC3E}">
        <p14:creationId xmlns:p14="http://schemas.microsoft.com/office/powerpoint/2010/main" val="5236595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
            <a:extLst>
              <a:ext uri="{FF2B5EF4-FFF2-40B4-BE49-F238E27FC236}">
                <a16:creationId xmlns:a16="http://schemas.microsoft.com/office/drawing/2014/main" id="{2DC1CDC8-8F22-4859-9CBE-73AC8217DD15}"/>
              </a:ext>
            </a:extLst>
          </p:cNvPr>
          <p:cNvSpPr>
            <a:spLocks noChangeArrowheads="1"/>
          </p:cNvSpPr>
          <p:nvPr/>
        </p:nvSpPr>
        <p:spPr bwMode="auto">
          <a:xfrm>
            <a:off x="209550" y="2274838"/>
            <a:ext cx="11772900"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Figure 7.  Effects of varying fumarate/succinate ratios on </a:t>
            </a:r>
            <a:r>
              <a:rPr kumimoji="0" lang="en-US" altLang="en-US" b="1" i="0" u="none" strike="noStrike" cap="none" normalizeH="0" baseline="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atpenin</a:t>
            </a:r>
            <a:r>
              <a:rPr kumimoji="0" lang="en-US" altLang="en-US" b="1"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and complex III inhibitor induced ROS production.</a:t>
            </a:r>
            <a:r>
              <a:rPr kumimoji="0" lang="en-US" altLang="en-US"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Model simulations (lines) are compared with experimental data (open circles). A) Data are obtained from </a:t>
            </a:r>
            <a:r>
              <a:rPr kumimoji="0" lang="en-US" altLang="en-US" b="0" i="0" u="none" strike="noStrike" cap="none" normalizeH="0" baseline="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Grivennikova</a:t>
            </a:r>
            <a:r>
              <a:rPr kumimoji="0" lang="en-US" altLang="en-US"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kumimoji="0" lang="en-US" altLang="en-US" b="0" i="1"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et al</a:t>
            </a:r>
            <a:r>
              <a:rPr kumimoji="0" lang="en-US" altLang="en-US"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(38). Bovine heart SMP (0.1 mg/mL) are prepared in the presence of 1.6 µM </a:t>
            </a:r>
            <a:r>
              <a:rPr kumimoji="0" lang="en-US" altLang="en-US" b="0" i="0" u="none" strike="noStrike" cap="none" normalizeH="0" baseline="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myxothiazol</a:t>
            </a:r>
            <a:r>
              <a:rPr kumimoji="0" lang="en-US" altLang="en-US"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and 10 µM rotenone. </a:t>
            </a:r>
            <a:r>
              <a:rPr kumimoji="0" lang="en-US" altLang="en-US" b="0" i="0" u="none" strike="noStrike" cap="none" normalizeH="0" baseline="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Atpenin</a:t>
            </a:r>
            <a:r>
              <a:rPr kumimoji="0" lang="en-US" altLang="en-US"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is added to the final concentration of 1 µM. B-C) Data are from </a:t>
            </a:r>
            <a:r>
              <a:rPr kumimoji="0" lang="en-US" altLang="en-US" b="0" i="0" u="none" strike="noStrike" cap="none" normalizeH="0" baseline="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Siebels</a:t>
            </a:r>
            <a:r>
              <a:rPr kumimoji="0" lang="en-US" altLang="en-US"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and </a:t>
            </a:r>
            <a:r>
              <a:rPr kumimoji="0" lang="en-US" altLang="en-US" b="0" i="0" u="none" strike="noStrike" cap="none" normalizeH="0" baseline="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Drose</a:t>
            </a:r>
            <a:r>
              <a:rPr kumimoji="0" lang="en-US" altLang="en-US"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(36). Bovine heart SMP (0.12 mg/mL) are prepared without </a:t>
            </a:r>
            <a:r>
              <a:rPr kumimoji="0" lang="en-US" altLang="en-US" b="0" i="0" u="none" strike="noStrike" cap="none" normalizeH="0" baseline="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myxothiazol</a:t>
            </a:r>
            <a:r>
              <a:rPr kumimoji="0" lang="en-US" altLang="en-US"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or rotenone.  B) </a:t>
            </a:r>
            <a:r>
              <a:rPr kumimoji="0" lang="en-US" altLang="en-US" b="0" i="0" u="none" strike="noStrike" cap="none" normalizeH="0" baseline="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Stigmatellin</a:t>
            </a:r>
            <a:r>
              <a:rPr kumimoji="0" lang="en-US" altLang="en-US"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is added to the final concentration of 1 µM C). </a:t>
            </a:r>
            <a:r>
              <a:rPr kumimoji="0" lang="en-US" altLang="en-US" b="0" i="0" u="none" strike="noStrike" cap="none" normalizeH="0" baseline="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Atpenin</a:t>
            </a:r>
            <a:r>
              <a:rPr kumimoji="0" lang="en-US" altLang="en-US"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is added to the final concentration of 50 </a:t>
            </a:r>
            <a:r>
              <a:rPr kumimoji="0" lang="en-US" altLang="en-US" b="0" i="0" u="none" strike="noStrike" cap="none" normalizeH="0" baseline="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nM.</a:t>
            </a:r>
            <a:r>
              <a:rPr kumimoji="0" lang="en-US" altLang="en-US"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In all conditions, the increasing the fumarate concentration leads to a decrease in ROS production rates.  D-F) Site-specific ROS production rates corresponding to their respective panels above. Site-specific rates are given with respect to the same electron equivalents as in above panels.</a:t>
            </a:r>
            <a:r>
              <a:rPr kumimoji="0" lang="en-US" altLang="en-US" b="0" i="0" u="none" strike="noStrike" cap="none" normalizeH="0" baseline="0" dirty="0">
                <a:ln>
                  <a:noFill/>
                </a:ln>
                <a:solidFill>
                  <a:schemeClr val="tx1"/>
                </a:solidFill>
                <a:effectLst/>
              </a:rPr>
              <a:t> </a:t>
            </a:r>
            <a:endParaRPr kumimoji="0" lang="en-US" altLang="en-US"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0855370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9DD9EB6C-5769-4C55-A096-FF759863C70B}"/>
              </a:ext>
            </a:extLst>
          </p:cNvPr>
          <p:cNvPicPr>
            <a:picLocks noChangeAspect="1"/>
          </p:cNvPicPr>
          <p:nvPr/>
        </p:nvPicPr>
        <p:blipFill>
          <a:blip r:embed="rId2"/>
          <a:stretch>
            <a:fillRect/>
          </a:stretch>
        </p:blipFill>
        <p:spPr>
          <a:xfrm>
            <a:off x="22880" y="67670"/>
            <a:ext cx="6400800" cy="3357086"/>
          </a:xfrm>
          <a:prstGeom prst="rect">
            <a:avLst/>
          </a:prstGeom>
        </p:spPr>
      </p:pic>
      <p:pic>
        <p:nvPicPr>
          <p:cNvPr id="9" name="Picture 8">
            <a:extLst>
              <a:ext uri="{FF2B5EF4-FFF2-40B4-BE49-F238E27FC236}">
                <a16:creationId xmlns:a16="http://schemas.microsoft.com/office/drawing/2014/main" id="{5FA8A538-0A27-478A-907D-723B9A2884EC}"/>
              </a:ext>
            </a:extLst>
          </p:cNvPr>
          <p:cNvPicPr>
            <a:picLocks noChangeAspect="1"/>
          </p:cNvPicPr>
          <p:nvPr/>
        </p:nvPicPr>
        <p:blipFill>
          <a:blip r:embed="rId3"/>
          <a:stretch>
            <a:fillRect/>
          </a:stretch>
        </p:blipFill>
        <p:spPr>
          <a:xfrm>
            <a:off x="140053" y="3373255"/>
            <a:ext cx="6400800" cy="3357086"/>
          </a:xfrm>
          <a:prstGeom prst="rect">
            <a:avLst/>
          </a:prstGeom>
        </p:spPr>
      </p:pic>
      <p:pic>
        <p:nvPicPr>
          <p:cNvPr id="8" name="Picture 7">
            <a:extLst>
              <a:ext uri="{FF2B5EF4-FFF2-40B4-BE49-F238E27FC236}">
                <a16:creationId xmlns:a16="http://schemas.microsoft.com/office/drawing/2014/main" id="{E1225831-21E9-4DA2-B0F1-6154F82E0FD0}"/>
              </a:ext>
            </a:extLst>
          </p:cNvPr>
          <p:cNvPicPr>
            <a:picLocks noChangeAspect="1"/>
          </p:cNvPicPr>
          <p:nvPr/>
        </p:nvPicPr>
        <p:blipFill rotWithShape="1">
          <a:blip r:embed="rId4"/>
          <a:srcRect l="6505"/>
          <a:stretch/>
        </p:blipFill>
        <p:spPr>
          <a:xfrm>
            <a:off x="6195080" y="67736"/>
            <a:ext cx="5984452" cy="3357086"/>
          </a:xfrm>
          <a:prstGeom prst="rect">
            <a:avLst/>
          </a:prstGeom>
        </p:spPr>
      </p:pic>
      <p:pic>
        <p:nvPicPr>
          <p:cNvPr id="3" name="Picture 2">
            <a:extLst>
              <a:ext uri="{FF2B5EF4-FFF2-40B4-BE49-F238E27FC236}">
                <a16:creationId xmlns:a16="http://schemas.microsoft.com/office/drawing/2014/main" id="{79FFDFD5-F7AD-45E9-9B59-970F8DDD263E}"/>
              </a:ext>
            </a:extLst>
          </p:cNvPr>
          <p:cNvPicPr>
            <a:picLocks noChangeAspect="1"/>
          </p:cNvPicPr>
          <p:nvPr/>
        </p:nvPicPr>
        <p:blipFill rotWithShape="1">
          <a:blip r:embed="rId5"/>
          <a:srcRect l="6300"/>
          <a:stretch/>
        </p:blipFill>
        <p:spPr>
          <a:xfrm>
            <a:off x="6195079" y="3390233"/>
            <a:ext cx="5997523" cy="3357086"/>
          </a:xfrm>
          <a:prstGeom prst="rect">
            <a:avLst/>
          </a:prstGeom>
        </p:spPr>
      </p:pic>
      <p:sp>
        <p:nvSpPr>
          <p:cNvPr id="4" name="TextBox 3">
            <a:extLst>
              <a:ext uri="{FF2B5EF4-FFF2-40B4-BE49-F238E27FC236}">
                <a16:creationId xmlns:a16="http://schemas.microsoft.com/office/drawing/2014/main" id="{60ED8CE9-331C-4928-A622-21B3C668A487}"/>
              </a:ext>
            </a:extLst>
          </p:cNvPr>
          <p:cNvSpPr txBox="1"/>
          <p:nvPr/>
        </p:nvSpPr>
        <p:spPr>
          <a:xfrm>
            <a:off x="1241976" y="310341"/>
            <a:ext cx="418704" cy="461665"/>
          </a:xfrm>
          <a:prstGeom prst="rect">
            <a:avLst/>
          </a:prstGeom>
          <a:noFill/>
        </p:spPr>
        <p:txBody>
          <a:bodyPr wrap="none" rtlCol="0">
            <a:spAutoFit/>
          </a:bodyPr>
          <a:lstStyle/>
          <a:p>
            <a:r>
              <a:rPr lang="en-US" sz="2400" b="1" dirty="0">
                <a:latin typeface="Georgia" panose="02040502050405020303" pitchFamily="18" charset="0"/>
              </a:rPr>
              <a:t>A</a:t>
            </a:r>
          </a:p>
        </p:txBody>
      </p:sp>
      <p:sp>
        <p:nvSpPr>
          <p:cNvPr id="6" name="TextBox 5">
            <a:extLst>
              <a:ext uri="{FF2B5EF4-FFF2-40B4-BE49-F238E27FC236}">
                <a16:creationId xmlns:a16="http://schemas.microsoft.com/office/drawing/2014/main" id="{160F4F82-E3CD-4DE0-8758-5E5FFBD6EB5B}"/>
              </a:ext>
            </a:extLst>
          </p:cNvPr>
          <p:cNvSpPr txBox="1"/>
          <p:nvPr/>
        </p:nvSpPr>
        <p:spPr>
          <a:xfrm>
            <a:off x="2079339" y="780875"/>
            <a:ext cx="1316386" cy="646331"/>
          </a:xfrm>
          <a:prstGeom prst="rect">
            <a:avLst/>
          </a:prstGeom>
          <a:noFill/>
        </p:spPr>
        <p:txBody>
          <a:bodyPr wrap="none" rtlCol="0">
            <a:spAutoFit/>
          </a:bodyPr>
          <a:lstStyle/>
          <a:p>
            <a:r>
              <a:rPr lang="en-US" dirty="0">
                <a:solidFill>
                  <a:srgbClr val="0072BD"/>
                </a:solidFill>
                <a:latin typeface="Georgia" panose="02040502050405020303" pitchFamily="18" charset="0"/>
              </a:rPr>
              <a:t>O</a:t>
            </a:r>
            <a:r>
              <a:rPr lang="en-US" baseline="-25000" dirty="0">
                <a:solidFill>
                  <a:srgbClr val="0072BD"/>
                </a:solidFill>
                <a:latin typeface="Georgia" panose="02040502050405020303" pitchFamily="18" charset="0"/>
              </a:rPr>
              <a:t>2</a:t>
            </a:r>
            <a:r>
              <a:rPr lang="en-US" baseline="30000" dirty="0">
                <a:solidFill>
                  <a:srgbClr val="0072BD"/>
                </a:solidFill>
                <a:latin typeface="Georgia" panose="02040502050405020303" pitchFamily="18" charset="0"/>
              </a:rPr>
              <a:t>.- </a:t>
            </a:r>
          </a:p>
          <a:p>
            <a:r>
              <a:rPr lang="en-US" dirty="0">
                <a:solidFill>
                  <a:srgbClr val="D95319"/>
                </a:solidFill>
                <a:latin typeface="Georgia" panose="02040502050405020303" pitchFamily="18" charset="0"/>
              </a:rPr>
              <a:t>H</a:t>
            </a:r>
            <a:r>
              <a:rPr lang="en-US" baseline="-25000" dirty="0">
                <a:solidFill>
                  <a:srgbClr val="D95319"/>
                </a:solidFill>
                <a:latin typeface="Georgia" panose="02040502050405020303" pitchFamily="18" charset="0"/>
              </a:rPr>
              <a:t>2</a:t>
            </a:r>
            <a:r>
              <a:rPr lang="en-US" dirty="0">
                <a:solidFill>
                  <a:srgbClr val="D95319"/>
                </a:solidFill>
                <a:latin typeface="Georgia" panose="02040502050405020303" pitchFamily="18" charset="0"/>
              </a:rPr>
              <a:t>O</a:t>
            </a:r>
            <a:r>
              <a:rPr lang="en-US" baseline="-25000" dirty="0">
                <a:solidFill>
                  <a:srgbClr val="D95319"/>
                </a:solidFill>
                <a:latin typeface="Georgia" panose="02040502050405020303" pitchFamily="18" charset="0"/>
              </a:rPr>
              <a:t>2 </a:t>
            </a:r>
            <a:r>
              <a:rPr lang="en-US" dirty="0">
                <a:solidFill>
                  <a:srgbClr val="D95319"/>
                </a:solidFill>
                <a:latin typeface="Georgia" panose="02040502050405020303" pitchFamily="18" charset="0"/>
              </a:rPr>
              <a:t>+ O</a:t>
            </a:r>
            <a:r>
              <a:rPr lang="en-US" baseline="-25000" dirty="0">
                <a:solidFill>
                  <a:srgbClr val="D95319"/>
                </a:solidFill>
                <a:latin typeface="Georgia" panose="02040502050405020303" pitchFamily="18" charset="0"/>
              </a:rPr>
              <a:t>2</a:t>
            </a:r>
            <a:r>
              <a:rPr lang="en-US" baseline="30000" dirty="0">
                <a:solidFill>
                  <a:srgbClr val="D95319"/>
                </a:solidFill>
                <a:latin typeface="Georgia" panose="02040502050405020303" pitchFamily="18" charset="0"/>
              </a:rPr>
              <a:t>.-</a:t>
            </a:r>
          </a:p>
        </p:txBody>
      </p:sp>
      <p:sp>
        <p:nvSpPr>
          <p:cNvPr id="11" name="TextBox 10">
            <a:extLst>
              <a:ext uri="{FF2B5EF4-FFF2-40B4-BE49-F238E27FC236}">
                <a16:creationId xmlns:a16="http://schemas.microsoft.com/office/drawing/2014/main" id="{8AE8F947-BCED-4B63-8237-54D29E8E5BF6}"/>
              </a:ext>
            </a:extLst>
          </p:cNvPr>
          <p:cNvSpPr txBox="1"/>
          <p:nvPr/>
        </p:nvSpPr>
        <p:spPr>
          <a:xfrm>
            <a:off x="6868150" y="298308"/>
            <a:ext cx="417102" cy="461665"/>
          </a:xfrm>
          <a:prstGeom prst="rect">
            <a:avLst/>
          </a:prstGeom>
          <a:noFill/>
        </p:spPr>
        <p:txBody>
          <a:bodyPr wrap="none" rtlCol="0">
            <a:spAutoFit/>
          </a:bodyPr>
          <a:lstStyle/>
          <a:p>
            <a:r>
              <a:rPr lang="en-US" sz="2400" b="1" dirty="0">
                <a:latin typeface="Georgia" panose="02040502050405020303" pitchFamily="18" charset="0"/>
              </a:rPr>
              <a:t>B</a:t>
            </a:r>
          </a:p>
        </p:txBody>
      </p:sp>
      <p:sp>
        <p:nvSpPr>
          <p:cNvPr id="12" name="TextBox 11">
            <a:extLst>
              <a:ext uri="{FF2B5EF4-FFF2-40B4-BE49-F238E27FC236}">
                <a16:creationId xmlns:a16="http://schemas.microsoft.com/office/drawing/2014/main" id="{A5AB25FD-8BB4-4304-8A25-AE9871DF65C3}"/>
              </a:ext>
            </a:extLst>
          </p:cNvPr>
          <p:cNvSpPr txBox="1"/>
          <p:nvPr/>
        </p:nvSpPr>
        <p:spPr>
          <a:xfrm>
            <a:off x="1198351" y="3646115"/>
            <a:ext cx="404278" cy="461665"/>
          </a:xfrm>
          <a:prstGeom prst="rect">
            <a:avLst/>
          </a:prstGeom>
          <a:noFill/>
        </p:spPr>
        <p:txBody>
          <a:bodyPr wrap="none" rtlCol="0">
            <a:spAutoFit/>
          </a:bodyPr>
          <a:lstStyle/>
          <a:p>
            <a:r>
              <a:rPr lang="en-US" sz="2400" b="1" dirty="0">
                <a:latin typeface="Georgia" panose="02040502050405020303" pitchFamily="18" charset="0"/>
              </a:rPr>
              <a:t>C</a:t>
            </a:r>
          </a:p>
        </p:txBody>
      </p:sp>
      <p:sp>
        <p:nvSpPr>
          <p:cNvPr id="13" name="TextBox 12">
            <a:extLst>
              <a:ext uri="{FF2B5EF4-FFF2-40B4-BE49-F238E27FC236}">
                <a16:creationId xmlns:a16="http://schemas.microsoft.com/office/drawing/2014/main" id="{3A74E226-DBF7-4AD1-AD50-52F2194E2192}"/>
              </a:ext>
            </a:extLst>
          </p:cNvPr>
          <p:cNvSpPr txBox="1"/>
          <p:nvPr/>
        </p:nvSpPr>
        <p:spPr>
          <a:xfrm>
            <a:off x="6838321" y="3645670"/>
            <a:ext cx="441146" cy="461665"/>
          </a:xfrm>
          <a:prstGeom prst="rect">
            <a:avLst/>
          </a:prstGeom>
          <a:noFill/>
        </p:spPr>
        <p:txBody>
          <a:bodyPr wrap="none" rtlCol="0">
            <a:spAutoFit/>
          </a:bodyPr>
          <a:lstStyle/>
          <a:p>
            <a:r>
              <a:rPr lang="en-US" sz="2400" b="1" dirty="0">
                <a:latin typeface="Georgia" panose="02040502050405020303" pitchFamily="18" charset="0"/>
              </a:rPr>
              <a:t>D</a:t>
            </a:r>
          </a:p>
        </p:txBody>
      </p:sp>
      <p:sp>
        <p:nvSpPr>
          <p:cNvPr id="14" name="TextBox 13">
            <a:extLst>
              <a:ext uri="{FF2B5EF4-FFF2-40B4-BE49-F238E27FC236}">
                <a16:creationId xmlns:a16="http://schemas.microsoft.com/office/drawing/2014/main" id="{02706223-C5ED-459F-9BB5-865556FA8044}"/>
              </a:ext>
            </a:extLst>
          </p:cNvPr>
          <p:cNvSpPr txBox="1"/>
          <p:nvPr/>
        </p:nvSpPr>
        <p:spPr>
          <a:xfrm>
            <a:off x="2515516" y="397355"/>
            <a:ext cx="1760418" cy="338554"/>
          </a:xfrm>
          <a:prstGeom prst="rect">
            <a:avLst/>
          </a:prstGeom>
          <a:noFill/>
        </p:spPr>
        <p:txBody>
          <a:bodyPr wrap="none" rtlCol="0">
            <a:spAutoFit/>
          </a:bodyPr>
          <a:lstStyle/>
          <a:p>
            <a:r>
              <a:rPr lang="en-US" sz="1600" dirty="0">
                <a:latin typeface="Georgia" panose="02040502050405020303" pitchFamily="18" charset="0"/>
              </a:rPr>
              <a:t>1 µM stigmatellin</a:t>
            </a:r>
          </a:p>
        </p:txBody>
      </p:sp>
      <p:sp>
        <p:nvSpPr>
          <p:cNvPr id="15" name="TextBox 14">
            <a:extLst>
              <a:ext uri="{FF2B5EF4-FFF2-40B4-BE49-F238E27FC236}">
                <a16:creationId xmlns:a16="http://schemas.microsoft.com/office/drawing/2014/main" id="{96966D64-1792-4AB1-9790-E30FB39B1FC4}"/>
              </a:ext>
            </a:extLst>
          </p:cNvPr>
          <p:cNvSpPr txBox="1"/>
          <p:nvPr/>
        </p:nvSpPr>
        <p:spPr>
          <a:xfrm>
            <a:off x="8423433" y="397355"/>
            <a:ext cx="1693092" cy="338554"/>
          </a:xfrm>
          <a:prstGeom prst="rect">
            <a:avLst/>
          </a:prstGeom>
          <a:noFill/>
        </p:spPr>
        <p:txBody>
          <a:bodyPr wrap="none" rtlCol="0">
            <a:spAutoFit/>
          </a:bodyPr>
          <a:lstStyle/>
          <a:p>
            <a:r>
              <a:rPr lang="en-US" sz="1600" dirty="0">
                <a:latin typeface="Georgia" panose="02040502050405020303" pitchFamily="18" charset="0"/>
              </a:rPr>
              <a:t>250 </a:t>
            </a:r>
            <a:r>
              <a:rPr lang="en-US" sz="1600" dirty="0" err="1">
                <a:latin typeface="Georgia" panose="02040502050405020303" pitchFamily="18" charset="0"/>
              </a:rPr>
              <a:t>nM</a:t>
            </a:r>
            <a:r>
              <a:rPr lang="en-US" sz="1600" dirty="0">
                <a:latin typeface="Georgia" panose="02040502050405020303" pitchFamily="18" charset="0"/>
              </a:rPr>
              <a:t> atpenin</a:t>
            </a:r>
          </a:p>
        </p:txBody>
      </p:sp>
      <p:grpSp>
        <p:nvGrpSpPr>
          <p:cNvPr id="16" name="Group 15">
            <a:extLst>
              <a:ext uri="{FF2B5EF4-FFF2-40B4-BE49-F238E27FC236}">
                <a16:creationId xmlns:a16="http://schemas.microsoft.com/office/drawing/2014/main" id="{A5ABB47F-0362-4ADE-B7DB-5A61863A3793}"/>
              </a:ext>
            </a:extLst>
          </p:cNvPr>
          <p:cNvGrpSpPr/>
          <p:nvPr/>
        </p:nvGrpSpPr>
        <p:grpSpPr>
          <a:xfrm>
            <a:off x="1303468" y="4082682"/>
            <a:ext cx="2049599" cy="1089644"/>
            <a:chOff x="1492508" y="3642392"/>
            <a:chExt cx="2049599" cy="1089644"/>
          </a:xfrm>
        </p:grpSpPr>
        <p:sp>
          <p:nvSpPr>
            <p:cNvPr id="17" name="TextBox 16">
              <a:extLst>
                <a:ext uri="{FF2B5EF4-FFF2-40B4-BE49-F238E27FC236}">
                  <a16:creationId xmlns:a16="http://schemas.microsoft.com/office/drawing/2014/main" id="{89D30304-832B-4B02-8BDA-25A56A19B7B0}"/>
                </a:ext>
              </a:extLst>
            </p:cNvPr>
            <p:cNvSpPr txBox="1"/>
            <p:nvPr/>
          </p:nvSpPr>
          <p:spPr>
            <a:xfrm>
              <a:off x="1492508" y="3642392"/>
              <a:ext cx="1612942" cy="276999"/>
            </a:xfrm>
            <a:prstGeom prst="rect">
              <a:avLst/>
            </a:prstGeom>
            <a:noFill/>
          </p:spPr>
          <p:txBody>
            <a:bodyPr wrap="none" rtlCol="0">
              <a:spAutoFit/>
            </a:bodyPr>
            <a:lstStyle/>
            <a:p>
              <a:r>
                <a:rPr lang="en-US" sz="1200" u="sng" dirty="0">
                  <a:latin typeface="Georgia" panose="02040502050405020303" pitchFamily="18" charset="0"/>
                </a:rPr>
                <a:t>Rates at specific sites</a:t>
              </a:r>
            </a:p>
          </p:txBody>
        </p:sp>
        <mc:AlternateContent xmlns:mc="http://schemas.openxmlformats.org/markup-compatibility/2006" xmlns:a14="http://schemas.microsoft.com/office/drawing/2010/main">
          <mc:Choice Requires="a14">
            <p:sp>
              <p:nvSpPr>
                <p:cNvPr id="18" name="Rectangle 17">
                  <a:extLst>
                    <a:ext uri="{FF2B5EF4-FFF2-40B4-BE49-F238E27FC236}">
                      <a16:creationId xmlns:a16="http://schemas.microsoft.com/office/drawing/2014/main" id="{A17CB264-3AA1-4382-9A8A-4B584C08E1C9}"/>
                    </a:ext>
                  </a:extLst>
                </p:cNvPr>
                <p:cNvSpPr/>
                <p:nvPr/>
              </p:nvSpPr>
              <p:spPr>
                <a:xfrm>
                  <a:off x="1492508" y="4114433"/>
                  <a:ext cx="2049599"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dirty="0">
                                <a:solidFill>
                                  <a:srgbClr val="D95319"/>
                                </a:solidFill>
                                <a:latin typeface="Cambria Math" panose="02040503050406030204" pitchFamily="18" charset="0"/>
                              </a:rPr>
                            </m:ctrlPr>
                          </m:sSubPr>
                          <m:e>
                            <m:r>
                              <a:rPr lang="en-US" sz="1600" i="1" dirty="0">
                                <a:solidFill>
                                  <a:srgbClr val="D95319"/>
                                </a:solidFill>
                                <a:latin typeface="Cambria Math" panose="02040503050406030204" pitchFamily="18" charset="0"/>
                              </a:rPr>
                              <m:t>[3</m:t>
                            </m:r>
                            <m:r>
                              <a:rPr lang="en-US" sz="1600" i="1" dirty="0">
                                <a:solidFill>
                                  <a:srgbClr val="D95319"/>
                                </a:solidFill>
                                <a:latin typeface="Cambria Math" panose="02040503050406030204" pitchFamily="18" charset="0"/>
                              </a:rPr>
                              <m:t>𝐹𝑒</m:t>
                            </m:r>
                            <m:r>
                              <a:rPr lang="en-US" sz="1600" i="1" dirty="0">
                                <a:solidFill>
                                  <a:srgbClr val="D95319"/>
                                </a:solidFill>
                                <a:latin typeface="Cambria Math" panose="02040503050406030204" pitchFamily="18" charset="0"/>
                              </a:rPr>
                              <m:t>−4</m:t>
                            </m:r>
                            <m:r>
                              <a:rPr lang="en-US" sz="1600" i="1" dirty="0">
                                <a:solidFill>
                                  <a:srgbClr val="D95319"/>
                                </a:solidFill>
                                <a:latin typeface="Cambria Math" panose="02040503050406030204" pitchFamily="18" charset="0"/>
                              </a:rPr>
                              <m:t>𝑆</m:t>
                            </m:r>
                            <m:r>
                              <a:rPr lang="en-US" sz="1600" i="1" dirty="0">
                                <a:solidFill>
                                  <a:srgbClr val="D95319"/>
                                </a:solidFill>
                                <a:latin typeface="Cambria Math" panose="02040503050406030204" pitchFamily="18" charset="0"/>
                              </a:rPr>
                              <m:t>]</m:t>
                            </m:r>
                          </m:e>
                          <m:sub>
                            <m:r>
                              <m:rPr>
                                <m:sty m:val="p"/>
                              </m:rPr>
                              <a:rPr lang="en-US" sz="1600" i="0" dirty="0">
                                <a:solidFill>
                                  <a:srgbClr val="D95319"/>
                                </a:solidFill>
                                <a:latin typeface="Cambria Math" panose="02040503050406030204" pitchFamily="18" charset="0"/>
                              </a:rPr>
                              <m:t>red</m:t>
                            </m:r>
                          </m:sub>
                        </m:sSub>
                        <m:r>
                          <a:rPr lang="en-US" sz="1600" i="0" dirty="0">
                            <a:solidFill>
                              <a:srgbClr val="D95319"/>
                            </a:solidFill>
                            <a:latin typeface="Cambria Math" panose="02040503050406030204" pitchFamily="18" charset="0"/>
                          </a:rPr>
                          <m:t> </m:t>
                        </m:r>
                        <m:r>
                          <a:rPr lang="en-US" sz="1600" i="0" dirty="0">
                            <a:solidFill>
                              <a:srgbClr val="D95319"/>
                            </a:solidFill>
                            <a:latin typeface="Cambria Math" panose="02040503050406030204" pitchFamily="18" charset="0"/>
                            <a:ea typeface="Cambria Math" panose="02040503050406030204" pitchFamily="18" charset="0"/>
                          </a:rPr>
                          <m:t>→ </m:t>
                        </m:r>
                        <m:sSubSup>
                          <m:sSubSupPr>
                            <m:ctrlPr>
                              <a:rPr lang="en-US" sz="1600" i="1" dirty="0">
                                <a:solidFill>
                                  <a:srgbClr val="D95319"/>
                                </a:solidFill>
                                <a:latin typeface="Cambria Math" panose="02040503050406030204" pitchFamily="18" charset="0"/>
                                <a:ea typeface="Cambria Math" panose="02040503050406030204" pitchFamily="18" charset="0"/>
                              </a:rPr>
                            </m:ctrlPr>
                          </m:sSubSupPr>
                          <m:e>
                            <m:r>
                              <m:rPr>
                                <m:sty m:val="p"/>
                              </m:rPr>
                              <a:rPr lang="en-US" sz="1600" i="0" dirty="0">
                                <a:solidFill>
                                  <a:srgbClr val="D95319"/>
                                </a:solidFill>
                                <a:latin typeface="Cambria Math" panose="02040503050406030204" pitchFamily="18" charset="0"/>
                                <a:ea typeface="Cambria Math" panose="02040503050406030204" pitchFamily="18" charset="0"/>
                              </a:rPr>
                              <m:t>O</m:t>
                            </m:r>
                          </m:e>
                          <m:sub>
                            <m:r>
                              <a:rPr lang="en-US" sz="1600" i="0" dirty="0">
                                <a:solidFill>
                                  <a:srgbClr val="D95319"/>
                                </a:solidFill>
                                <a:latin typeface="Cambria Math" panose="02040503050406030204" pitchFamily="18" charset="0"/>
                                <a:ea typeface="Cambria Math" panose="02040503050406030204" pitchFamily="18" charset="0"/>
                              </a:rPr>
                              <m:t>2</m:t>
                            </m:r>
                          </m:sub>
                          <m:sup>
                            <m:r>
                              <a:rPr lang="en-US" sz="1600" i="0" dirty="0">
                                <a:solidFill>
                                  <a:srgbClr val="D95319"/>
                                </a:solidFill>
                                <a:latin typeface="Cambria Math" panose="02040503050406030204" pitchFamily="18" charset="0"/>
                                <a:ea typeface="Cambria Math" panose="02040503050406030204" pitchFamily="18" charset="0"/>
                              </a:rPr>
                              <m:t>.−</m:t>
                            </m:r>
                          </m:sup>
                        </m:sSubSup>
                      </m:oMath>
                    </m:oMathPara>
                  </a14:m>
                  <a:endParaRPr lang="en-US" sz="1600" dirty="0"/>
                </a:p>
              </p:txBody>
            </p:sp>
          </mc:Choice>
          <mc:Fallback xmlns="">
            <p:sp>
              <p:nvSpPr>
                <p:cNvPr id="18" name="Rectangle 17">
                  <a:extLst>
                    <a:ext uri="{FF2B5EF4-FFF2-40B4-BE49-F238E27FC236}">
                      <a16:creationId xmlns:a16="http://schemas.microsoft.com/office/drawing/2014/main" id="{A17CB264-3AA1-4382-9A8A-4B584C08E1C9}"/>
                    </a:ext>
                  </a:extLst>
                </p:cNvPr>
                <p:cNvSpPr>
                  <a:spLocks noRot="1" noChangeAspect="1" noMove="1" noResize="1" noEditPoints="1" noAdjustHandles="1" noChangeArrowheads="1" noChangeShapeType="1" noTextEdit="1"/>
                </p:cNvSpPr>
                <p:nvPr/>
              </p:nvSpPr>
              <p:spPr>
                <a:xfrm>
                  <a:off x="1492508" y="4114433"/>
                  <a:ext cx="2049599" cy="338554"/>
                </a:xfrm>
                <a:prstGeom prst="rect">
                  <a:avLst/>
                </a:prstGeom>
                <a:blipFill>
                  <a:blip r:embed="rId6"/>
                  <a:stretch>
                    <a:fillRect b="-892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Rectangle 18">
                  <a:extLst>
                    <a:ext uri="{FF2B5EF4-FFF2-40B4-BE49-F238E27FC236}">
                      <a16:creationId xmlns:a16="http://schemas.microsoft.com/office/drawing/2014/main" id="{299F1C68-2FCE-41E8-8DC6-57B0D00C549A}"/>
                    </a:ext>
                  </a:extLst>
                </p:cNvPr>
                <p:cNvSpPr/>
                <p:nvPr/>
              </p:nvSpPr>
              <p:spPr>
                <a:xfrm>
                  <a:off x="1492508" y="4393482"/>
                  <a:ext cx="1672381"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solidFill>
                                  <a:srgbClr val="EDB120"/>
                                </a:solidFill>
                                <a:latin typeface="Cambria Math" panose="02040503050406030204" pitchFamily="18" charset="0"/>
                              </a:rPr>
                            </m:ctrlPr>
                          </m:sSubPr>
                          <m:e>
                            <m:r>
                              <m:rPr>
                                <m:sty m:val="p"/>
                              </m:rPr>
                              <a:rPr lang="en-US" sz="1600" i="0">
                                <a:solidFill>
                                  <a:srgbClr val="EDB120"/>
                                </a:solidFill>
                                <a:latin typeface="Cambria Math" panose="02040503050406030204" pitchFamily="18" charset="0"/>
                              </a:rPr>
                              <m:t>FADH</m:t>
                            </m:r>
                          </m:e>
                          <m:sub>
                            <m:r>
                              <a:rPr lang="en-US" sz="1600" i="0">
                                <a:solidFill>
                                  <a:srgbClr val="EDB120"/>
                                </a:solidFill>
                                <a:latin typeface="Cambria Math" panose="02040503050406030204" pitchFamily="18" charset="0"/>
                              </a:rPr>
                              <m:t>2</m:t>
                            </m:r>
                          </m:sub>
                        </m:sSub>
                        <m:r>
                          <a:rPr lang="en-US" sz="1600" i="0">
                            <a:solidFill>
                              <a:srgbClr val="EDB120"/>
                            </a:solidFill>
                            <a:latin typeface="Cambria Math" panose="02040503050406030204" pitchFamily="18" charset="0"/>
                          </a:rPr>
                          <m:t> </m:t>
                        </m:r>
                        <m:r>
                          <a:rPr lang="en-US" sz="1600" i="0">
                            <a:solidFill>
                              <a:srgbClr val="EDB120"/>
                            </a:solidFill>
                            <a:latin typeface="Cambria Math" panose="02040503050406030204" pitchFamily="18" charset="0"/>
                            <a:ea typeface="Cambria Math" panose="02040503050406030204" pitchFamily="18" charset="0"/>
                          </a:rPr>
                          <m:t>→ </m:t>
                        </m:r>
                        <m:sSub>
                          <m:sSubPr>
                            <m:ctrlPr>
                              <a:rPr lang="en-US" sz="1600" i="1">
                                <a:solidFill>
                                  <a:srgbClr val="EDB120"/>
                                </a:solidFill>
                                <a:latin typeface="Cambria Math" panose="02040503050406030204" pitchFamily="18" charset="0"/>
                                <a:ea typeface="Cambria Math" panose="02040503050406030204" pitchFamily="18" charset="0"/>
                              </a:rPr>
                            </m:ctrlPr>
                          </m:sSubPr>
                          <m:e>
                            <m:r>
                              <m:rPr>
                                <m:sty m:val="p"/>
                              </m:rPr>
                              <a:rPr lang="en-US" sz="1600" i="0">
                                <a:solidFill>
                                  <a:srgbClr val="EDB120"/>
                                </a:solidFill>
                                <a:latin typeface="Cambria Math" panose="02040503050406030204" pitchFamily="18" charset="0"/>
                                <a:ea typeface="Cambria Math" panose="02040503050406030204" pitchFamily="18" charset="0"/>
                              </a:rPr>
                              <m:t>H</m:t>
                            </m:r>
                          </m:e>
                          <m:sub>
                            <m:r>
                              <a:rPr lang="en-US" sz="1600" i="0">
                                <a:solidFill>
                                  <a:srgbClr val="EDB120"/>
                                </a:solidFill>
                                <a:latin typeface="Cambria Math" panose="02040503050406030204" pitchFamily="18" charset="0"/>
                                <a:ea typeface="Cambria Math" panose="02040503050406030204" pitchFamily="18" charset="0"/>
                              </a:rPr>
                              <m:t>2</m:t>
                            </m:r>
                          </m:sub>
                        </m:sSub>
                        <m:sSub>
                          <m:sSubPr>
                            <m:ctrlPr>
                              <a:rPr lang="en-US" sz="1600" i="1">
                                <a:solidFill>
                                  <a:srgbClr val="EDB120"/>
                                </a:solidFill>
                                <a:latin typeface="Cambria Math" panose="02040503050406030204" pitchFamily="18" charset="0"/>
                                <a:ea typeface="Cambria Math" panose="02040503050406030204" pitchFamily="18" charset="0"/>
                              </a:rPr>
                            </m:ctrlPr>
                          </m:sSubPr>
                          <m:e>
                            <m:r>
                              <m:rPr>
                                <m:sty m:val="p"/>
                              </m:rPr>
                              <a:rPr lang="en-US" sz="1600" i="0">
                                <a:solidFill>
                                  <a:srgbClr val="EDB120"/>
                                </a:solidFill>
                                <a:latin typeface="Cambria Math" panose="02040503050406030204" pitchFamily="18" charset="0"/>
                                <a:ea typeface="Cambria Math" panose="02040503050406030204" pitchFamily="18" charset="0"/>
                              </a:rPr>
                              <m:t>O</m:t>
                            </m:r>
                          </m:e>
                          <m:sub>
                            <m:r>
                              <a:rPr lang="en-US" sz="1600" i="0">
                                <a:solidFill>
                                  <a:srgbClr val="EDB120"/>
                                </a:solidFill>
                                <a:latin typeface="Cambria Math" panose="02040503050406030204" pitchFamily="18" charset="0"/>
                                <a:ea typeface="Cambria Math" panose="02040503050406030204" pitchFamily="18" charset="0"/>
                              </a:rPr>
                              <m:t>2</m:t>
                            </m:r>
                          </m:sub>
                        </m:sSub>
                      </m:oMath>
                    </m:oMathPara>
                  </a14:m>
                  <a:endParaRPr lang="en-US" sz="1600" dirty="0">
                    <a:solidFill>
                      <a:srgbClr val="EDB120"/>
                    </a:solidFill>
                    <a:latin typeface="Georgia" panose="02040502050405020303" pitchFamily="18" charset="0"/>
                  </a:endParaRPr>
                </a:p>
              </p:txBody>
            </p:sp>
          </mc:Choice>
          <mc:Fallback xmlns="">
            <p:sp>
              <p:nvSpPr>
                <p:cNvPr id="19" name="Rectangle 18">
                  <a:extLst>
                    <a:ext uri="{FF2B5EF4-FFF2-40B4-BE49-F238E27FC236}">
                      <a16:creationId xmlns:a16="http://schemas.microsoft.com/office/drawing/2014/main" id="{299F1C68-2FCE-41E8-8DC6-57B0D00C549A}"/>
                    </a:ext>
                  </a:extLst>
                </p:cNvPr>
                <p:cNvSpPr>
                  <a:spLocks noRot="1" noChangeAspect="1" noMove="1" noResize="1" noEditPoints="1" noAdjustHandles="1" noChangeArrowheads="1" noChangeShapeType="1" noTextEdit="1"/>
                </p:cNvSpPr>
                <p:nvPr/>
              </p:nvSpPr>
              <p:spPr>
                <a:xfrm>
                  <a:off x="1492508" y="4393482"/>
                  <a:ext cx="1672381" cy="338554"/>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Rectangle 19">
                  <a:extLst>
                    <a:ext uri="{FF2B5EF4-FFF2-40B4-BE49-F238E27FC236}">
                      <a16:creationId xmlns:a16="http://schemas.microsoft.com/office/drawing/2014/main" id="{822429FC-3EE9-4201-B553-F2D4873A6ED2}"/>
                    </a:ext>
                  </a:extLst>
                </p:cNvPr>
                <p:cNvSpPr/>
                <p:nvPr/>
              </p:nvSpPr>
              <p:spPr>
                <a:xfrm>
                  <a:off x="1492508" y="3848660"/>
                  <a:ext cx="1439560"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p>
                          <m:sSupPr>
                            <m:ctrlPr>
                              <a:rPr lang="en-US" sz="1600" i="1">
                                <a:solidFill>
                                  <a:srgbClr val="0072BD"/>
                                </a:solidFill>
                                <a:latin typeface="Cambria Math" panose="02040503050406030204" pitchFamily="18" charset="0"/>
                                <a:sym typeface="Wingdings" panose="05000000000000000000" pitchFamily="2" charset="2"/>
                              </a:rPr>
                            </m:ctrlPr>
                          </m:sSupPr>
                          <m:e>
                            <m:r>
                              <m:rPr>
                                <m:sty m:val="p"/>
                              </m:rPr>
                              <a:rPr lang="en-US" sz="1600" i="0">
                                <a:solidFill>
                                  <a:srgbClr val="0072BD"/>
                                </a:solidFill>
                                <a:latin typeface="Cambria Math" panose="02040503050406030204" pitchFamily="18" charset="0"/>
                                <a:sym typeface="Wingdings" panose="05000000000000000000" pitchFamily="2" charset="2"/>
                              </a:rPr>
                              <m:t>FADH</m:t>
                            </m:r>
                          </m:e>
                          <m:sup>
                            <m:r>
                              <a:rPr lang="en-US" sz="1600" i="0">
                                <a:solidFill>
                                  <a:srgbClr val="0072BD"/>
                                </a:solidFill>
                                <a:latin typeface="Cambria Math" panose="02040503050406030204" pitchFamily="18" charset="0"/>
                                <a:sym typeface="Wingdings" panose="05000000000000000000" pitchFamily="2" charset="2"/>
                              </a:rPr>
                              <m:t>.</m:t>
                            </m:r>
                          </m:sup>
                        </m:sSup>
                        <m:r>
                          <a:rPr lang="en-US" sz="1600" i="0">
                            <a:solidFill>
                              <a:srgbClr val="0072BD"/>
                            </a:solidFill>
                            <a:latin typeface="Cambria Math" panose="02040503050406030204" pitchFamily="18" charset="0"/>
                            <a:sym typeface="Wingdings" panose="05000000000000000000" pitchFamily="2" charset="2"/>
                          </a:rPr>
                          <m:t> </m:t>
                        </m:r>
                        <m:r>
                          <a:rPr lang="en-US" sz="1600" i="0">
                            <a:solidFill>
                              <a:srgbClr val="0072BD"/>
                            </a:solidFill>
                            <a:latin typeface="Cambria Math" panose="02040503050406030204" pitchFamily="18" charset="0"/>
                            <a:ea typeface="Cambria Math" panose="02040503050406030204" pitchFamily="18" charset="0"/>
                            <a:sym typeface="Wingdings" panose="05000000000000000000" pitchFamily="2" charset="2"/>
                          </a:rPr>
                          <m:t>→ </m:t>
                        </m:r>
                        <m:sSubSup>
                          <m:sSubSupPr>
                            <m:ctrlPr>
                              <a:rPr lang="en-US" sz="1600" i="1">
                                <a:solidFill>
                                  <a:srgbClr val="0072BD"/>
                                </a:solidFill>
                                <a:latin typeface="Cambria Math" panose="02040503050406030204" pitchFamily="18" charset="0"/>
                                <a:ea typeface="Cambria Math" panose="02040503050406030204" pitchFamily="18" charset="0"/>
                                <a:sym typeface="Wingdings" panose="05000000000000000000" pitchFamily="2" charset="2"/>
                              </a:rPr>
                            </m:ctrlPr>
                          </m:sSubSupPr>
                          <m:e>
                            <m:r>
                              <m:rPr>
                                <m:sty m:val="p"/>
                              </m:rPr>
                              <a:rPr lang="en-US" sz="1600" i="0">
                                <a:solidFill>
                                  <a:srgbClr val="0072BD"/>
                                </a:solidFill>
                                <a:latin typeface="Cambria Math" panose="02040503050406030204" pitchFamily="18" charset="0"/>
                                <a:ea typeface="Cambria Math" panose="02040503050406030204" pitchFamily="18" charset="0"/>
                                <a:sym typeface="Wingdings" panose="05000000000000000000" pitchFamily="2" charset="2"/>
                              </a:rPr>
                              <m:t>O</m:t>
                            </m:r>
                          </m:e>
                          <m:sub>
                            <m:r>
                              <a:rPr lang="en-US" sz="1600" i="0">
                                <a:solidFill>
                                  <a:srgbClr val="0072BD"/>
                                </a:solidFill>
                                <a:latin typeface="Cambria Math" panose="02040503050406030204" pitchFamily="18" charset="0"/>
                                <a:ea typeface="Cambria Math" panose="02040503050406030204" pitchFamily="18" charset="0"/>
                                <a:sym typeface="Wingdings" panose="05000000000000000000" pitchFamily="2" charset="2"/>
                              </a:rPr>
                              <m:t>2</m:t>
                            </m:r>
                          </m:sub>
                          <m:sup>
                            <m:r>
                              <a:rPr lang="en-US" sz="1600" i="0">
                                <a:solidFill>
                                  <a:srgbClr val="0072BD"/>
                                </a:solidFill>
                                <a:latin typeface="Cambria Math" panose="02040503050406030204" pitchFamily="18" charset="0"/>
                                <a:ea typeface="Cambria Math" panose="02040503050406030204" pitchFamily="18" charset="0"/>
                                <a:sym typeface="Wingdings" panose="05000000000000000000" pitchFamily="2" charset="2"/>
                              </a:rPr>
                              <m:t>.−</m:t>
                            </m:r>
                          </m:sup>
                        </m:sSubSup>
                      </m:oMath>
                    </m:oMathPara>
                  </a14:m>
                  <a:endParaRPr lang="en-US" sz="1600" dirty="0">
                    <a:solidFill>
                      <a:srgbClr val="0072BD"/>
                    </a:solidFill>
                    <a:latin typeface="Georgia" panose="02040502050405020303" pitchFamily="18" charset="0"/>
                    <a:sym typeface="Wingdings" panose="05000000000000000000" pitchFamily="2" charset="2"/>
                  </a:endParaRPr>
                </a:p>
              </p:txBody>
            </p:sp>
          </mc:Choice>
          <mc:Fallback xmlns="">
            <p:sp>
              <p:nvSpPr>
                <p:cNvPr id="20" name="Rectangle 19">
                  <a:extLst>
                    <a:ext uri="{FF2B5EF4-FFF2-40B4-BE49-F238E27FC236}">
                      <a16:creationId xmlns:a16="http://schemas.microsoft.com/office/drawing/2014/main" id="{822429FC-3EE9-4201-B553-F2D4873A6ED2}"/>
                    </a:ext>
                  </a:extLst>
                </p:cNvPr>
                <p:cNvSpPr>
                  <a:spLocks noRot="1" noChangeAspect="1" noMove="1" noResize="1" noEditPoints="1" noAdjustHandles="1" noChangeArrowheads="1" noChangeShapeType="1" noTextEdit="1"/>
                </p:cNvSpPr>
                <p:nvPr/>
              </p:nvSpPr>
              <p:spPr>
                <a:xfrm>
                  <a:off x="1492508" y="3848660"/>
                  <a:ext cx="1439560" cy="338554"/>
                </a:xfrm>
                <a:prstGeom prst="rect">
                  <a:avLst/>
                </a:prstGeom>
                <a:blipFill>
                  <a:blip r:embed="rId8"/>
                  <a:stretch>
                    <a:fillRect/>
                  </a:stretch>
                </a:blipFill>
              </p:spPr>
              <p:txBody>
                <a:bodyPr/>
                <a:lstStyle/>
                <a:p>
                  <a:r>
                    <a:rPr lang="en-US">
                      <a:noFill/>
                    </a:rPr>
                    <a:t> </a:t>
                  </a:r>
                </a:p>
              </p:txBody>
            </p:sp>
          </mc:Fallback>
        </mc:AlternateContent>
      </p:grpSp>
      <p:sp>
        <p:nvSpPr>
          <p:cNvPr id="21" name="TextBox 20">
            <a:extLst>
              <a:ext uri="{FF2B5EF4-FFF2-40B4-BE49-F238E27FC236}">
                <a16:creationId xmlns:a16="http://schemas.microsoft.com/office/drawing/2014/main" id="{6B23789F-9CD4-496D-8B51-1FE9CD431CB3}"/>
              </a:ext>
            </a:extLst>
          </p:cNvPr>
          <p:cNvSpPr txBox="1"/>
          <p:nvPr/>
        </p:nvSpPr>
        <p:spPr>
          <a:xfrm>
            <a:off x="8611786" y="1229415"/>
            <a:ext cx="1316386" cy="646331"/>
          </a:xfrm>
          <a:prstGeom prst="rect">
            <a:avLst/>
          </a:prstGeom>
          <a:noFill/>
        </p:spPr>
        <p:txBody>
          <a:bodyPr wrap="none" rtlCol="0">
            <a:spAutoFit/>
          </a:bodyPr>
          <a:lstStyle/>
          <a:p>
            <a:r>
              <a:rPr lang="en-US" dirty="0">
                <a:solidFill>
                  <a:srgbClr val="0072BD"/>
                </a:solidFill>
                <a:latin typeface="Georgia" panose="02040502050405020303" pitchFamily="18" charset="0"/>
              </a:rPr>
              <a:t>O</a:t>
            </a:r>
            <a:r>
              <a:rPr lang="en-US" baseline="-25000" dirty="0">
                <a:solidFill>
                  <a:srgbClr val="0072BD"/>
                </a:solidFill>
                <a:latin typeface="Georgia" panose="02040502050405020303" pitchFamily="18" charset="0"/>
              </a:rPr>
              <a:t>2</a:t>
            </a:r>
            <a:r>
              <a:rPr lang="en-US" baseline="30000" dirty="0">
                <a:solidFill>
                  <a:srgbClr val="0072BD"/>
                </a:solidFill>
                <a:latin typeface="Georgia" panose="02040502050405020303" pitchFamily="18" charset="0"/>
              </a:rPr>
              <a:t>.- </a:t>
            </a:r>
          </a:p>
          <a:p>
            <a:r>
              <a:rPr lang="en-US" dirty="0">
                <a:solidFill>
                  <a:srgbClr val="D95319"/>
                </a:solidFill>
                <a:latin typeface="Georgia" panose="02040502050405020303" pitchFamily="18" charset="0"/>
              </a:rPr>
              <a:t>H</a:t>
            </a:r>
            <a:r>
              <a:rPr lang="en-US" baseline="-25000" dirty="0">
                <a:solidFill>
                  <a:srgbClr val="D95319"/>
                </a:solidFill>
                <a:latin typeface="Georgia" panose="02040502050405020303" pitchFamily="18" charset="0"/>
              </a:rPr>
              <a:t>2</a:t>
            </a:r>
            <a:r>
              <a:rPr lang="en-US" dirty="0">
                <a:solidFill>
                  <a:srgbClr val="D95319"/>
                </a:solidFill>
                <a:latin typeface="Georgia" panose="02040502050405020303" pitchFamily="18" charset="0"/>
              </a:rPr>
              <a:t>O</a:t>
            </a:r>
            <a:r>
              <a:rPr lang="en-US" baseline="-25000" dirty="0">
                <a:solidFill>
                  <a:srgbClr val="D95319"/>
                </a:solidFill>
                <a:latin typeface="Georgia" panose="02040502050405020303" pitchFamily="18" charset="0"/>
              </a:rPr>
              <a:t>2 </a:t>
            </a:r>
            <a:r>
              <a:rPr lang="en-US" dirty="0">
                <a:solidFill>
                  <a:srgbClr val="D95319"/>
                </a:solidFill>
                <a:latin typeface="Georgia" panose="02040502050405020303" pitchFamily="18" charset="0"/>
              </a:rPr>
              <a:t>+ O</a:t>
            </a:r>
            <a:r>
              <a:rPr lang="en-US" baseline="-25000" dirty="0">
                <a:solidFill>
                  <a:srgbClr val="D95319"/>
                </a:solidFill>
                <a:latin typeface="Georgia" panose="02040502050405020303" pitchFamily="18" charset="0"/>
              </a:rPr>
              <a:t>2</a:t>
            </a:r>
            <a:r>
              <a:rPr lang="en-US" baseline="30000" dirty="0">
                <a:solidFill>
                  <a:srgbClr val="D95319"/>
                </a:solidFill>
                <a:latin typeface="Georgia" panose="02040502050405020303" pitchFamily="18" charset="0"/>
              </a:rPr>
              <a:t>.-</a:t>
            </a:r>
          </a:p>
        </p:txBody>
      </p:sp>
      <p:grpSp>
        <p:nvGrpSpPr>
          <p:cNvPr id="22" name="Group 21">
            <a:extLst>
              <a:ext uri="{FF2B5EF4-FFF2-40B4-BE49-F238E27FC236}">
                <a16:creationId xmlns:a16="http://schemas.microsoft.com/office/drawing/2014/main" id="{78B79EA9-11D8-4B4C-BF0A-EEEB9ACABA91}"/>
              </a:ext>
            </a:extLst>
          </p:cNvPr>
          <p:cNvGrpSpPr/>
          <p:nvPr/>
        </p:nvGrpSpPr>
        <p:grpSpPr>
          <a:xfrm>
            <a:off x="6933220" y="4082682"/>
            <a:ext cx="2049599" cy="1089644"/>
            <a:chOff x="1492508" y="3642392"/>
            <a:chExt cx="2049599" cy="1089644"/>
          </a:xfrm>
        </p:grpSpPr>
        <p:sp>
          <p:nvSpPr>
            <p:cNvPr id="23" name="TextBox 22">
              <a:extLst>
                <a:ext uri="{FF2B5EF4-FFF2-40B4-BE49-F238E27FC236}">
                  <a16:creationId xmlns:a16="http://schemas.microsoft.com/office/drawing/2014/main" id="{8121686A-43DA-4FC0-9111-98BD01E5E80C}"/>
                </a:ext>
              </a:extLst>
            </p:cNvPr>
            <p:cNvSpPr txBox="1"/>
            <p:nvPr/>
          </p:nvSpPr>
          <p:spPr>
            <a:xfrm>
              <a:off x="1492508" y="3642392"/>
              <a:ext cx="1612942" cy="276999"/>
            </a:xfrm>
            <a:prstGeom prst="rect">
              <a:avLst/>
            </a:prstGeom>
            <a:noFill/>
          </p:spPr>
          <p:txBody>
            <a:bodyPr wrap="none" rtlCol="0">
              <a:spAutoFit/>
            </a:bodyPr>
            <a:lstStyle/>
            <a:p>
              <a:r>
                <a:rPr lang="en-US" sz="1200" u="sng" dirty="0">
                  <a:latin typeface="Georgia" panose="02040502050405020303" pitchFamily="18" charset="0"/>
                </a:rPr>
                <a:t>Rates at specific sites</a:t>
              </a:r>
            </a:p>
          </p:txBody>
        </p:sp>
        <mc:AlternateContent xmlns:mc="http://schemas.openxmlformats.org/markup-compatibility/2006" xmlns:a14="http://schemas.microsoft.com/office/drawing/2010/main">
          <mc:Choice Requires="a14">
            <p:sp>
              <p:nvSpPr>
                <p:cNvPr id="24" name="Rectangle 23">
                  <a:extLst>
                    <a:ext uri="{FF2B5EF4-FFF2-40B4-BE49-F238E27FC236}">
                      <a16:creationId xmlns:a16="http://schemas.microsoft.com/office/drawing/2014/main" id="{F3C842D8-E9F4-4B3C-B7FB-AA50145248D4}"/>
                    </a:ext>
                  </a:extLst>
                </p:cNvPr>
                <p:cNvSpPr/>
                <p:nvPr/>
              </p:nvSpPr>
              <p:spPr>
                <a:xfrm>
                  <a:off x="1492508" y="4114433"/>
                  <a:ext cx="2049599"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dirty="0">
                                <a:solidFill>
                                  <a:srgbClr val="D95319"/>
                                </a:solidFill>
                                <a:latin typeface="Cambria Math" panose="02040503050406030204" pitchFamily="18" charset="0"/>
                              </a:rPr>
                            </m:ctrlPr>
                          </m:sSubPr>
                          <m:e>
                            <m:r>
                              <a:rPr lang="en-US" sz="1600" i="1" dirty="0">
                                <a:solidFill>
                                  <a:srgbClr val="D95319"/>
                                </a:solidFill>
                                <a:latin typeface="Cambria Math" panose="02040503050406030204" pitchFamily="18" charset="0"/>
                              </a:rPr>
                              <m:t>[3</m:t>
                            </m:r>
                            <m:r>
                              <a:rPr lang="en-US" sz="1600" i="1" dirty="0">
                                <a:solidFill>
                                  <a:srgbClr val="D95319"/>
                                </a:solidFill>
                                <a:latin typeface="Cambria Math" panose="02040503050406030204" pitchFamily="18" charset="0"/>
                              </a:rPr>
                              <m:t>𝐹𝑒</m:t>
                            </m:r>
                            <m:r>
                              <a:rPr lang="en-US" sz="1600" i="1" dirty="0">
                                <a:solidFill>
                                  <a:srgbClr val="D95319"/>
                                </a:solidFill>
                                <a:latin typeface="Cambria Math" panose="02040503050406030204" pitchFamily="18" charset="0"/>
                              </a:rPr>
                              <m:t>−4</m:t>
                            </m:r>
                            <m:r>
                              <a:rPr lang="en-US" sz="1600" i="1" dirty="0">
                                <a:solidFill>
                                  <a:srgbClr val="D95319"/>
                                </a:solidFill>
                                <a:latin typeface="Cambria Math" panose="02040503050406030204" pitchFamily="18" charset="0"/>
                              </a:rPr>
                              <m:t>𝑆</m:t>
                            </m:r>
                            <m:r>
                              <a:rPr lang="en-US" sz="1600" i="1" dirty="0">
                                <a:solidFill>
                                  <a:srgbClr val="D95319"/>
                                </a:solidFill>
                                <a:latin typeface="Cambria Math" panose="02040503050406030204" pitchFamily="18" charset="0"/>
                              </a:rPr>
                              <m:t>]</m:t>
                            </m:r>
                          </m:e>
                          <m:sub>
                            <m:r>
                              <m:rPr>
                                <m:sty m:val="p"/>
                              </m:rPr>
                              <a:rPr lang="en-US" sz="1600" i="0" dirty="0">
                                <a:solidFill>
                                  <a:srgbClr val="D95319"/>
                                </a:solidFill>
                                <a:latin typeface="Cambria Math" panose="02040503050406030204" pitchFamily="18" charset="0"/>
                              </a:rPr>
                              <m:t>red</m:t>
                            </m:r>
                          </m:sub>
                        </m:sSub>
                        <m:r>
                          <a:rPr lang="en-US" sz="1600" i="0" dirty="0">
                            <a:solidFill>
                              <a:srgbClr val="D95319"/>
                            </a:solidFill>
                            <a:latin typeface="Cambria Math" panose="02040503050406030204" pitchFamily="18" charset="0"/>
                          </a:rPr>
                          <m:t> </m:t>
                        </m:r>
                        <m:r>
                          <a:rPr lang="en-US" sz="1600" i="0" dirty="0">
                            <a:solidFill>
                              <a:srgbClr val="D95319"/>
                            </a:solidFill>
                            <a:latin typeface="Cambria Math" panose="02040503050406030204" pitchFamily="18" charset="0"/>
                            <a:ea typeface="Cambria Math" panose="02040503050406030204" pitchFamily="18" charset="0"/>
                          </a:rPr>
                          <m:t>→ </m:t>
                        </m:r>
                        <m:sSubSup>
                          <m:sSubSupPr>
                            <m:ctrlPr>
                              <a:rPr lang="en-US" sz="1600" i="1" dirty="0">
                                <a:solidFill>
                                  <a:srgbClr val="D95319"/>
                                </a:solidFill>
                                <a:latin typeface="Cambria Math" panose="02040503050406030204" pitchFamily="18" charset="0"/>
                                <a:ea typeface="Cambria Math" panose="02040503050406030204" pitchFamily="18" charset="0"/>
                              </a:rPr>
                            </m:ctrlPr>
                          </m:sSubSupPr>
                          <m:e>
                            <m:r>
                              <m:rPr>
                                <m:sty m:val="p"/>
                              </m:rPr>
                              <a:rPr lang="en-US" sz="1600" i="0" dirty="0">
                                <a:solidFill>
                                  <a:srgbClr val="D95319"/>
                                </a:solidFill>
                                <a:latin typeface="Cambria Math" panose="02040503050406030204" pitchFamily="18" charset="0"/>
                                <a:ea typeface="Cambria Math" panose="02040503050406030204" pitchFamily="18" charset="0"/>
                              </a:rPr>
                              <m:t>O</m:t>
                            </m:r>
                          </m:e>
                          <m:sub>
                            <m:r>
                              <a:rPr lang="en-US" sz="1600" i="0" dirty="0">
                                <a:solidFill>
                                  <a:srgbClr val="D95319"/>
                                </a:solidFill>
                                <a:latin typeface="Cambria Math" panose="02040503050406030204" pitchFamily="18" charset="0"/>
                                <a:ea typeface="Cambria Math" panose="02040503050406030204" pitchFamily="18" charset="0"/>
                              </a:rPr>
                              <m:t>2</m:t>
                            </m:r>
                          </m:sub>
                          <m:sup>
                            <m:r>
                              <a:rPr lang="en-US" sz="1600" i="0" dirty="0">
                                <a:solidFill>
                                  <a:srgbClr val="D95319"/>
                                </a:solidFill>
                                <a:latin typeface="Cambria Math" panose="02040503050406030204" pitchFamily="18" charset="0"/>
                                <a:ea typeface="Cambria Math" panose="02040503050406030204" pitchFamily="18" charset="0"/>
                              </a:rPr>
                              <m:t>.−</m:t>
                            </m:r>
                          </m:sup>
                        </m:sSubSup>
                      </m:oMath>
                    </m:oMathPara>
                  </a14:m>
                  <a:endParaRPr lang="en-US" sz="1600" dirty="0"/>
                </a:p>
              </p:txBody>
            </p:sp>
          </mc:Choice>
          <mc:Fallback xmlns="">
            <p:sp>
              <p:nvSpPr>
                <p:cNvPr id="24" name="Rectangle 23">
                  <a:extLst>
                    <a:ext uri="{FF2B5EF4-FFF2-40B4-BE49-F238E27FC236}">
                      <a16:creationId xmlns:a16="http://schemas.microsoft.com/office/drawing/2014/main" id="{F3C842D8-E9F4-4B3C-B7FB-AA50145248D4}"/>
                    </a:ext>
                  </a:extLst>
                </p:cNvPr>
                <p:cNvSpPr>
                  <a:spLocks noRot="1" noChangeAspect="1" noMove="1" noResize="1" noEditPoints="1" noAdjustHandles="1" noChangeArrowheads="1" noChangeShapeType="1" noTextEdit="1"/>
                </p:cNvSpPr>
                <p:nvPr/>
              </p:nvSpPr>
              <p:spPr>
                <a:xfrm>
                  <a:off x="1492508" y="4114433"/>
                  <a:ext cx="2049599" cy="338554"/>
                </a:xfrm>
                <a:prstGeom prst="rect">
                  <a:avLst/>
                </a:prstGeom>
                <a:blipFill>
                  <a:blip r:embed="rId9"/>
                  <a:stretch>
                    <a:fillRect b="-892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Rectangle 24">
                  <a:extLst>
                    <a:ext uri="{FF2B5EF4-FFF2-40B4-BE49-F238E27FC236}">
                      <a16:creationId xmlns:a16="http://schemas.microsoft.com/office/drawing/2014/main" id="{5C7EC903-F413-4B63-B028-4848355BDD16}"/>
                    </a:ext>
                  </a:extLst>
                </p:cNvPr>
                <p:cNvSpPr/>
                <p:nvPr/>
              </p:nvSpPr>
              <p:spPr>
                <a:xfrm>
                  <a:off x="1492508" y="4393482"/>
                  <a:ext cx="1672381"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solidFill>
                                  <a:srgbClr val="EDB120"/>
                                </a:solidFill>
                                <a:latin typeface="Cambria Math" panose="02040503050406030204" pitchFamily="18" charset="0"/>
                              </a:rPr>
                            </m:ctrlPr>
                          </m:sSubPr>
                          <m:e>
                            <m:r>
                              <m:rPr>
                                <m:sty m:val="p"/>
                              </m:rPr>
                              <a:rPr lang="en-US" sz="1600" i="0">
                                <a:solidFill>
                                  <a:srgbClr val="EDB120"/>
                                </a:solidFill>
                                <a:latin typeface="Cambria Math" panose="02040503050406030204" pitchFamily="18" charset="0"/>
                              </a:rPr>
                              <m:t>FADH</m:t>
                            </m:r>
                          </m:e>
                          <m:sub>
                            <m:r>
                              <a:rPr lang="en-US" sz="1600" i="0">
                                <a:solidFill>
                                  <a:srgbClr val="EDB120"/>
                                </a:solidFill>
                                <a:latin typeface="Cambria Math" panose="02040503050406030204" pitchFamily="18" charset="0"/>
                              </a:rPr>
                              <m:t>2</m:t>
                            </m:r>
                          </m:sub>
                        </m:sSub>
                        <m:r>
                          <a:rPr lang="en-US" sz="1600" i="0">
                            <a:solidFill>
                              <a:srgbClr val="EDB120"/>
                            </a:solidFill>
                            <a:latin typeface="Cambria Math" panose="02040503050406030204" pitchFamily="18" charset="0"/>
                          </a:rPr>
                          <m:t> </m:t>
                        </m:r>
                        <m:r>
                          <a:rPr lang="en-US" sz="1600" i="0">
                            <a:solidFill>
                              <a:srgbClr val="EDB120"/>
                            </a:solidFill>
                            <a:latin typeface="Cambria Math" panose="02040503050406030204" pitchFamily="18" charset="0"/>
                            <a:ea typeface="Cambria Math" panose="02040503050406030204" pitchFamily="18" charset="0"/>
                          </a:rPr>
                          <m:t>→ </m:t>
                        </m:r>
                        <m:sSub>
                          <m:sSubPr>
                            <m:ctrlPr>
                              <a:rPr lang="en-US" sz="1600" i="1">
                                <a:solidFill>
                                  <a:srgbClr val="EDB120"/>
                                </a:solidFill>
                                <a:latin typeface="Cambria Math" panose="02040503050406030204" pitchFamily="18" charset="0"/>
                                <a:ea typeface="Cambria Math" panose="02040503050406030204" pitchFamily="18" charset="0"/>
                              </a:rPr>
                            </m:ctrlPr>
                          </m:sSubPr>
                          <m:e>
                            <m:r>
                              <m:rPr>
                                <m:sty m:val="p"/>
                              </m:rPr>
                              <a:rPr lang="en-US" sz="1600" i="0">
                                <a:solidFill>
                                  <a:srgbClr val="EDB120"/>
                                </a:solidFill>
                                <a:latin typeface="Cambria Math" panose="02040503050406030204" pitchFamily="18" charset="0"/>
                                <a:ea typeface="Cambria Math" panose="02040503050406030204" pitchFamily="18" charset="0"/>
                              </a:rPr>
                              <m:t>H</m:t>
                            </m:r>
                          </m:e>
                          <m:sub>
                            <m:r>
                              <a:rPr lang="en-US" sz="1600" i="0">
                                <a:solidFill>
                                  <a:srgbClr val="EDB120"/>
                                </a:solidFill>
                                <a:latin typeface="Cambria Math" panose="02040503050406030204" pitchFamily="18" charset="0"/>
                                <a:ea typeface="Cambria Math" panose="02040503050406030204" pitchFamily="18" charset="0"/>
                              </a:rPr>
                              <m:t>2</m:t>
                            </m:r>
                          </m:sub>
                        </m:sSub>
                        <m:sSub>
                          <m:sSubPr>
                            <m:ctrlPr>
                              <a:rPr lang="en-US" sz="1600" i="1">
                                <a:solidFill>
                                  <a:srgbClr val="EDB120"/>
                                </a:solidFill>
                                <a:latin typeface="Cambria Math" panose="02040503050406030204" pitchFamily="18" charset="0"/>
                                <a:ea typeface="Cambria Math" panose="02040503050406030204" pitchFamily="18" charset="0"/>
                              </a:rPr>
                            </m:ctrlPr>
                          </m:sSubPr>
                          <m:e>
                            <m:r>
                              <m:rPr>
                                <m:sty m:val="p"/>
                              </m:rPr>
                              <a:rPr lang="en-US" sz="1600" i="0">
                                <a:solidFill>
                                  <a:srgbClr val="EDB120"/>
                                </a:solidFill>
                                <a:latin typeface="Cambria Math" panose="02040503050406030204" pitchFamily="18" charset="0"/>
                                <a:ea typeface="Cambria Math" panose="02040503050406030204" pitchFamily="18" charset="0"/>
                              </a:rPr>
                              <m:t>O</m:t>
                            </m:r>
                          </m:e>
                          <m:sub>
                            <m:r>
                              <a:rPr lang="en-US" sz="1600" i="0">
                                <a:solidFill>
                                  <a:srgbClr val="EDB120"/>
                                </a:solidFill>
                                <a:latin typeface="Cambria Math" panose="02040503050406030204" pitchFamily="18" charset="0"/>
                                <a:ea typeface="Cambria Math" panose="02040503050406030204" pitchFamily="18" charset="0"/>
                              </a:rPr>
                              <m:t>2</m:t>
                            </m:r>
                          </m:sub>
                        </m:sSub>
                      </m:oMath>
                    </m:oMathPara>
                  </a14:m>
                  <a:endParaRPr lang="en-US" sz="1600" dirty="0">
                    <a:solidFill>
                      <a:srgbClr val="EDB120"/>
                    </a:solidFill>
                    <a:latin typeface="Georgia" panose="02040502050405020303" pitchFamily="18" charset="0"/>
                  </a:endParaRPr>
                </a:p>
              </p:txBody>
            </p:sp>
          </mc:Choice>
          <mc:Fallback xmlns="">
            <p:sp>
              <p:nvSpPr>
                <p:cNvPr id="25" name="Rectangle 24">
                  <a:extLst>
                    <a:ext uri="{FF2B5EF4-FFF2-40B4-BE49-F238E27FC236}">
                      <a16:creationId xmlns:a16="http://schemas.microsoft.com/office/drawing/2014/main" id="{5C7EC903-F413-4B63-B028-4848355BDD16}"/>
                    </a:ext>
                  </a:extLst>
                </p:cNvPr>
                <p:cNvSpPr>
                  <a:spLocks noRot="1" noChangeAspect="1" noMove="1" noResize="1" noEditPoints="1" noAdjustHandles="1" noChangeArrowheads="1" noChangeShapeType="1" noTextEdit="1"/>
                </p:cNvSpPr>
                <p:nvPr/>
              </p:nvSpPr>
              <p:spPr>
                <a:xfrm>
                  <a:off x="1492508" y="4393482"/>
                  <a:ext cx="1672381" cy="338554"/>
                </a:xfrm>
                <a:prstGeom prst="rect">
                  <a:avLst/>
                </a:prstGeom>
                <a:blipFill>
                  <a:blip r:embed="rId1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6" name="Rectangle 25">
                  <a:extLst>
                    <a:ext uri="{FF2B5EF4-FFF2-40B4-BE49-F238E27FC236}">
                      <a16:creationId xmlns:a16="http://schemas.microsoft.com/office/drawing/2014/main" id="{7E2738FB-4B04-4F5F-9DCE-71FC9C280422}"/>
                    </a:ext>
                  </a:extLst>
                </p:cNvPr>
                <p:cNvSpPr/>
                <p:nvPr/>
              </p:nvSpPr>
              <p:spPr>
                <a:xfrm>
                  <a:off x="1492508" y="3848660"/>
                  <a:ext cx="1439560"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p>
                          <m:sSupPr>
                            <m:ctrlPr>
                              <a:rPr lang="en-US" sz="1600" i="1">
                                <a:solidFill>
                                  <a:srgbClr val="0072BD"/>
                                </a:solidFill>
                                <a:latin typeface="Cambria Math" panose="02040503050406030204" pitchFamily="18" charset="0"/>
                                <a:sym typeface="Wingdings" panose="05000000000000000000" pitchFamily="2" charset="2"/>
                              </a:rPr>
                            </m:ctrlPr>
                          </m:sSupPr>
                          <m:e>
                            <m:r>
                              <m:rPr>
                                <m:sty m:val="p"/>
                              </m:rPr>
                              <a:rPr lang="en-US" sz="1600" i="0">
                                <a:solidFill>
                                  <a:srgbClr val="0072BD"/>
                                </a:solidFill>
                                <a:latin typeface="Cambria Math" panose="02040503050406030204" pitchFamily="18" charset="0"/>
                                <a:sym typeface="Wingdings" panose="05000000000000000000" pitchFamily="2" charset="2"/>
                              </a:rPr>
                              <m:t>FADH</m:t>
                            </m:r>
                          </m:e>
                          <m:sup>
                            <m:r>
                              <a:rPr lang="en-US" sz="1600" i="0">
                                <a:solidFill>
                                  <a:srgbClr val="0072BD"/>
                                </a:solidFill>
                                <a:latin typeface="Cambria Math" panose="02040503050406030204" pitchFamily="18" charset="0"/>
                                <a:sym typeface="Wingdings" panose="05000000000000000000" pitchFamily="2" charset="2"/>
                              </a:rPr>
                              <m:t>.</m:t>
                            </m:r>
                          </m:sup>
                        </m:sSup>
                        <m:r>
                          <a:rPr lang="en-US" sz="1600" i="0">
                            <a:solidFill>
                              <a:srgbClr val="0072BD"/>
                            </a:solidFill>
                            <a:latin typeface="Cambria Math" panose="02040503050406030204" pitchFamily="18" charset="0"/>
                            <a:sym typeface="Wingdings" panose="05000000000000000000" pitchFamily="2" charset="2"/>
                          </a:rPr>
                          <m:t> </m:t>
                        </m:r>
                        <m:r>
                          <a:rPr lang="en-US" sz="1600" i="0">
                            <a:solidFill>
                              <a:srgbClr val="0072BD"/>
                            </a:solidFill>
                            <a:latin typeface="Cambria Math" panose="02040503050406030204" pitchFamily="18" charset="0"/>
                            <a:ea typeface="Cambria Math" panose="02040503050406030204" pitchFamily="18" charset="0"/>
                            <a:sym typeface="Wingdings" panose="05000000000000000000" pitchFamily="2" charset="2"/>
                          </a:rPr>
                          <m:t>→ </m:t>
                        </m:r>
                        <m:sSubSup>
                          <m:sSubSupPr>
                            <m:ctrlPr>
                              <a:rPr lang="en-US" sz="1600" i="1">
                                <a:solidFill>
                                  <a:srgbClr val="0072BD"/>
                                </a:solidFill>
                                <a:latin typeface="Cambria Math" panose="02040503050406030204" pitchFamily="18" charset="0"/>
                                <a:ea typeface="Cambria Math" panose="02040503050406030204" pitchFamily="18" charset="0"/>
                                <a:sym typeface="Wingdings" panose="05000000000000000000" pitchFamily="2" charset="2"/>
                              </a:rPr>
                            </m:ctrlPr>
                          </m:sSubSupPr>
                          <m:e>
                            <m:r>
                              <m:rPr>
                                <m:sty m:val="p"/>
                              </m:rPr>
                              <a:rPr lang="en-US" sz="1600" i="0">
                                <a:solidFill>
                                  <a:srgbClr val="0072BD"/>
                                </a:solidFill>
                                <a:latin typeface="Cambria Math" panose="02040503050406030204" pitchFamily="18" charset="0"/>
                                <a:ea typeface="Cambria Math" panose="02040503050406030204" pitchFamily="18" charset="0"/>
                                <a:sym typeface="Wingdings" panose="05000000000000000000" pitchFamily="2" charset="2"/>
                              </a:rPr>
                              <m:t>O</m:t>
                            </m:r>
                          </m:e>
                          <m:sub>
                            <m:r>
                              <a:rPr lang="en-US" sz="1600" i="0">
                                <a:solidFill>
                                  <a:srgbClr val="0072BD"/>
                                </a:solidFill>
                                <a:latin typeface="Cambria Math" panose="02040503050406030204" pitchFamily="18" charset="0"/>
                                <a:ea typeface="Cambria Math" panose="02040503050406030204" pitchFamily="18" charset="0"/>
                                <a:sym typeface="Wingdings" panose="05000000000000000000" pitchFamily="2" charset="2"/>
                              </a:rPr>
                              <m:t>2</m:t>
                            </m:r>
                          </m:sub>
                          <m:sup>
                            <m:r>
                              <a:rPr lang="en-US" sz="1600" i="0">
                                <a:solidFill>
                                  <a:srgbClr val="0072BD"/>
                                </a:solidFill>
                                <a:latin typeface="Cambria Math" panose="02040503050406030204" pitchFamily="18" charset="0"/>
                                <a:ea typeface="Cambria Math" panose="02040503050406030204" pitchFamily="18" charset="0"/>
                                <a:sym typeface="Wingdings" panose="05000000000000000000" pitchFamily="2" charset="2"/>
                              </a:rPr>
                              <m:t>.−</m:t>
                            </m:r>
                          </m:sup>
                        </m:sSubSup>
                      </m:oMath>
                    </m:oMathPara>
                  </a14:m>
                  <a:endParaRPr lang="en-US" sz="1600" dirty="0">
                    <a:solidFill>
                      <a:srgbClr val="0072BD"/>
                    </a:solidFill>
                    <a:latin typeface="Georgia" panose="02040502050405020303" pitchFamily="18" charset="0"/>
                    <a:sym typeface="Wingdings" panose="05000000000000000000" pitchFamily="2" charset="2"/>
                  </a:endParaRPr>
                </a:p>
              </p:txBody>
            </p:sp>
          </mc:Choice>
          <mc:Fallback xmlns="">
            <p:sp>
              <p:nvSpPr>
                <p:cNvPr id="26" name="Rectangle 25">
                  <a:extLst>
                    <a:ext uri="{FF2B5EF4-FFF2-40B4-BE49-F238E27FC236}">
                      <a16:creationId xmlns:a16="http://schemas.microsoft.com/office/drawing/2014/main" id="{7E2738FB-4B04-4F5F-9DCE-71FC9C280422}"/>
                    </a:ext>
                  </a:extLst>
                </p:cNvPr>
                <p:cNvSpPr>
                  <a:spLocks noRot="1" noChangeAspect="1" noMove="1" noResize="1" noEditPoints="1" noAdjustHandles="1" noChangeArrowheads="1" noChangeShapeType="1" noTextEdit="1"/>
                </p:cNvSpPr>
                <p:nvPr/>
              </p:nvSpPr>
              <p:spPr>
                <a:xfrm>
                  <a:off x="1492508" y="3848660"/>
                  <a:ext cx="1439560" cy="338554"/>
                </a:xfrm>
                <a:prstGeom prst="rect">
                  <a:avLst/>
                </a:prstGeom>
                <a:blipFill>
                  <a:blip r:embed="rId11"/>
                  <a:stretch>
                    <a:fillRect/>
                  </a:stretch>
                </a:blipFill>
              </p:spPr>
              <p:txBody>
                <a:bodyPr/>
                <a:lstStyle/>
                <a:p>
                  <a:r>
                    <a:rPr lang="en-US">
                      <a:noFill/>
                    </a:rPr>
                    <a:t> </a:t>
                  </a:r>
                </a:p>
              </p:txBody>
            </p:sp>
          </mc:Fallback>
        </mc:AlternateContent>
      </p:grpSp>
      <p:sp>
        <p:nvSpPr>
          <p:cNvPr id="27" name="TextBox 26">
            <a:extLst>
              <a:ext uri="{FF2B5EF4-FFF2-40B4-BE49-F238E27FC236}">
                <a16:creationId xmlns:a16="http://schemas.microsoft.com/office/drawing/2014/main" id="{222550B0-F578-4C2C-BE32-9EE3634A1598}"/>
              </a:ext>
            </a:extLst>
          </p:cNvPr>
          <p:cNvSpPr txBox="1"/>
          <p:nvPr/>
        </p:nvSpPr>
        <p:spPr>
          <a:xfrm>
            <a:off x="2515516" y="3735903"/>
            <a:ext cx="1760418" cy="338554"/>
          </a:xfrm>
          <a:prstGeom prst="rect">
            <a:avLst/>
          </a:prstGeom>
          <a:noFill/>
        </p:spPr>
        <p:txBody>
          <a:bodyPr wrap="none" rtlCol="0">
            <a:spAutoFit/>
          </a:bodyPr>
          <a:lstStyle/>
          <a:p>
            <a:r>
              <a:rPr lang="en-US" sz="1600" dirty="0">
                <a:latin typeface="Georgia" panose="02040502050405020303" pitchFamily="18" charset="0"/>
              </a:rPr>
              <a:t>1 µM stigmatellin</a:t>
            </a:r>
          </a:p>
        </p:txBody>
      </p:sp>
      <p:sp>
        <p:nvSpPr>
          <p:cNvPr id="28" name="TextBox 27">
            <a:extLst>
              <a:ext uri="{FF2B5EF4-FFF2-40B4-BE49-F238E27FC236}">
                <a16:creationId xmlns:a16="http://schemas.microsoft.com/office/drawing/2014/main" id="{EE1F0381-7E47-4EDD-9F42-0A8531ED7019}"/>
              </a:ext>
            </a:extLst>
          </p:cNvPr>
          <p:cNvSpPr txBox="1"/>
          <p:nvPr/>
        </p:nvSpPr>
        <p:spPr>
          <a:xfrm>
            <a:off x="8443982" y="3741926"/>
            <a:ext cx="1693092" cy="338554"/>
          </a:xfrm>
          <a:prstGeom prst="rect">
            <a:avLst/>
          </a:prstGeom>
          <a:noFill/>
        </p:spPr>
        <p:txBody>
          <a:bodyPr wrap="none" rtlCol="0">
            <a:spAutoFit/>
          </a:bodyPr>
          <a:lstStyle/>
          <a:p>
            <a:r>
              <a:rPr lang="en-US" sz="1600" dirty="0">
                <a:latin typeface="Georgia" panose="02040502050405020303" pitchFamily="18" charset="0"/>
              </a:rPr>
              <a:t>250 </a:t>
            </a:r>
            <a:r>
              <a:rPr lang="en-US" sz="1600" dirty="0" err="1">
                <a:latin typeface="Georgia" panose="02040502050405020303" pitchFamily="18" charset="0"/>
              </a:rPr>
              <a:t>nM</a:t>
            </a:r>
            <a:r>
              <a:rPr lang="en-US" sz="1600" dirty="0">
                <a:latin typeface="Georgia" panose="02040502050405020303" pitchFamily="18" charset="0"/>
              </a:rPr>
              <a:t> atpenin</a:t>
            </a:r>
          </a:p>
        </p:txBody>
      </p:sp>
    </p:spTree>
    <p:extLst>
      <p:ext uri="{BB962C8B-B14F-4D97-AF65-F5344CB8AC3E}">
        <p14:creationId xmlns:p14="http://schemas.microsoft.com/office/powerpoint/2010/main" val="12187215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
            <a:extLst>
              <a:ext uri="{FF2B5EF4-FFF2-40B4-BE49-F238E27FC236}">
                <a16:creationId xmlns:a16="http://schemas.microsoft.com/office/drawing/2014/main" id="{EF187F04-596A-47A8-963F-6CE371D58998}"/>
              </a:ext>
            </a:extLst>
          </p:cNvPr>
          <p:cNvSpPr>
            <a:spLocks noChangeArrowheads="1"/>
          </p:cNvSpPr>
          <p:nvPr/>
        </p:nvSpPr>
        <p:spPr bwMode="auto">
          <a:xfrm>
            <a:off x="152400" y="2274838"/>
            <a:ext cx="11887200"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Figure 8. The effects of pH on ROS production rates in the presence of inhibitors.</a:t>
            </a:r>
            <a:r>
              <a:rPr kumimoji="0" lang="en-US" altLang="en-US" b="0"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In A), the stigmatellin concentration was 1 μM. In B), the atpenin concentration was 250 nM. Model simulations (lines) are compared to experimental data (open circles) from Siebels and Drose (36). Experimental data show O</a:t>
            </a:r>
            <a:r>
              <a:rPr kumimoji="0" lang="en-US" altLang="en-US" b="0" i="0" u="none" strike="noStrike" cap="none" normalizeH="0" baseline="-3000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2</a:t>
            </a:r>
            <a:r>
              <a:rPr kumimoji="0" lang="en-US" altLang="en-US" b="0" i="0" u="none" strike="noStrike" cap="none" normalizeH="0" baseline="3000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r>
              <a:rPr kumimoji="0" lang="en-US" altLang="en-US" b="0"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in blue and total ROS (H</a:t>
            </a:r>
            <a:r>
              <a:rPr kumimoji="0" lang="en-US" altLang="en-US" b="0" i="0" u="none" strike="noStrike" cap="none" normalizeH="0" baseline="-3000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2</a:t>
            </a:r>
            <a:r>
              <a:rPr kumimoji="0" lang="en-US" altLang="en-US" b="0"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O</a:t>
            </a:r>
            <a:r>
              <a:rPr kumimoji="0" lang="en-US" altLang="en-US" b="0" i="0" u="none" strike="noStrike" cap="none" normalizeH="0" baseline="-3000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2</a:t>
            </a:r>
            <a:r>
              <a:rPr kumimoji="0" lang="en-US" altLang="en-US" b="0"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 O</a:t>
            </a:r>
            <a:r>
              <a:rPr kumimoji="0" lang="en-US" altLang="en-US" b="0" i="0" u="none" strike="noStrike" cap="none" normalizeH="0" baseline="-3000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2</a:t>
            </a:r>
            <a:r>
              <a:rPr kumimoji="0" lang="en-US" altLang="en-US" b="0" i="0" u="none" strike="noStrike" cap="none" normalizeH="0" baseline="3000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r>
              <a:rPr kumimoji="0" lang="en-US" altLang="en-US" b="0"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in orange using bovine heart SMP. Malonate of 1.5 mM is added in both experiments. As discussed in Grivennkova </a:t>
            </a:r>
            <a:r>
              <a:rPr kumimoji="0" lang="en-US" altLang="en-US" b="0" i="1"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et al</a:t>
            </a:r>
            <a:r>
              <a:rPr kumimoji="0" lang="en-US" altLang="en-US" b="0"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(38), we assumed the presence of a small but significant amount of contaminating superoxide dismutase in these experiments. Based on model analysis, this amounts to an approximate 65% underestimation of the superoxide production rate in the Siebels and Drose experiments. This factor was explicitly included when simulating these data. C-D) Site-specific ROS production rates corresponding to their respective panels above. Site-specific rates are given with respect to the same electron equivalents as in above panels.</a:t>
            </a:r>
            <a:r>
              <a:rPr kumimoji="0" lang="en-US" altLang="en-US" b="0" i="0" u="none" strike="noStrike" cap="none" normalizeH="0" baseline="0">
                <a:ln>
                  <a:noFill/>
                </a:ln>
                <a:solidFill>
                  <a:schemeClr val="tx1"/>
                </a:solidFill>
                <a:effectLst/>
              </a:rPr>
              <a:t> </a:t>
            </a:r>
            <a:endParaRPr kumimoji="0" lang="en-US" altLang="en-US"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4785346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015C7AF-C528-4CCD-9151-E0A871D8C4E0}"/>
              </a:ext>
            </a:extLst>
          </p:cNvPr>
          <p:cNvPicPr>
            <a:picLocks noChangeAspect="1"/>
          </p:cNvPicPr>
          <p:nvPr/>
        </p:nvPicPr>
        <p:blipFill>
          <a:blip r:embed="rId3"/>
          <a:stretch>
            <a:fillRect/>
          </a:stretch>
        </p:blipFill>
        <p:spPr>
          <a:xfrm>
            <a:off x="8180314" y="2295606"/>
            <a:ext cx="4572000" cy="2397919"/>
          </a:xfrm>
          <a:prstGeom prst="rect">
            <a:avLst/>
          </a:prstGeom>
        </p:spPr>
      </p:pic>
      <p:pic>
        <p:nvPicPr>
          <p:cNvPr id="13" name="Picture 12">
            <a:extLst>
              <a:ext uri="{FF2B5EF4-FFF2-40B4-BE49-F238E27FC236}">
                <a16:creationId xmlns:a16="http://schemas.microsoft.com/office/drawing/2014/main" id="{12631EFD-3F65-4FD0-831E-93551D54B013}"/>
              </a:ext>
            </a:extLst>
          </p:cNvPr>
          <p:cNvPicPr>
            <a:picLocks noChangeAspect="1"/>
          </p:cNvPicPr>
          <p:nvPr/>
        </p:nvPicPr>
        <p:blipFill>
          <a:blip r:embed="rId4"/>
          <a:stretch>
            <a:fillRect/>
          </a:stretch>
        </p:blipFill>
        <p:spPr>
          <a:xfrm>
            <a:off x="3951849" y="2317378"/>
            <a:ext cx="4572000" cy="2468093"/>
          </a:xfrm>
          <a:prstGeom prst="rect">
            <a:avLst/>
          </a:prstGeom>
        </p:spPr>
      </p:pic>
      <p:pic>
        <p:nvPicPr>
          <p:cNvPr id="3" name="Picture 2">
            <a:extLst>
              <a:ext uri="{FF2B5EF4-FFF2-40B4-BE49-F238E27FC236}">
                <a16:creationId xmlns:a16="http://schemas.microsoft.com/office/drawing/2014/main" id="{5B71488E-8ECE-4127-9B96-F0CB4C63F537}"/>
              </a:ext>
            </a:extLst>
          </p:cNvPr>
          <p:cNvPicPr>
            <a:picLocks noChangeAspect="1"/>
          </p:cNvPicPr>
          <p:nvPr/>
        </p:nvPicPr>
        <p:blipFill>
          <a:blip r:embed="rId5"/>
          <a:stretch>
            <a:fillRect/>
          </a:stretch>
        </p:blipFill>
        <p:spPr>
          <a:xfrm>
            <a:off x="-292176" y="2297598"/>
            <a:ext cx="4572000" cy="2397919"/>
          </a:xfrm>
          <a:prstGeom prst="rect">
            <a:avLst/>
          </a:prstGeom>
        </p:spPr>
      </p:pic>
      <p:sp>
        <p:nvSpPr>
          <p:cNvPr id="7" name="TextBox 6">
            <a:extLst>
              <a:ext uri="{FF2B5EF4-FFF2-40B4-BE49-F238E27FC236}">
                <a16:creationId xmlns:a16="http://schemas.microsoft.com/office/drawing/2014/main" id="{EBA4BD3C-EFF0-4CA0-ACA2-5A8FBAD06EB1}"/>
              </a:ext>
            </a:extLst>
          </p:cNvPr>
          <p:cNvSpPr txBox="1"/>
          <p:nvPr/>
        </p:nvSpPr>
        <p:spPr>
          <a:xfrm>
            <a:off x="3415989" y="2495396"/>
            <a:ext cx="418704" cy="461665"/>
          </a:xfrm>
          <a:prstGeom prst="rect">
            <a:avLst/>
          </a:prstGeom>
          <a:noFill/>
        </p:spPr>
        <p:txBody>
          <a:bodyPr wrap="none" rtlCol="0">
            <a:spAutoFit/>
          </a:bodyPr>
          <a:lstStyle/>
          <a:p>
            <a:r>
              <a:rPr lang="en-US" sz="2400" b="1" dirty="0">
                <a:latin typeface="Georgia" panose="02040502050405020303" pitchFamily="18" charset="0"/>
              </a:rPr>
              <a:t>A</a:t>
            </a:r>
          </a:p>
        </p:txBody>
      </p:sp>
      <p:sp>
        <p:nvSpPr>
          <p:cNvPr id="8" name="TextBox 7">
            <a:extLst>
              <a:ext uri="{FF2B5EF4-FFF2-40B4-BE49-F238E27FC236}">
                <a16:creationId xmlns:a16="http://schemas.microsoft.com/office/drawing/2014/main" id="{9E228DD9-F06A-49EF-90B6-62C24FEAAD19}"/>
              </a:ext>
            </a:extLst>
          </p:cNvPr>
          <p:cNvSpPr txBox="1"/>
          <p:nvPr/>
        </p:nvSpPr>
        <p:spPr>
          <a:xfrm>
            <a:off x="7651493" y="2507428"/>
            <a:ext cx="417102" cy="461665"/>
          </a:xfrm>
          <a:prstGeom prst="rect">
            <a:avLst/>
          </a:prstGeom>
          <a:noFill/>
        </p:spPr>
        <p:txBody>
          <a:bodyPr wrap="none" rtlCol="0">
            <a:spAutoFit/>
          </a:bodyPr>
          <a:lstStyle/>
          <a:p>
            <a:r>
              <a:rPr lang="en-US" sz="2400" b="1" dirty="0">
                <a:latin typeface="Georgia" panose="02040502050405020303" pitchFamily="18" charset="0"/>
              </a:rPr>
              <a:t>B</a:t>
            </a:r>
          </a:p>
        </p:txBody>
      </p:sp>
      <p:sp>
        <p:nvSpPr>
          <p:cNvPr id="9" name="TextBox 8">
            <a:extLst>
              <a:ext uri="{FF2B5EF4-FFF2-40B4-BE49-F238E27FC236}">
                <a16:creationId xmlns:a16="http://schemas.microsoft.com/office/drawing/2014/main" id="{446429A7-337E-4CF3-A68B-1DBB36855721}"/>
              </a:ext>
            </a:extLst>
          </p:cNvPr>
          <p:cNvSpPr txBox="1"/>
          <p:nvPr/>
        </p:nvSpPr>
        <p:spPr>
          <a:xfrm>
            <a:off x="11901439" y="2480040"/>
            <a:ext cx="404278" cy="461665"/>
          </a:xfrm>
          <a:prstGeom prst="rect">
            <a:avLst/>
          </a:prstGeom>
          <a:noFill/>
        </p:spPr>
        <p:txBody>
          <a:bodyPr wrap="none" rtlCol="0">
            <a:spAutoFit/>
          </a:bodyPr>
          <a:lstStyle/>
          <a:p>
            <a:r>
              <a:rPr lang="en-US" sz="2400" b="1" dirty="0">
                <a:latin typeface="Georgia" panose="02040502050405020303" pitchFamily="18" charset="0"/>
              </a:rPr>
              <a:t>C</a:t>
            </a:r>
          </a:p>
        </p:txBody>
      </p:sp>
      <p:sp>
        <p:nvSpPr>
          <p:cNvPr id="10" name="TextBox 9">
            <a:extLst>
              <a:ext uri="{FF2B5EF4-FFF2-40B4-BE49-F238E27FC236}">
                <a16:creationId xmlns:a16="http://schemas.microsoft.com/office/drawing/2014/main" id="{698EC340-DC87-4A58-8D24-E27EC36884EA}"/>
              </a:ext>
            </a:extLst>
          </p:cNvPr>
          <p:cNvSpPr txBox="1"/>
          <p:nvPr/>
        </p:nvSpPr>
        <p:spPr>
          <a:xfrm>
            <a:off x="5727617" y="2542142"/>
            <a:ext cx="1298753" cy="430887"/>
          </a:xfrm>
          <a:prstGeom prst="rect">
            <a:avLst/>
          </a:prstGeom>
          <a:noFill/>
        </p:spPr>
        <p:txBody>
          <a:bodyPr wrap="none" rtlCol="0">
            <a:spAutoFit/>
          </a:bodyPr>
          <a:lstStyle/>
          <a:p>
            <a:r>
              <a:rPr lang="en-US" sz="1100" dirty="0">
                <a:solidFill>
                  <a:srgbClr val="0072BD"/>
                </a:solidFill>
                <a:latin typeface="Georgia" panose="02040502050405020303" pitchFamily="18" charset="0"/>
              </a:rPr>
              <a:t>200 µM succinate</a:t>
            </a:r>
          </a:p>
          <a:p>
            <a:r>
              <a:rPr lang="en-US" sz="1100" dirty="0">
                <a:solidFill>
                  <a:srgbClr val="D95319"/>
                </a:solidFill>
                <a:latin typeface="Georgia" panose="02040502050405020303" pitchFamily="18" charset="0"/>
              </a:rPr>
              <a:t>5 mM succinate</a:t>
            </a:r>
          </a:p>
        </p:txBody>
      </p:sp>
      <p:sp>
        <p:nvSpPr>
          <p:cNvPr id="11" name="TextBox 10">
            <a:extLst>
              <a:ext uri="{FF2B5EF4-FFF2-40B4-BE49-F238E27FC236}">
                <a16:creationId xmlns:a16="http://schemas.microsoft.com/office/drawing/2014/main" id="{F564BE0C-B8C9-4D15-8841-B9D72D0D8194}"/>
              </a:ext>
            </a:extLst>
          </p:cNvPr>
          <p:cNvSpPr txBox="1"/>
          <p:nvPr/>
        </p:nvSpPr>
        <p:spPr>
          <a:xfrm>
            <a:off x="9816938" y="2507428"/>
            <a:ext cx="1298753" cy="430887"/>
          </a:xfrm>
          <a:prstGeom prst="rect">
            <a:avLst/>
          </a:prstGeom>
          <a:noFill/>
        </p:spPr>
        <p:txBody>
          <a:bodyPr wrap="none" rtlCol="0">
            <a:spAutoFit/>
          </a:bodyPr>
          <a:lstStyle/>
          <a:p>
            <a:r>
              <a:rPr lang="en-US" sz="1100" dirty="0">
                <a:solidFill>
                  <a:srgbClr val="0072BD"/>
                </a:solidFill>
                <a:latin typeface="Georgia" panose="02040502050405020303" pitchFamily="18" charset="0"/>
              </a:rPr>
              <a:t>200 µM succinate</a:t>
            </a:r>
          </a:p>
          <a:p>
            <a:r>
              <a:rPr lang="en-US" sz="1100" dirty="0">
                <a:solidFill>
                  <a:srgbClr val="D95319"/>
                </a:solidFill>
                <a:latin typeface="Georgia" panose="02040502050405020303" pitchFamily="18" charset="0"/>
              </a:rPr>
              <a:t>5 mM succinate</a:t>
            </a:r>
          </a:p>
        </p:txBody>
      </p:sp>
      <p:sp>
        <p:nvSpPr>
          <p:cNvPr id="12" name="TextBox 11">
            <a:extLst>
              <a:ext uri="{FF2B5EF4-FFF2-40B4-BE49-F238E27FC236}">
                <a16:creationId xmlns:a16="http://schemas.microsoft.com/office/drawing/2014/main" id="{5653BB56-7ED3-4872-9D2F-83D68248B10E}"/>
              </a:ext>
            </a:extLst>
          </p:cNvPr>
          <p:cNvSpPr txBox="1"/>
          <p:nvPr/>
        </p:nvSpPr>
        <p:spPr>
          <a:xfrm>
            <a:off x="8906341" y="3213556"/>
            <a:ext cx="1487908" cy="430887"/>
          </a:xfrm>
          <a:prstGeom prst="rect">
            <a:avLst/>
          </a:prstGeom>
          <a:noFill/>
        </p:spPr>
        <p:txBody>
          <a:bodyPr wrap="none" rtlCol="0">
            <a:spAutoFit/>
          </a:bodyPr>
          <a:lstStyle/>
          <a:p>
            <a:r>
              <a:rPr lang="en-US" sz="1100" dirty="0">
                <a:latin typeface="Georgia" panose="02040502050405020303" pitchFamily="18" charset="0"/>
              </a:rPr>
              <a:t>___ enzyme-derived</a:t>
            </a:r>
          </a:p>
          <a:p>
            <a:r>
              <a:rPr lang="en-US" sz="1100" dirty="0">
                <a:latin typeface="Georgia" panose="02040502050405020303" pitchFamily="18" charset="0"/>
              </a:rPr>
              <a:t>……. DQH</a:t>
            </a:r>
            <a:r>
              <a:rPr lang="en-US" sz="1100" baseline="-25000" dirty="0">
                <a:latin typeface="Georgia" panose="02040502050405020303" pitchFamily="18" charset="0"/>
              </a:rPr>
              <a:t>2</a:t>
            </a:r>
            <a:r>
              <a:rPr lang="en-US" sz="1100" dirty="0">
                <a:latin typeface="Georgia" panose="02040502050405020303" pitchFamily="18" charset="0"/>
              </a:rPr>
              <a:t>-derived</a:t>
            </a:r>
          </a:p>
        </p:txBody>
      </p:sp>
    </p:spTree>
    <p:extLst>
      <p:ext uri="{BB962C8B-B14F-4D97-AF65-F5344CB8AC3E}">
        <p14:creationId xmlns:p14="http://schemas.microsoft.com/office/powerpoint/2010/main" val="26067374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415DCDC-6313-421C-B93D-922F8CBFA3A7}"/>
              </a:ext>
            </a:extLst>
          </p:cNvPr>
          <p:cNvSpPr/>
          <p:nvPr/>
        </p:nvSpPr>
        <p:spPr>
          <a:xfrm>
            <a:off x="152400" y="1997839"/>
            <a:ext cx="11887200" cy="3139321"/>
          </a:xfrm>
          <a:prstGeom prst="rect">
            <a:avLst/>
          </a:prstGeom>
        </p:spPr>
        <p:txBody>
          <a:bodyPr>
            <a:spAutoFit/>
          </a:bodyPr>
          <a:lstStyle/>
          <a:p>
            <a:r>
              <a:rPr lang="en-US" sz="1800" b="1" dirty="0">
                <a:effectLst/>
                <a:latin typeface="Times New Roman" panose="02020603050405020304" pitchFamily="18" charset="0"/>
                <a:ea typeface="Calibri" panose="020F0502020204030204" pitchFamily="34" charset="0"/>
              </a:rPr>
              <a:t>Figure 9. </a:t>
            </a:r>
            <a:r>
              <a:rPr lang="en-US" sz="1800" b="1" dirty="0" err="1">
                <a:effectLst/>
                <a:latin typeface="Times New Roman" panose="02020603050405020304" pitchFamily="18" charset="0"/>
                <a:ea typeface="Calibri" panose="020F0502020204030204" pitchFamily="34" charset="0"/>
              </a:rPr>
              <a:t>Decylubiquinone</a:t>
            </a:r>
            <a:r>
              <a:rPr lang="en-US" sz="1800" b="1" dirty="0">
                <a:effectLst/>
                <a:latin typeface="Times New Roman" panose="02020603050405020304" pitchFamily="18" charset="0"/>
                <a:ea typeface="Calibri" panose="020F0502020204030204" pitchFamily="34" charset="0"/>
              </a:rPr>
              <a:t> can directly reduce oxygen and amplify resorufin fluorescence.</a:t>
            </a:r>
            <a:r>
              <a:rPr lang="en-US" sz="1800" dirty="0">
                <a:effectLst/>
                <a:latin typeface="Times New Roman" panose="02020603050405020304" pitchFamily="18" charset="0"/>
                <a:ea typeface="Calibri" panose="020F0502020204030204" pitchFamily="34" charset="0"/>
              </a:rPr>
              <a:t> A) Succinate-dependent SDH ROS production kinetics from freeze-thawed guinea pig cardiac mitochondria show the same trend as rat SDH. In these experiments, the guinea pig cardiac mitochondria were inhibited with 4 µM rotenone and 2 µM </a:t>
            </a:r>
            <a:r>
              <a:rPr lang="en-US" sz="1800" dirty="0" err="1">
                <a:effectLst/>
                <a:latin typeface="Times New Roman" panose="02020603050405020304" pitchFamily="18" charset="0"/>
                <a:ea typeface="Calibri" panose="020F0502020204030204" pitchFamily="34" charset="0"/>
              </a:rPr>
              <a:t>myxothiazol</a:t>
            </a:r>
            <a:r>
              <a:rPr lang="en-US" sz="1800" dirty="0">
                <a:effectLst/>
                <a:latin typeface="Times New Roman" panose="02020603050405020304" pitchFamily="18" charset="0"/>
                <a:ea typeface="Calibri" panose="020F0502020204030204" pitchFamily="34" charset="0"/>
              </a:rPr>
              <a:t>. For more details, see the experimental details given in the methods. B) Net hydrogen peroxide emission rates in DQ titration experiments reveal that DQ decreases ROS at low succinate concentrations (200 µM) and increases ROS at high succinate concentrations (5 mM). The model quantitatively predicted this drop in ROS; however, an additional parameter, </a:t>
            </a:r>
            <a:r>
              <a:rPr lang="en-US" sz="1800" i="1" dirty="0">
                <a:effectLst/>
                <a:latin typeface="Times New Roman" panose="02020603050405020304" pitchFamily="18" charset="0"/>
                <a:ea typeface="Calibri" panose="020F0502020204030204" pitchFamily="34" charset="0"/>
              </a:rPr>
              <a:t>k</a:t>
            </a:r>
            <a:r>
              <a:rPr lang="en-US" sz="1800" i="1" baseline="-25000" dirty="0">
                <a:effectLst/>
                <a:latin typeface="Times New Roman" panose="02020603050405020304" pitchFamily="18" charset="0"/>
                <a:ea typeface="Calibri" panose="020F0502020204030204" pitchFamily="34" charset="0"/>
              </a:rPr>
              <a:t>O2,DQH2</a:t>
            </a:r>
            <a:r>
              <a:rPr lang="en-US" sz="1800" dirty="0">
                <a:effectLst/>
                <a:latin typeface="Times New Roman" panose="02020603050405020304" pitchFamily="18" charset="0"/>
                <a:ea typeface="Calibri" panose="020F0502020204030204" pitchFamily="34" charset="0"/>
              </a:rPr>
              <a:t>, was required to fit the increase in ROS at high succinate concentrations. The value of this parameter in these simulations was 0.0024 M</a:t>
            </a:r>
            <a:r>
              <a:rPr lang="en-US" sz="1800" baseline="30000" dirty="0">
                <a:effectLst/>
                <a:latin typeface="Times New Roman" panose="02020603050405020304" pitchFamily="18" charset="0"/>
                <a:ea typeface="Calibri" panose="020F0502020204030204" pitchFamily="34" charset="0"/>
              </a:rPr>
              <a:t>-1</a:t>
            </a:r>
            <a:r>
              <a:rPr lang="en-US" sz="1800" dirty="0">
                <a:effectLst/>
                <a:latin typeface="Times New Roman" panose="02020603050405020304" pitchFamily="18" charset="0"/>
                <a:ea typeface="Calibri" panose="020F0502020204030204" pitchFamily="34" charset="0"/>
              </a:rPr>
              <a:t>s</a:t>
            </a:r>
            <a:r>
              <a:rPr lang="en-US" sz="1800" baseline="30000" dirty="0">
                <a:effectLst/>
                <a:latin typeface="Times New Roman" panose="02020603050405020304" pitchFamily="18" charset="0"/>
                <a:ea typeface="Calibri" panose="020F0502020204030204" pitchFamily="34" charset="0"/>
              </a:rPr>
              <a:t>-1</a:t>
            </a:r>
            <a:r>
              <a:rPr lang="en-US" sz="1800" dirty="0">
                <a:effectLst/>
                <a:latin typeface="Times New Roman" panose="02020603050405020304" pitchFamily="18" charset="0"/>
                <a:ea typeface="Calibri" panose="020F0502020204030204" pitchFamily="34" charset="0"/>
              </a:rPr>
              <a:t>. C) Model analysis reveals that for the low succinate condition, DQH</a:t>
            </a:r>
            <a:r>
              <a:rPr lang="en-US" sz="1800" baseline="-25000" dirty="0">
                <a:effectLst/>
                <a:latin typeface="Times New Roman" panose="02020603050405020304" pitchFamily="18" charset="0"/>
                <a:ea typeface="Calibri" panose="020F0502020204030204" pitchFamily="34" charset="0"/>
              </a:rPr>
              <a:t>2</a:t>
            </a:r>
            <a:r>
              <a:rPr lang="en-US" sz="1800" dirty="0">
                <a:effectLst/>
                <a:latin typeface="Times New Roman" panose="02020603050405020304" pitchFamily="18" charset="0"/>
                <a:ea typeface="Calibri" panose="020F0502020204030204" pitchFamily="34" charset="0"/>
              </a:rPr>
              <a:t> derived ROS is negligible but becomes significant when the concentration of succinate is high. Open circles represent the experimental means, and the error bars are standard deviations from at least 3 biological replicates. Model simulations are represented by the solid lines. The ODE system used to simulate oxygen concentration dynamics is given in </a:t>
            </a:r>
            <a:r>
              <a:rPr lang="en-US" sz="1800" dirty="0" err="1">
                <a:effectLst/>
                <a:latin typeface="Times New Roman" panose="02020603050405020304" pitchFamily="18" charset="0"/>
                <a:ea typeface="Calibri" panose="020F0502020204030204" pitchFamily="34" charset="0"/>
              </a:rPr>
              <a:t>Eqs</a:t>
            </a:r>
            <a:r>
              <a:rPr lang="en-US" sz="1800" dirty="0">
                <a:effectLst/>
                <a:latin typeface="Times New Roman" panose="02020603050405020304" pitchFamily="18" charset="0"/>
                <a:ea typeface="Calibri" panose="020F0502020204030204" pitchFamily="34" charset="0"/>
              </a:rPr>
              <a:t>. S97-103 in the Supplemental Material.</a:t>
            </a:r>
            <a:endParaRPr lang="en-US" dirty="0">
              <a:latin typeface="Georgia" panose="02040502050405020303" pitchFamily="18" charset="0"/>
            </a:endParaRPr>
          </a:p>
        </p:txBody>
      </p:sp>
    </p:spTree>
    <p:extLst>
      <p:ext uri="{BB962C8B-B14F-4D97-AF65-F5344CB8AC3E}">
        <p14:creationId xmlns:p14="http://schemas.microsoft.com/office/powerpoint/2010/main" val="1876738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1FA67C9-6778-4101-9FA1-BEF566EAF9A7}"/>
              </a:ext>
            </a:extLst>
          </p:cNvPr>
          <p:cNvPicPr>
            <a:picLocks noChangeAspect="1"/>
          </p:cNvPicPr>
          <p:nvPr/>
        </p:nvPicPr>
        <p:blipFill>
          <a:blip r:embed="rId2"/>
          <a:stretch>
            <a:fillRect/>
          </a:stretch>
        </p:blipFill>
        <p:spPr>
          <a:xfrm>
            <a:off x="6095384" y="490023"/>
            <a:ext cx="5669280" cy="2611971"/>
          </a:xfrm>
          <a:prstGeom prst="rect">
            <a:avLst/>
          </a:prstGeom>
        </p:spPr>
      </p:pic>
      <p:pic>
        <p:nvPicPr>
          <p:cNvPr id="4" name="Picture 3">
            <a:extLst>
              <a:ext uri="{FF2B5EF4-FFF2-40B4-BE49-F238E27FC236}">
                <a16:creationId xmlns:a16="http://schemas.microsoft.com/office/drawing/2014/main" id="{2F221D14-EEFD-477D-98E2-DA538C7214FF}"/>
              </a:ext>
            </a:extLst>
          </p:cNvPr>
          <p:cNvPicPr>
            <a:picLocks noChangeAspect="1"/>
          </p:cNvPicPr>
          <p:nvPr/>
        </p:nvPicPr>
        <p:blipFill>
          <a:blip r:embed="rId3"/>
          <a:stretch>
            <a:fillRect/>
          </a:stretch>
        </p:blipFill>
        <p:spPr>
          <a:xfrm>
            <a:off x="13552" y="45066"/>
            <a:ext cx="6804660" cy="6780276"/>
          </a:xfrm>
          <a:prstGeom prst="rect">
            <a:avLst/>
          </a:prstGeom>
        </p:spPr>
      </p:pic>
      <p:graphicFrame>
        <p:nvGraphicFramePr>
          <p:cNvPr id="13" name="Table 9">
            <a:extLst>
              <a:ext uri="{FF2B5EF4-FFF2-40B4-BE49-F238E27FC236}">
                <a16:creationId xmlns:a16="http://schemas.microsoft.com/office/drawing/2014/main" id="{1575A707-080B-4848-BAF0-8F9EBDD07A6B}"/>
              </a:ext>
            </a:extLst>
          </p:cNvPr>
          <p:cNvGraphicFramePr>
            <a:graphicFrameLocks noGrp="1"/>
          </p:cNvGraphicFramePr>
          <p:nvPr/>
        </p:nvGraphicFramePr>
        <p:xfrm>
          <a:off x="6868529" y="4484915"/>
          <a:ext cx="4978629" cy="1987134"/>
        </p:xfrm>
        <a:graphic>
          <a:graphicData uri="http://schemas.openxmlformats.org/drawingml/2006/table">
            <a:tbl>
              <a:tblPr firstRow="1" bandRow="1">
                <a:tableStyleId>{5C22544A-7EE6-4342-B048-85BDC9FD1C3A}</a:tableStyleId>
              </a:tblPr>
              <a:tblGrid>
                <a:gridCol w="758099">
                  <a:extLst>
                    <a:ext uri="{9D8B030D-6E8A-4147-A177-3AD203B41FA5}">
                      <a16:colId xmlns:a16="http://schemas.microsoft.com/office/drawing/2014/main" val="3392426984"/>
                    </a:ext>
                  </a:extLst>
                </a:gridCol>
                <a:gridCol w="844106">
                  <a:extLst>
                    <a:ext uri="{9D8B030D-6E8A-4147-A177-3AD203B41FA5}">
                      <a16:colId xmlns:a16="http://schemas.microsoft.com/office/drawing/2014/main" val="3763410137"/>
                    </a:ext>
                  </a:extLst>
                </a:gridCol>
                <a:gridCol w="844106">
                  <a:extLst>
                    <a:ext uri="{9D8B030D-6E8A-4147-A177-3AD203B41FA5}">
                      <a16:colId xmlns:a16="http://schemas.microsoft.com/office/drawing/2014/main" val="1573641818"/>
                    </a:ext>
                  </a:extLst>
                </a:gridCol>
                <a:gridCol w="844106">
                  <a:extLst>
                    <a:ext uri="{9D8B030D-6E8A-4147-A177-3AD203B41FA5}">
                      <a16:colId xmlns:a16="http://schemas.microsoft.com/office/drawing/2014/main" val="1565653230"/>
                    </a:ext>
                  </a:extLst>
                </a:gridCol>
                <a:gridCol w="844106">
                  <a:extLst>
                    <a:ext uri="{9D8B030D-6E8A-4147-A177-3AD203B41FA5}">
                      <a16:colId xmlns:a16="http://schemas.microsoft.com/office/drawing/2014/main" val="2535995151"/>
                    </a:ext>
                  </a:extLst>
                </a:gridCol>
                <a:gridCol w="844106">
                  <a:extLst>
                    <a:ext uri="{9D8B030D-6E8A-4147-A177-3AD203B41FA5}">
                      <a16:colId xmlns:a16="http://schemas.microsoft.com/office/drawing/2014/main" val="2304855218"/>
                    </a:ext>
                  </a:extLst>
                </a:gridCol>
              </a:tblGrid>
              <a:tr h="340130">
                <a:tc>
                  <a:txBody>
                    <a:bodyPr/>
                    <a:lstStyle/>
                    <a:p>
                      <a:pPr algn="ctr"/>
                      <a:r>
                        <a:rPr lang="en-US" sz="1200" dirty="0">
                          <a:latin typeface="Times New Roman" panose="02020603050405020304" pitchFamily="18" charset="0"/>
                          <a:cs typeface="Times New Roman" panose="02020603050405020304" pitchFamily="18" charset="0"/>
                        </a:rPr>
                        <a:t>Redox Center</a:t>
                      </a:r>
                    </a:p>
                  </a:txBody>
                  <a:tcPr marL="0" marR="0" marT="0" marB="0" anchor="ctr"/>
                </a:tc>
                <a:tc>
                  <a:txBody>
                    <a:bodyPr/>
                    <a:lstStyle/>
                    <a:p>
                      <a:pPr algn="ctr"/>
                      <a:r>
                        <a:rPr lang="en-US" sz="1200" dirty="0" err="1">
                          <a:latin typeface="Times New Roman" panose="02020603050405020304" pitchFamily="18" charset="0"/>
                          <a:cs typeface="Times New Roman" panose="02020603050405020304" pitchFamily="18" charset="0"/>
                        </a:rPr>
                        <a:t>E</a:t>
                      </a:r>
                      <a:r>
                        <a:rPr lang="en-US" sz="1200" baseline="-25000" dirty="0" err="1">
                          <a:latin typeface="Times New Roman" panose="02020603050405020304" pitchFamily="18" charset="0"/>
                          <a:cs typeface="Times New Roman" panose="02020603050405020304" pitchFamily="18" charset="0"/>
                        </a:rPr>
                        <a:t>o</a:t>
                      </a:r>
                      <a:endParaRPr lang="en-US" sz="1200" baseline="-25000" dirty="0">
                        <a:latin typeface="Times New Roman" panose="02020603050405020304" pitchFamily="18" charset="0"/>
                        <a:cs typeface="Times New Roman" panose="02020603050405020304" pitchFamily="18" charset="0"/>
                      </a:endParaRPr>
                    </a:p>
                  </a:txBody>
                  <a:tcPr marL="0" marR="0" marT="0" marB="0" anchor="ctr"/>
                </a:tc>
                <a:tc>
                  <a:txBody>
                    <a:bodyPr/>
                    <a:lstStyle/>
                    <a:p>
                      <a:pPr algn="ctr"/>
                      <a:r>
                        <a:rPr lang="en-US" sz="1200" dirty="0">
                          <a:latin typeface="Times New Roman" panose="02020603050405020304" pitchFamily="18" charset="0"/>
                          <a:cs typeface="Times New Roman" panose="02020603050405020304" pitchFamily="18" charset="0"/>
                        </a:rPr>
                        <a:t>E</a:t>
                      </a:r>
                      <a:r>
                        <a:rPr lang="en-US" sz="1200" baseline="-25000" dirty="0">
                          <a:latin typeface="Times New Roman" panose="02020603050405020304" pitchFamily="18" charset="0"/>
                          <a:cs typeface="Times New Roman" panose="02020603050405020304" pitchFamily="18" charset="0"/>
                        </a:rPr>
                        <a:t>1</a:t>
                      </a:r>
                    </a:p>
                  </a:txBody>
                  <a:tcPr marL="0" marR="0" marT="0" marB="0" anchor="ctr"/>
                </a:tc>
                <a:tc>
                  <a:txBody>
                    <a:bodyPr/>
                    <a:lstStyle/>
                    <a:p>
                      <a:pPr algn="ctr"/>
                      <a:r>
                        <a:rPr lang="en-US" sz="1200" dirty="0">
                          <a:latin typeface="Times New Roman" panose="02020603050405020304" pitchFamily="18" charset="0"/>
                          <a:cs typeface="Times New Roman" panose="02020603050405020304" pitchFamily="18" charset="0"/>
                        </a:rPr>
                        <a:t>E</a:t>
                      </a:r>
                      <a:r>
                        <a:rPr lang="en-US" sz="1200" baseline="-25000" dirty="0">
                          <a:latin typeface="Times New Roman" panose="02020603050405020304" pitchFamily="18" charset="0"/>
                          <a:cs typeface="Times New Roman" panose="02020603050405020304" pitchFamily="18" charset="0"/>
                        </a:rPr>
                        <a:t>2</a:t>
                      </a:r>
                    </a:p>
                  </a:txBody>
                  <a:tcPr marL="0" marR="0" marT="0" marB="0" anchor="ctr"/>
                </a:tc>
                <a:tc>
                  <a:txBody>
                    <a:bodyPr/>
                    <a:lstStyle/>
                    <a:p>
                      <a:pPr algn="ctr"/>
                      <a:r>
                        <a:rPr lang="en-US" sz="1200" dirty="0">
                          <a:latin typeface="Times New Roman" panose="02020603050405020304" pitchFamily="18" charset="0"/>
                          <a:cs typeface="Times New Roman" panose="02020603050405020304" pitchFamily="18" charset="0"/>
                        </a:rPr>
                        <a:t>E</a:t>
                      </a:r>
                      <a:r>
                        <a:rPr lang="en-US" sz="1200" baseline="-25000" dirty="0">
                          <a:latin typeface="Times New Roman" panose="02020603050405020304" pitchFamily="18" charset="0"/>
                          <a:cs typeface="Times New Roman" panose="02020603050405020304" pitchFamily="18" charset="0"/>
                        </a:rPr>
                        <a:t>3</a:t>
                      </a:r>
                    </a:p>
                  </a:txBody>
                  <a:tcPr marL="0" marR="0" marT="0" marB="0" anchor="ctr"/>
                </a:tc>
                <a:tc>
                  <a:txBody>
                    <a:bodyPr/>
                    <a:lstStyle/>
                    <a:p>
                      <a:pPr algn="ctr"/>
                      <a:r>
                        <a:rPr lang="en-US" sz="1200" dirty="0">
                          <a:latin typeface="Times New Roman" panose="02020603050405020304" pitchFamily="18" charset="0"/>
                          <a:cs typeface="Times New Roman" panose="02020603050405020304" pitchFamily="18" charset="0"/>
                        </a:rPr>
                        <a:t>E</a:t>
                      </a:r>
                      <a:r>
                        <a:rPr lang="en-US" sz="1200" baseline="-25000" dirty="0">
                          <a:latin typeface="Times New Roman" panose="02020603050405020304" pitchFamily="18" charset="0"/>
                          <a:cs typeface="Times New Roman" panose="02020603050405020304" pitchFamily="18" charset="0"/>
                        </a:rPr>
                        <a:t>4</a:t>
                      </a:r>
                    </a:p>
                  </a:txBody>
                  <a:tcPr marL="0" marR="0" marT="0" marB="0" anchor="ctr"/>
                </a:tc>
                <a:extLst>
                  <a:ext uri="{0D108BD9-81ED-4DB2-BD59-A6C34878D82A}">
                    <a16:rowId xmlns:a16="http://schemas.microsoft.com/office/drawing/2014/main" val="3283383807"/>
                  </a:ext>
                </a:extLst>
              </a:tr>
              <a:tr h="270229">
                <a:tc>
                  <a:txBody>
                    <a:bodyPr/>
                    <a:lstStyle/>
                    <a:p>
                      <a:pPr algn="ctr"/>
                      <a:r>
                        <a:rPr lang="en-US" sz="1200" baseline="0" dirty="0">
                          <a:latin typeface="Times New Roman" panose="02020603050405020304" pitchFamily="18" charset="0"/>
                          <a:cs typeface="Times New Roman" panose="02020603050405020304" pitchFamily="18" charset="0"/>
                        </a:rPr>
                        <a:t>SQ</a:t>
                      </a:r>
                    </a:p>
                  </a:txBody>
                  <a:tcPr marL="0" marR="0" marT="0" marB="0" anchor="ctr"/>
                </a:tc>
                <a:tc>
                  <a:txBody>
                    <a:bodyPr/>
                    <a:lstStyle/>
                    <a:p>
                      <a:pPr algn="ctr"/>
                      <a:r>
                        <a:rPr lang="en-US" sz="1200" baseline="0" dirty="0">
                          <a:latin typeface="Times New Roman" panose="02020603050405020304" pitchFamily="18" charset="0"/>
                          <a:cs typeface="Times New Roman" panose="02020603050405020304" pitchFamily="18" charset="0"/>
                        </a:rPr>
                        <a:t>0</a:t>
                      </a:r>
                    </a:p>
                  </a:txBody>
                  <a:tcPr marL="0" marR="0"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aseline="0" dirty="0">
                          <a:latin typeface="Times New Roman" panose="02020603050405020304" pitchFamily="18" charset="0"/>
                          <a:cs typeface="Times New Roman" panose="02020603050405020304" pitchFamily="18" charset="0"/>
                        </a:rPr>
                        <a:t>1 x 10</a:t>
                      </a:r>
                      <a:r>
                        <a:rPr lang="en-US" sz="1200" baseline="30000" dirty="0">
                          <a:latin typeface="Times New Roman" panose="02020603050405020304" pitchFamily="18" charset="0"/>
                          <a:cs typeface="Times New Roman" panose="02020603050405020304" pitchFamily="18" charset="0"/>
                        </a:rPr>
                        <a:t>-4</a:t>
                      </a:r>
                    </a:p>
                  </a:txBody>
                  <a:tcPr marL="0" marR="0" marT="0" marB="0" anchor="ctr"/>
                </a:tc>
                <a:tc>
                  <a:txBody>
                    <a:bodyPr/>
                    <a:lstStyle/>
                    <a:p>
                      <a:pPr algn="ctr"/>
                      <a:r>
                        <a:rPr lang="en-US" sz="1200" baseline="0" dirty="0">
                          <a:latin typeface="Times New Roman" panose="02020603050405020304" pitchFamily="18" charset="0"/>
                          <a:cs typeface="Times New Roman" panose="02020603050405020304" pitchFamily="18" charset="0"/>
                        </a:rPr>
                        <a:t>8 x 10</a:t>
                      </a:r>
                      <a:r>
                        <a:rPr lang="en-US" sz="1200" baseline="30000" dirty="0">
                          <a:latin typeface="Times New Roman" panose="02020603050405020304" pitchFamily="18" charset="0"/>
                          <a:cs typeface="Times New Roman" panose="02020603050405020304" pitchFamily="18" charset="0"/>
                        </a:rPr>
                        <a:t>-4</a:t>
                      </a:r>
                    </a:p>
                  </a:txBody>
                  <a:tcPr marL="0" marR="0" marT="0" marB="0" anchor="ctr"/>
                </a:tc>
                <a:tc>
                  <a:txBody>
                    <a:bodyPr/>
                    <a:lstStyle/>
                    <a:p>
                      <a:pPr algn="ctr"/>
                      <a:r>
                        <a:rPr lang="en-US" sz="1200" baseline="0" dirty="0">
                          <a:latin typeface="Times New Roman" panose="02020603050405020304" pitchFamily="18" charset="0"/>
                          <a:cs typeface="Times New Roman" panose="02020603050405020304" pitchFamily="18" charset="0"/>
                        </a:rPr>
                        <a:t>0.073</a:t>
                      </a:r>
                    </a:p>
                  </a:txBody>
                  <a:tcPr marL="0" marR="0" marT="0" marB="0" anchor="ctr"/>
                </a:tc>
                <a:tc>
                  <a:txBody>
                    <a:bodyPr/>
                    <a:lstStyle/>
                    <a:p>
                      <a:pPr algn="ctr"/>
                      <a:r>
                        <a:rPr lang="en-US" sz="1200" baseline="0" dirty="0">
                          <a:latin typeface="Times New Roman" panose="02020603050405020304" pitchFamily="18" charset="0"/>
                          <a:cs typeface="Times New Roman" panose="02020603050405020304" pitchFamily="18" charset="0"/>
                        </a:rPr>
                        <a:t>0.026</a:t>
                      </a:r>
                      <a:endParaRPr lang="en-US" sz="1200" baseline="30000" dirty="0">
                        <a:latin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85839722"/>
                  </a:ext>
                </a:extLst>
              </a:tr>
              <a:tr h="27022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i="1" baseline="0" dirty="0">
                          <a:latin typeface="Times New Roman" panose="02020603050405020304" pitchFamily="18" charset="0"/>
                          <a:cs typeface="Times New Roman" panose="02020603050405020304" pitchFamily="18" charset="0"/>
                        </a:rPr>
                        <a:t>[3Fe-4S]</a:t>
                      </a:r>
                    </a:p>
                  </a:txBody>
                  <a:tcPr marL="0" marR="0" marT="0" marB="0" anchor="ctr"/>
                </a:tc>
                <a:tc>
                  <a:txBody>
                    <a:bodyPr/>
                    <a:lstStyle/>
                    <a:p>
                      <a:pPr algn="ctr"/>
                      <a:r>
                        <a:rPr lang="en-US" sz="1200" baseline="0" dirty="0">
                          <a:latin typeface="Times New Roman" panose="02020603050405020304" pitchFamily="18" charset="0"/>
                          <a:cs typeface="Times New Roman" panose="02020603050405020304" pitchFamily="18" charset="0"/>
                        </a:rPr>
                        <a:t>0</a:t>
                      </a:r>
                    </a:p>
                  </a:txBody>
                  <a:tcPr marL="0" marR="0" marT="0" marB="0" anchor="ctr"/>
                </a:tc>
                <a:tc>
                  <a:txBody>
                    <a:bodyPr/>
                    <a:lstStyle/>
                    <a:p>
                      <a:pPr algn="ctr"/>
                      <a:r>
                        <a:rPr lang="en-US" sz="1200" baseline="0" dirty="0">
                          <a:latin typeface="Times New Roman" panose="02020603050405020304" pitchFamily="18" charset="0"/>
                          <a:cs typeface="Times New Roman" panose="02020603050405020304" pitchFamily="18" charset="0"/>
                        </a:rPr>
                        <a:t>91.12</a:t>
                      </a:r>
                    </a:p>
                  </a:txBody>
                  <a:tcPr marL="0" marR="0" marT="0" marB="0" anchor="ctr"/>
                </a:tc>
                <a:tc>
                  <a:txBody>
                    <a:bodyPr/>
                    <a:lstStyle/>
                    <a:p>
                      <a:pPr algn="ctr"/>
                      <a:r>
                        <a:rPr lang="en-US" sz="1200" baseline="0" dirty="0">
                          <a:latin typeface="Times New Roman" panose="02020603050405020304" pitchFamily="18" charset="0"/>
                          <a:cs typeface="Times New Roman" panose="02020603050405020304" pitchFamily="18" charset="0"/>
                        </a:rPr>
                        <a:t>99.9</a:t>
                      </a:r>
                    </a:p>
                  </a:txBody>
                  <a:tcPr marL="0" marR="0" marT="0" marB="0" anchor="ctr"/>
                </a:tc>
                <a:tc>
                  <a:txBody>
                    <a:bodyPr/>
                    <a:lstStyle/>
                    <a:p>
                      <a:pPr algn="ctr"/>
                      <a:r>
                        <a:rPr lang="en-US" sz="1200" baseline="0" dirty="0">
                          <a:latin typeface="Times New Roman" panose="02020603050405020304" pitchFamily="18" charset="0"/>
                          <a:cs typeface="Times New Roman" panose="02020603050405020304" pitchFamily="18" charset="0"/>
                        </a:rPr>
                        <a:t>97.4</a:t>
                      </a:r>
                    </a:p>
                  </a:txBody>
                  <a:tcPr marL="0" marR="0" marT="0" marB="0" anchor="ctr"/>
                </a:tc>
                <a:tc>
                  <a:txBody>
                    <a:bodyPr/>
                    <a:lstStyle/>
                    <a:p>
                      <a:pPr algn="ctr"/>
                      <a:r>
                        <a:rPr lang="en-US" sz="1200" baseline="0" dirty="0">
                          <a:latin typeface="Times New Roman" panose="02020603050405020304" pitchFamily="18" charset="0"/>
                          <a:cs typeface="Times New Roman" panose="02020603050405020304" pitchFamily="18" charset="0"/>
                        </a:rPr>
                        <a:t>99.9</a:t>
                      </a:r>
                    </a:p>
                  </a:txBody>
                  <a:tcPr marL="0" marR="0" marT="0" marB="0" anchor="ctr"/>
                </a:tc>
                <a:extLst>
                  <a:ext uri="{0D108BD9-81ED-4DB2-BD59-A6C34878D82A}">
                    <a16:rowId xmlns:a16="http://schemas.microsoft.com/office/drawing/2014/main" val="2778522876"/>
                  </a:ext>
                </a:extLst>
              </a:tr>
              <a:tr h="270229">
                <a:tc>
                  <a:txBody>
                    <a:bodyPr/>
                    <a:lstStyle/>
                    <a:p>
                      <a:pPr algn="ctr"/>
                      <a:r>
                        <a:rPr lang="en-US" sz="1200" i="1" dirty="0">
                          <a:latin typeface="Times New Roman" panose="02020603050405020304" pitchFamily="18" charset="0"/>
                          <a:cs typeface="Times New Roman" panose="02020603050405020304" pitchFamily="18" charset="0"/>
                        </a:rPr>
                        <a:t>[4Fe-4S]</a:t>
                      </a:r>
                    </a:p>
                  </a:txBody>
                  <a:tcPr marL="0" marR="0" marT="0" marB="0" anchor="ctr"/>
                </a:tc>
                <a:tc>
                  <a:txBody>
                    <a:bodyPr/>
                    <a:lstStyle/>
                    <a:p>
                      <a:pPr algn="ctr"/>
                      <a:r>
                        <a:rPr lang="en-US" sz="1200" baseline="0" dirty="0">
                          <a:latin typeface="Times New Roman" panose="02020603050405020304" pitchFamily="18" charset="0"/>
                          <a:cs typeface="Times New Roman" panose="02020603050405020304" pitchFamily="18" charset="0"/>
                        </a:rPr>
                        <a:t>0</a:t>
                      </a:r>
                    </a:p>
                  </a:txBody>
                  <a:tcPr marL="0" marR="0"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aseline="0" dirty="0">
                          <a:latin typeface="Times New Roman" panose="02020603050405020304" pitchFamily="18" charset="0"/>
                          <a:cs typeface="Times New Roman" panose="02020603050405020304" pitchFamily="18" charset="0"/>
                        </a:rPr>
                        <a:t>4 x 10</a:t>
                      </a:r>
                      <a:r>
                        <a:rPr lang="en-US" sz="1200" baseline="30000" dirty="0">
                          <a:latin typeface="Times New Roman" panose="02020603050405020304" pitchFamily="18" charset="0"/>
                          <a:cs typeface="Times New Roman" panose="02020603050405020304" pitchFamily="18" charset="0"/>
                        </a:rPr>
                        <a:t>-4</a:t>
                      </a:r>
                    </a:p>
                  </a:txBody>
                  <a:tcPr marL="0" marR="0" marT="0" marB="0" anchor="ctr"/>
                </a:tc>
                <a:tc>
                  <a:txBody>
                    <a:bodyPr/>
                    <a:lstStyle/>
                    <a:p>
                      <a:pPr algn="ctr"/>
                      <a:r>
                        <a:rPr lang="en-US" sz="1200" baseline="0" dirty="0">
                          <a:latin typeface="Times New Roman" panose="02020603050405020304" pitchFamily="18" charset="0"/>
                          <a:cs typeface="Times New Roman" panose="02020603050405020304" pitchFamily="18" charset="0"/>
                        </a:rPr>
                        <a:t>0.004</a:t>
                      </a:r>
                      <a:endParaRPr lang="en-US" sz="1200" baseline="30000" dirty="0">
                        <a:latin typeface="Times New Roman" panose="02020603050405020304" pitchFamily="18" charset="0"/>
                        <a:cs typeface="Times New Roman" panose="02020603050405020304" pitchFamily="18" charset="0"/>
                      </a:endParaRPr>
                    </a:p>
                  </a:txBody>
                  <a:tcPr marL="0" marR="0" marT="0" marB="0" anchor="ctr"/>
                </a:tc>
                <a:tc>
                  <a:txBody>
                    <a:bodyPr/>
                    <a:lstStyle/>
                    <a:p>
                      <a:pPr algn="ctr"/>
                      <a:r>
                        <a:rPr lang="en-US" sz="1200" baseline="0" dirty="0">
                          <a:latin typeface="Times New Roman" panose="02020603050405020304" pitchFamily="18" charset="0"/>
                          <a:cs typeface="Times New Roman" panose="02020603050405020304" pitchFamily="18" charset="0"/>
                        </a:rPr>
                        <a:t>0.412</a:t>
                      </a:r>
                    </a:p>
                  </a:txBody>
                  <a:tcPr marL="0" marR="0" marT="0" marB="0" anchor="ctr"/>
                </a:tc>
                <a:tc>
                  <a:txBody>
                    <a:bodyPr/>
                    <a:lstStyle/>
                    <a:p>
                      <a:pPr algn="ctr"/>
                      <a:r>
                        <a:rPr lang="en-US" sz="1200" baseline="0" dirty="0">
                          <a:latin typeface="Times New Roman" panose="02020603050405020304" pitchFamily="18" charset="0"/>
                          <a:cs typeface="Times New Roman" panose="02020603050405020304" pitchFamily="18" charset="0"/>
                        </a:rPr>
                        <a:t>0.015</a:t>
                      </a:r>
                      <a:endParaRPr lang="en-US" sz="1200" baseline="30000" dirty="0">
                        <a:latin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2239648935"/>
                  </a:ext>
                </a:extLst>
              </a:tr>
              <a:tr h="27022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i="1" dirty="0">
                          <a:latin typeface="Times New Roman" panose="02020603050405020304" pitchFamily="18" charset="0"/>
                          <a:cs typeface="Times New Roman" panose="02020603050405020304" pitchFamily="18" charset="0"/>
                        </a:rPr>
                        <a:t>[2Fe-2S]</a:t>
                      </a:r>
                    </a:p>
                  </a:txBody>
                  <a:tcPr marL="0" marR="0" marT="0" marB="0" anchor="ctr"/>
                </a:tc>
                <a:tc>
                  <a:txBody>
                    <a:bodyPr/>
                    <a:lstStyle/>
                    <a:p>
                      <a:pPr algn="ctr"/>
                      <a:r>
                        <a:rPr lang="en-US" sz="1200" baseline="0" dirty="0">
                          <a:latin typeface="Times New Roman" panose="02020603050405020304" pitchFamily="18" charset="0"/>
                          <a:cs typeface="Times New Roman" panose="02020603050405020304" pitchFamily="18" charset="0"/>
                        </a:rPr>
                        <a:t>0</a:t>
                      </a:r>
                    </a:p>
                  </a:txBody>
                  <a:tcPr marL="0" marR="0" marT="0" marB="0" anchor="ctr"/>
                </a:tc>
                <a:tc>
                  <a:txBody>
                    <a:bodyPr/>
                    <a:lstStyle/>
                    <a:p>
                      <a:pPr algn="ctr"/>
                      <a:r>
                        <a:rPr lang="en-US" sz="1200" baseline="0" dirty="0">
                          <a:latin typeface="Times New Roman" panose="02020603050405020304" pitchFamily="18" charset="0"/>
                          <a:cs typeface="Times New Roman" panose="02020603050405020304" pitchFamily="18" charset="0"/>
                        </a:rPr>
                        <a:t>8.82</a:t>
                      </a:r>
                    </a:p>
                  </a:txBody>
                  <a:tcPr marL="0" marR="0" marT="0" marB="0" anchor="ctr"/>
                </a:tc>
                <a:tc>
                  <a:txBody>
                    <a:bodyPr/>
                    <a:lstStyle/>
                    <a:p>
                      <a:pPr algn="ctr"/>
                      <a:r>
                        <a:rPr lang="en-US" sz="1200" baseline="0" dirty="0">
                          <a:latin typeface="Times New Roman" panose="02020603050405020304" pitchFamily="18" charset="0"/>
                          <a:cs typeface="Times New Roman" panose="02020603050405020304" pitchFamily="18" charset="0"/>
                        </a:rPr>
                        <a:t>99.3</a:t>
                      </a:r>
                    </a:p>
                  </a:txBody>
                  <a:tcPr marL="0" marR="0" marT="0" marB="0" anchor="ctr"/>
                </a:tc>
                <a:tc>
                  <a:txBody>
                    <a:bodyPr/>
                    <a:lstStyle/>
                    <a:p>
                      <a:pPr algn="ctr"/>
                      <a:r>
                        <a:rPr lang="en-US" sz="1200" baseline="0" dirty="0">
                          <a:latin typeface="Times New Roman" panose="02020603050405020304" pitchFamily="18" charset="0"/>
                          <a:cs typeface="Times New Roman" panose="02020603050405020304" pitchFamily="18" charset="0"/>
                        </a:rPr>
                        <a:t>72.8</a:t>
                      </a:r>
                    </a:p>
                  </a:txBody>
                  <a:tcPr marL="0" marR="0" marT="0" marB="0" anchor="ctr"/>
                </a:tc>
                <a:tc>
                  <a:txBody>
                    <a:bodyPr/>
                    <a:lstStyle/>
                    <a:p>
                      <a:pPr algn="ctr"/>
                      <a:r>
                        <a:rPr lang="en-US" sz="1200" baseline="0" dirty="0">
                          <a:latin typeface="Times New Roman" panose="02020603050405020304" pitchFamily="18" charset="0"/>
                          <a:cs typeface="Times New Roman" panose="02020603050405020304" pitchFamily="18" charset="0"/>
                        </a:rPr>
                        <a:t>99.9</a:t>
                      </a:r>
                    </a:p>
                  </a:txBody>
                  <a:tcPr marL="0" marR="0" marT="0" marB="0" anchor="ctr"/>
                </a:tc>
                <a:extLst>
                  <a:ext uri="{0D108BD9-81ED-4DB2-BD59-A6C34878D82A}">
                    <a16:rowId xmlns:a16="http://schemas.microsoft.com/office/drawing/2014/main" val="1094136049"/>
                  </a:ext>
                </a:extLst>
              </a:tr>
              <a:tr h="270229">
                <a:tc>
                  <a:txBody>
                    <a:bodyPr/>
                    <a:lstStyle/>
                    <a:p>
                      <a:pPr algn="ctr"/>
                      <a:r>
                        <a:rPr lang="en-US" sz="1200" dirty="0">
                          <a:latin typeface="Times New Roman" panose="02020603050405020304" pitchFamily="18" charset="0"/>
                          <a:cs typeface="Times New Roman" panose="02020603050405020304" pitchFamily="18" charset="0"/>
                        </a:rPr>
                        <a:t>FADH</a:t>
                      </a:r>
                      <a:r>
                        <a:rPr lang="en-US" sz="1200" baseline="-25000" dirty="0">
                          <a:latin typeface="Times New Roman" panose="02020603050405020304" pitchFamily="18" charset="0"/>
                          <a:cs typeface="Times New Roman" panose="02020603050405020304" pitchFamily="18" charset="0"/>
                        </a:rPr>
                        <a:t>2</a:t>
                      </a:r>
                    </a:p>
                  </a:txBody>
                  <a:tcPr marL="0" marR="0" marT="0" marB="0" anchor="ctr"/>
                </a:tc>
                <a:tc>
                  <a:txBody>
                    <a:bodyPr/>
                    <a:lstStyle/>
                    <a:p>
                      <a:pPr algn="ctr"/>
                      <a:r>
                        <a:rPr lang="en-US" sz="1200" baseline="0" dirty="0">
                          <a:latin typeface="Times New Roman" panose="02020603050405020304" pitchFamily="18" charset="0"/>
                          <a:cs typeface="Times New Roman" panose="02020603050405020304" pitchFamily="18" charset="0"/>
                        </a:rPr>
                        <a:t>0</a:t>
                      </a:r>
                    </a:p>
                  </a:txBody>
                  <a:tcPr marL="0" marR="0" marT="0" marB="0" anchor="ctr"/>
                </a:tc>
                <a:tc>
                  <a:txBody>
                    <a:bodyPr/>
                    <a:lstStyle/>
                    <a:p>
                      <a:pPr algn="ctr"/>
                      <a:r>
                        <a:rPr lang="en-US" sz="1200" baseline="0" dirty="0">
                          <a:latin typeface="Times New Roman" panose="02020603050405020304" pitchFamily="18" charset="0"/>
                          <a:cs typeface="Times New Roman" panose="02020603050405020304" pitchFamily="18" charset="0"/>
                        </a:rPr>
                        <a:t>0</a:t>
                      </a:r>
                    </a:p>
                  </a:txBody>
                  <a:tcPr marL="0" marR="0" marT="0" marB="0" anchor="ctr"/>
                </a:tc>
                <a:tc>
                  <a:txBody>
                    <a:bodyPr/>
                    <a:lstStyle/>
                    <a:p>
                      <a:pPr algn="ctr"/>
                      <a:r>
                        <a:rPr lang="en-US" sz="1200" baseline="0" dirty="0">
                          <a:latin typeface="Times New Roman" panose="02020603050405020304" pitchFamily="18" charset="0"/>
                          <a:cs typeface="Times New Roman" panose="02020603050405020304" pitchFamily="18" charset="0"/>
                        </a:rPr>
                        <a:t>0.026</a:t>
                      </a:r>
                      <a:endParaRPr lang="en-US" sz="1200" baseline="30000" dirty="0">
                        <a:latin typeface="Times New Roman" panose="02020603050405020304" pitchFamily="18" charset="0"/>
                        <a:cs typeface="Times New Roman" panose="02020603050405020304" pitchFamily="18" charset="0"/>
                      </a:endParaRPr>
                    </a:p>
                  </a:txBody>
                  <a:tcPr marL="0" marR="0" marT="0" marB="0" anchor="ctr"/>
                </a:tc>
                <a:tc>
                  <a:txBody>
                    <a:bodyPr/>
                    <a:lstStyle/>
                    <a:p>
                      <a:pPr algn="ctr"/>
                      <a:r>
                        <a:rPr lang="en-US" sz="1200" baseline="0" dirty="0">
                          <a:latin typeface="Times New Roman" panose="02020603050405020304" pitchFamily="18" charset="0"/>
                          <a:cs typeface="Times New Roman" panose="02020603050405020304" pitchFamily="18" charset="0"/>
                        </a:rPr>
                        <a:t>29.7</a:t>
                      </a:r>
                    </a:p>
                  </a:txBody>
                  <a:tcPr marL="0" marR="0" marT="0" marB="0" anchor="ctr"/>
                </a:tc>
                <a:tc>
                  <a:txBody>
                    <a:bodyPr/>
                    <a:lstStyle/>
                    <a:p>
                      <a:pPr algn="ctr"/>
                      <a:r>
                        <a:rPr lang="en-US" sz="1200" baseline="0" dirty="0">
                          <a:latin typeface="Times New Roman" panose="02020603050405020304" pitchFamily="18" charset="0"/>
                          <a:cs typeface="Times New Roman" panose="02020603050405020304" pitchFamily="18" charset="0"/>
                        </a:rPr>
                        <a:t>99.9</a:t>
                      </a:r>
                    </a:p>
                  </a:txBody>
                  <a:tcPr marL="0" marR="0" marT="0" marB="0" anchor="ctr"/>
                </a:tc>
                <a:extLst>
                  <a:ext uri="{0D108BD9-81ED-4DB2-BD59-A6C34878D82A}">
                    <a16:rowId xmlns:a16="http://schemas.microsoft.com/office/drawing/2014/main" val="1705461957"/>
                  </a:ext>
                </a:extLst>
              </a:tr>
              <a:tr h="270229">
                <a:tc>
                  <a:txBody>
                    <a:bodyPr/>
                    <a:lstStyle/>
                    <a:p>
                      <a:pPr algn="ctr"/>
                      <a:r>
                        <a:rPr lang="en-US" sz="1200" dirty="0">
                          <a:latin typeface="Times New Roman" panose="02020603050405020304" pitchFamily="18" charset="0"/>
                          <a:cs typeface="Times New Roman" panose="02020603050405020304" pitchFamily="18" charset="0"/>
                        </a:rPr>
                        <a:t>FADH</a:t>
                      </a:r>
                      <a:r>
                        <a:rPr lang="en-US" sz="1200" baseline="30000" dirty="0">
                          <a:latin typeface="Times New Roman" panose="02020603050405020304" pitchFamily="18" charset="0"/>
                          <a:cs typeface="Times New Roman" panose="02020603050405020304" pitchFamily="18" charset="0"/>
                        </a:rPr>
                        <a:t>.-</a:t>
                      </a:r>
                    </a:p>
                  </a:txBody>
                  <a:tcPr marL="0" marR="0" marT="0" marB="0" anchor="ctr"/>
                </a:tc>
                <a:tc>
                  <a:txBody>
                    <a:bodyPr/>
                    <a:lstStyle/>
                    <a:p>
                      <a:pPr algn="ctr"/>
                      <a:r>
                        <a:rPr lang="en-US" sz="1200" baseline="0" dirty="0">
                          <a:latin typeface="Times New Roman" panose="02020603050405020304" pitchFamily="18" charset="0"/>
                          <a:cs typeface="Times New Roman" panose="02020603050405020304" pitchFamily="18" charset="0"/>
                        </a:rPr>
                        <a:t>0</a:t>
                      </a:r>
                    </a:p>
                  </a:txBody>
                  <a:tcPr marL="0" marR="0"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aseline="0" dirty="0">
                          <a:latin typeface="Times New Roman" panose="02020603050405020304" pitchFamily="18" charset="0"/>
                          <a:cs typeface="Times New Roman" panose="02020603050405020304" pitchFamily="18" charset="0"/>
                        </a:rPr>
                        <a:t>0.061</a:t>
                      </a:r>
                      <a:endParaRPr lang="en-US" sz="1200" baseline="30000" dirty="0">
                        <a:latin typeface="Times New Roman" panose="02020603050405020304" pitchFamily="18" charset="0"/>
                        <a:cs typeface="Times New Roman" panose="02020603050405020304" pitchFamily="18" charset="0"/>
                      </a:endParaRPr>
                    </a:p>
                  </a:txBody>
                  <a:tcPr marL="0" marR="0" marT="0" marB="0" anchor="ctr"/>
                </a:tc>
                <a:tc>
                  <a:txBody>
                    <a:bodyPr/>
                    <a:lstStyle/>
                    <a:p>
                      <a:pPr algn="ctr"/>
                      <a:r>
                        <a:rPr lang="en-US" sz="1200" baseline="0" dirty="0">
                          <a:latin typeface="Times New Roman" panose="02020603050405020304" pitchFamily="18" charset="0"/>
                          <a:cs typeface="Times New Roman" panose="02020603050405020304" pitchFamily="18" charset="0"/>
                        </a:rPr>
                        <a:t>0.75</a:t>
                      </a:r>
                    </a:p>
                  </a:txBody>
                  <a:tcPr marL="0" marR="0" marT="0" marB="0" anchor="ctr"/>
                </a:tc>
                <a:tc>
                  <a:txBody>
                    <a:bodyPr/>
                    <a:lstStyle/>
                    <a:p>
                      <a:pPr algn="ctr"/>
                      <a:r>
                        <a:rPr lang="en-US" sz="1200" baseline="0" dirty="0">
                          <a:latin typeface="Times New Roman" panose="02020603050405020304" pitchFamily="18" charset="0"/>
                          <a:cs typeface="Times New Roman" panose="02020603050405020304" pitchFamily="18" charset="0"/>
                        </a:rPr>
                        <a:t>69.8</a:t>
                      </a:r>
                    </a:p>
                  </a:txBody>
                  <a:tcPr marL="0" marR="0" marT="0" marB="0" anchor="ctr"/>
                </a:tc>
                <a:tc>
                  <a:txBody>
                    <a:bodyPr/>
                    <a:lstStyle/>
                    <a:p>
                      <a:pPr algn="ctr"/>
                      <a:r>
                        <a:rPr lang="en-US" sz="1200" baseline="0" dirty="0">
                          <a:latin typeface="Times New Roman" panose="02020603050405020304" pitchFamily="18" charset="0"/>
                          <a:cs typeface="Times New Roman" panose="02020603050405020304" pitchFamily="18" charset="0"/>
                        </a:rPr>
                        <a:t>0.012</a:t>
                      </a:r>
                      <a:endParaRPr lang="en-US" sz="1200" baseline="30000" dirty="0">
                        <a:latin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3549304475"/>
                  </a:ext>
                </a:extLst>
              </a:tr>
            </a:tbl>
          </a:graphicData>
        </a:graphic>
      </p:graphicFrame>
      <p:sp>
        <p:nvSpPr>
          <p:cNvPr id="18" name="TextBox 17">
            <a:extLst>
              <a:ext uri="{FF2B5EF4-FFF2-40B4-BE49-F238E27FC236}">
                <a16:creationId xmlns:a16="http://schemas.microsoft.com/office/drawing/2014/main" id="{24907AD9-5C86-4F94-804C-DAFDB167C61C}"/>
              </a:ext>
            </a:extLst>
          </p:cNvPr>
          <p:cNvSpPr txBox="1"/>
          <p:nvPr/>
        </p:nvSpPr>
        <p:spPr>
          <a:xfrm>
            <a:off x="8473498" y="4115583"/>
            <a:ext cx="1854034" cy="369332"/>
          </a:xfrm>
          <a:prstGeom prst="rect">
            <a:avLst/>
          </a:prstGeom>
          <a:noFill/>
        </p:spPr>
        <p:txBody>
          <a:bodyPr wrap="none" rtlCol="0">
            <a:spAutoFit/>
          </a:bodyPr>
          <a:lstStyle/>
          <a:p>
            <a:r>
              <a:rPr lang="en-US" b="1" dirty="0">
                <a:latin typeface="Times New Roman" panose="02020603050405020304" pitchFamily="18" charset="0"/>
                <a:cs typeface="Times New Roman" panose="02020603050405020304" pitchFamily="18" charset="0"/>
              </a:rPr>
              <a:t>Percent Reduced</a:t>
            </a:r>
          </a:p>
        </p:txBody>
      </p:sp>
      <p:sp>
        <p:nvSpPr>
          <p:cNvPr id="20" name="TextBox 19">
            <a:extLst>
              <a:ext uri="{FF2B5EF4-FFF2-40B4-BE49-F238E27FC236}">
                <a16:creationId xmlns:a16="http://schemas.microsoft.com/office/drawing/2014/main" id="{D901205D-0149-4E64-B2E6-4A1352B8BCA3}"/>
              </a:ext>
            </a:extLst>
          </p:cNvPr>
          <p:cNvSpPr txBox="1"/>
          <p:nvPr/>
        </p:nvSpPr>
        <p:spPr>
          <a:xfrm>
            <a:off x="5977583" y="68776"/>
            <a:ext cx="495649" cy="584775"/>
          </a:xfrm>
          <a:prstGeom prst="rect">
            <a:avLst/>
          </a:prstGeom>
          <a:noFill/>
        </p:spPr>
        <p:txBody>
          <a:bodyPr wrap="none" rtlCol="0">
            <a:spAutoFit/>
          </a:bodyPr>
          <a:lstStyle/>
          <a:p>
            <a:r>
              <a:rPr lang="en-US" sz="3200" b="1" dirty="0">
                <a:latin typeface="Georgia" panose="02040502050405020303" pitchFamily="18" charset="0"/>
              </a:rPr>
              <a:t>B</a:t>
            </a:r>
          </a:p>
        </p:txBody>
      </p:sp>
      <p:sp>
        <p:nvSpPr>
          <p:cNvPr id="21" name="TextBox 20">
            <a:extLst>
              <a:ext uri="{FF2B5EF4-FFF2-40B4-BE49-F238E27FC236}">
                <a16:creationId xmlns:a16="http://schemas.microsoft.com/office/drawing/2014/main" id="{3E3C9C21-7796-48A6-A40C-764178472765}"/>
              </a:ext>
            </a:extLst>
          </p:cNvPr>
          <p:cNvSpPr txBox="1"/>
          <p:nvPr/>
        </p:nvSpPr>
        <p:spPr>
          <a:xfrm>
            <a:off x="6639228" y="3976342"/>
            <a:ext cx="478016" cy="584775"/>
          </a:xfrm>
          <a:prstGeom prst="rect">
            <a:avLst/>
          </a:prstGeom>
          <a:noFill/>
        </p:spPr>
        <p:txBody>
          <a:bodyPr wrap="none" rtlCol="0">
            <a:spAutoFit/>
          </a:bodyPr>
          <a:lstStyle/>
          <a:p>
            <a:r>
              <a:rPr lang="en-US" sz="3200" b="1" dirty="0">
                <a:latin typeface="Georgia" panose="02040502050405020303" pitchFamily="18" charset="0"/>
              </a:rPr>
              <a:t>C</a:t>
            </a:r>
          </a:p>
        </p:txBody>
      </p:sp>
      <p:sp>
        <p:nvSpPr>
          <p:cNvPr id="10" name="TextBox 9">
            <a:extLst>
              <a:ext uri="{FF2B5EF4-FFF2-40B4-BE49-F238E27FC236}">
                <a16:creationId xmlns:a16="http://schemas.microsoft.com/office/drawing/2014/main" id="{E22D6692-9EBD-4F00-9224-27135BD72066}"/>
              </a:ext>
            </a:extLst>
          </p:cNvPr>
          <p:cNvSpPr txBox="1"/>
          <p:nvPr/>
        </p:nvSpPr>
        <p:spPr>
          <a:xfrm>
            <a:off x="349675" y="160287"/>
            <a:ext cx="495649" cy="584775"/>
          </a:xfrm>
          <a:prstGeom prst="rect">
            <a:avLst/>
          </a:prstGeom>
          <a:noFill/>
        </p:spPr>
        <p:txBody>
          <a:bodyPr wrap="none" rtlCol="0">
            <a:spAutoFit/>
          </a:bodyPr>
          <a:lstStyle/>
          <a:p>
            <a:r>
              <a:rPr lang="en-US" sz="3200" b="1" dirty="0">
                <a:latin typeface="Georgia" panose="02040502050405020303" pitchFamily="18" charset="0"/>
              </a:rPr>
              <a:t>A</a:t>
            </a:r>
          </a:p>
        </p:txBody>
      </p:sp>
      <p:pic>
        <p:nvPicPr>
          <p:cNvPr id="5" name="Picture 4">
            <a:extLst>
              <a:ext uri="{FF2B5EF4-FFF2-40B4-BE49-F238E27FC236}">
                <a16:creationId xmlns:a16="http://schemas.microsoft.com/office/drawing/2014/main" id="{5ADF70F1-BCF8-46C2-B41C-619E6A9D25D3}"/>
              </a:ext>
            </a:extLst>
          </p:cNvPr>
          <p:cNvPicPr>
            <a:picLocks noChangeAspect="1"/>
          </p:cNvPicPr>
          <p:nvPr/>
        </p:nvPicPr>
        <p:blipFill>
          <a:blip r:embed="rId4"/>
          <a:stretch>
            <a:fillRect/>
          </a:stretch>
        </p:blipFill>
        <p:spPr>
          <a:xfrm>
            <a:off x="8907809" y="1900775"/>
            <a:ext cx="3057082" cy="2251855"/>
          </a:xfrm>
          <a:prstGeom prst="rect">
            <a:avLst/>
          </a:prstGeom>
        </p:spPr>
      </p:pic>
    </p:spTree>
    <p:extLst>
      <p:ext uri="{BB962C8B-B14F-4D97-AF65-F5344CB8AC3E}">
        <p14:creationId xmlns:p14="http://schemas.microsoft.com/office/powerpoint/2010/main" val="1668186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39AF05FF-6D66-4E98-A975-5BD798B336A7}"/>
              </a:ext>
            </a:extLst>
          </p:cNvPr>
          <p:cNvPicPr>
            <a:picLocks noChangeAspect="1"/>
          </p:cNvPicPr>
          <p:nvPr/>
        </p:nvPicPr>
        <p:blipFill>
          <a:blip r:embed="rId2"/>
          <a:stretch>
            <a:fillRect/>
          </a:stretch>
        </p:blipFill>
        <p:spPr>
          <a:xfrm>
            <a:off x="5902948" y="3363810"/>
            <a:ext cx="6126480" cy="3213211"/>
          </a:xfrm>
          <a:prstGeom prst="rect">
            <a:avLst/>
          </a:prstGeom>
        </p:spPr>
      </p:pic>
      <p:pic>
        <p:nvPicPr>
          <p:cNvPr id="8" name="Picture 7">
            <a:extLst>
              <a:ext uri="{FF2B5EF4-FFF2-40B4-BE49-F238E27FC236}">
                <a16:creationId xmlns:a16="http://schemas.microsoft.com/office/drawing/2014/main" id="{488CBDD1-8996-48D5-BAA9-3D1BF5254965}"/>
              </a:ext>
            </a:extLst>
          </p:cNvPr>
          <p:cNvPicPr>
            <a:picLocks noChangeAspect="1"/>
          </p:cNvPicPr>
          <p:nvPr/>
        </p:nvPicPr>
        <p:blipFill>
          <a:blip r:embed="rId3"/>
          <a:stretch>
            <a:fillRect/>
          </a:stretch>
        </p:blipFill>
        <p:spPr>
          <a:xfrm>
            <a:off x="114834" y="3358994"/>
            <a:ext cx="6126480" cy="3213211"/>
          </a:xfrm>
          <a:prstGeom prst="rect">
            <a:avLst/>
          </a:prstGeom>
        </p:spPr>
      </p:pic>
      <p:pic>
        <p:nvPicPr>
          <p:cNvPr id="7" name="Picture 6">
            <a:extLst>
              <a:ext uri="{FF2B5EF4-FFF2-40B4-BE49-F238E27FC236}">
                <a16:creationId xmlns:a16="http://schemas.microsoft.com/office/drawing/2014/main" id="{FAE976AD-8E3B-400D-9403-EBD7BEAA95FF}"/>
              </a:ext>
            </a:extLst>
          </p:cNvPr>
          <p:cNvPicPr>
            <a:picLocks noChangeAspect="1"/>
          </p:cNvPicPr>
          <p:nvPr/>
        </p:nvPicPr>
        <p:blipFill>
          <a:blip r:embed="rId4"/>
          <a:stretch>
            <a:fillRect/>
          </a:stretch>
        </p:blipFill>
        <p:spPr>
          <a:xfrm>
            <a:off x="5888081" y="133174"/>
            <a:ext cx="6126480" cy="3213211"/>
          </a:xfrm>
          <a:prstGeom prst="rect">
            <a:avLst/>
          </a:prstGeom>
        </p:spPr>
      </p:pic>
      <p:pic>
        <p:nvPicPr>
          <p:cNvPr id="6" name="Picture 5">
            <a:extLst>
              <a:ext uri="{FF2B5EF4-FFF2-40B4-BE49-F238E27FC236}">
                <a16:creationId xmlns:a16="http://schemas.microsoft.com/office/drawing/2014/main" id="{5506F3D6-2EC0-4C18-8BAA-0BBDC09F7555}"/>
              </a:ext>
            </a:extLst>
          </p:cNvPr>
          <p:cNvPicPr>
            <a:picLocks noChangeAspect="1"/>
          </p:cNvPicPr>
          <p:nvPr/>
        </p:nvPicPr>
        <p:blipFill>
          <a:blip r:embed="rId5"/>
          <a:stretch>
            <a:fillRect/>
          </a:stretch>
        </p:blipFill>
        <p:spPr>
          <a:xfrm>
            <a:off x="114834" y="123751"/>
            <a:ext cx="6126480" cy="3213211"/>
          </a:xfrm>
          <a:prstGeom prst="rect">
            <a:avLst/>
          </a:prstGeom>
        </p:spPr>
      </p:pic>
      <p:sp>
        <p:nvSpPr>
          <p:cNvPr id="11" name="TextBox 10">
            <a:extLst>
              <a:ext uri="{FF2B5EF4-FFF2-40B4-BE49-F238E27FC236}">
                <a16:creationId xmlns:a16="http://schemas.microsoft.com/office/drawing/2014/main" id="{EA1603CC-ADB2-41AB-BE2C-ED650EFB48F4}"/>
              </a:ext>
            </a:extLst>
          </p:cNvPr>
          <p:cNvSpPr txBox="1"/>
          <p:nvPr/>
        </p:nvSpPr>
        <p:spPr>
          <a:xfrm>
            <a:off x="5188949" y="2100847"/>
            <a:ext cx="457176" cy="523220"/>
          </a:xfrm>
          <a:prstGeom prst="rect">
            <a:avLst/>
          </a:prstGeom>
          <a:noFill/>
        </p:spPr>
        <p:txBody>
          <a:bodyPr wrap="none" rtlCol="0">
            <a:spAutoFit/>
          </a:bodyPr>
          <a:lstStyle/>
          <a:p>
            <a:r>
              <a:rPr lang="en-US" sz="2800" b="1" dirty="0">
                <a:latin typeface="Georgia" panose="02040502050405020303" pitchFamily="18" charset="0"/>
              </a:rPr>
              <a:t>A</a:t>
            </a:r>
          </a:p>
        </p:txBody>
      </p:sp>
      <p:sp>
        <p:nvSpPr>
          <p:cNvPr id="12" name="TextBox 11">
            <a:extLst>
              <a:ext uri="{FF2B5EF4-FFF2-40B4-BE49-F238E27FC236}">
                <a16:creationId xmlns:a16="http://schemas.microsoft.com/office/drawing/2014/main" id="{F5BA5031-0606-423D-AE3F-77F2A09AE961}"/>
              </a:ext>
            </a:extLst>
          </p:cNvPr>
          <p:cNvSpPr txBox="1"/>
          <p:nvPr/>
        </p:nvSpPr>
        <p:spPr>
          <a:xfrm>
            <a:off x="10838951" y="2206516"/>
            <a:ext cx="457176" cy="523220"/>
          </a:xfrm>
          <a:prstGeom prst="rect">
            <a:avLst/>
          </a:prstGeom>
          <a:noFill/>
        </p:spPr>
        <p:txBody>
          <a:bodyPr wrap="none" rtlCol="0">
            <a:spAutoFit/>
          </a:bodyPr>
          <a:lstStyle/>
          <a:p>
            <a:r>
              <a:rPr lang="en-US" sz="2800" b="1" dirty="0">
                <a:latin typeface="Georgia" panose="02040502050405020303" pitchFamily="18" charset="0"/>
              </a:rPr>
              <a:t>B</a:t>
            </a:r>
          </a:p>
        </p:txBody>
      </p:sp>
      <p:sp>
        <p:nvSpPr>
          <p:cNvPr id="13" name="TextBox 12">
            <a:extLst>
              <a:ext uri="{FF2B5EF4-FFF2-40B4-BE49-F238E27FC236}">
                <a16:creationId xmlns:a16="http://schemas.microsoft.com/office/drawing/2014/main" id="{67E29230-986C-41FD-A1C5-087A2016ABC9}"/>
              </a:ext>
            </a:extLst>
          </p:cNvPr>
          <p:cNvSpPr txBox="1"/>
          <p:nvPr/>
        </p:nvSpPr>
        <p:spPr>
          <a:xfrm>
            <a:off x="5212993" y="3614411"/>
            <a:ext cx="441146" cy="523220"/>
          </a:xfrm>
          <a:prstGeom prst="rect">
            <a:avLst/>
          </a:prstGeom>
          <a:noFill/>
        </p:spPr>
        <p:txBody>
          <a:bodyPr wrap="none" rtlCol="0">
            <a:spAutoFit/>
          </a:bodyPr>
          <a:lstStyle/>
          <a:p>
            <a:r>
              <a:rPr lang="en-US" sz="2800" b="1" dirty="0">
                <a:latin typeface="Georgia" panose="02040502050405020303" pitchFamily="18" charset="0"/>
              </a:rPr>
              <a:t>C</a:t>
            </a:r>
          </a:p>
        </p:txBody>
      </p:sp>
      <p:sp>
        <p:nvSpPr>
          <p:cNvPr id="14" name="TextBox 13">
            <a:extLst>
              <a:ext uri="{FF2B5EF4-FFF2-40B4-BE49-F238E27FC236}">
                <a16:creationId xmlns:a16="http://schemas.microsoft.com/office/drawing/2014/main" id="{6B75A447-48FF-495C-AEA3-BFF7B909C655}"/>
              </a:ext>
            </a:extLst>
          </p:cNvPr>
          <p:cNvSpPr txBox="1"/>
          <p:nvPr/>
        </p:nvSpPr>
        <p:spPr>
          <a:xfrm>
            <a:off x="10816516" y="5442400"/>
            <a:ext cx="484428" cy="523220"/>
          </a:xfrm>
          <a:prstGeom prst="rect">
            <a:avLst/>
          </a:prstGeom>
          <a:noFill/>
        </p:spPr>
        <p:txBody>
          <a:bodyPr wrap="none" rtlCol="0">
            <a:spAutoFit/>
          </a:bodyPr>
          <a:lstStyle/>
          <a:p>
            <a:r>
              <a:rPr lang="en-US" sz="2800" b="1" dirty="0">
                <a:latin typeface="Georgia" panose="02040502050405020303" pitchFamily="18" charset="0"/>
              </a:rPr>
              <a:t>D</a:t>
            </a:r>
          </a:p>
        </p:txBody>
      </p:sp>
      <p:sp>
        <p:nvSpPr>
          <p:cNvPr id="15" name="TextBox 14">
            <a:extLst>
              <a:ext uri="{FF2B5EF4-FFF2-40B4-BE49-F238E27FC236}">
                <a16:creationId xmlns:a16="http://schemas.microsoft.com/office/drawing/2014/main" id="{B4EE7356-BA61-44D9-BE5E-5F9E5352C84B}"/>
              </a:ext>
            </a:extLst>
          </p:cNvPr>
          <p:cNvSpPr txBox="1"/>
          <p:nvPr/>
        </p:nvSpPr>
        <p:spPr>
          <a:xfrm>
            <a:off x="1329229" y="3563208"/>
            <a:ext cx="2613216" cy="461665"/>
          </a:xfrm>
          <a:prstGeom prst="rect">
            <a:avLst/>
          </a:prstGeom>
          <a:noFill/>
        </p:spPr>
        <p:txBody>
          <a:bodyPr wrap="none" rtlCol="0">
            <a:spAutoFit/>
          </a:bodyPr>
          <a:lstStyle/>
          <a:p>
            <a:r>
              <a:rPr lang="en-US" sz="2400" dirty="0">
                <a:solidFill>
                  <a:srgbClr val="0072BD"/>
                </a:solidFill>
                <a:latin typeface="Georgia" panose="02040502050405020303" pitchFamily="18" charset="0"/>
              </a:rPr>
              <a:t>E0  </a:t>
            </a:r>
            <a:r>
              <a:rPr lang="en-US" sz="2400" dirty="0">
                <a:solidFill>
                  <a:srgbClr val="D95319"/>
                </a:solidFill>
                <a:latin typeface="Georgia" panose="02040502050405020303" pitchFamily="18" charset="0"/>
              </a:rPr>
              <a:t>E1  </a:t>
            </a:r>
            <a:r>
              <a:rPr lang="en-US" sz="2400" dirty="0">
                <a:solidFill>
                  <a:srgbClr val="EDB120"/>
                </a:solidFill>
                <a:latin typeface="Georgia" panose="02040502050405020303" pitchFamily="18" charset="0"/>
              </a:rPr>
              <a:t>E2  </a:t>
            </a:r>
            <a:r>
              <a:rPr lang="en-US" sz="2400" dirty="0">
                <a:solidFill>
                  <a:srgbClr val="7E2F8E"/>
                </a:solidFill>
                <a:latin typeface="Georgia" panose="02040502050405020303" pitchFamily="18" charset="0"/>
              </a:rPr>
              <a:t>E3  </a:t>
            </a:r>
            <a:r>
              <a:rPr lang="en-US" sz="2400" dirty="0">
                <a:solidFill>
                  <a:srgbClr val="77AC30"/>
                </a:solidFill>
                <a:latin typeface="Georgia" panose="02040502050405020303" pitchFamily="18" charset="0"/>
              </a:rPr>
              <a:t>E4</a:t>
            </a:r>
          </a:p>
        </p:txBody>
      </p:sp>
    </p:spTree>
    <p:extLst>
      <p:ext uri="{BB962C8B-B14F-4D97-AF65-F5344CB8AC3E}">
        <p14:creationId xmlns:p14="http://schemas.microsoft.com/office/powerpoint/2010/main" val="14715979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296759E1-7F1A-4F3C-AE7A-29EFBCCBF6D6}"/>
              </a:ext>
            </a:extLst>
          </p:cNvPr>
          <p:cNvSpPr>
            <a:spLocks noChangeArrowheads="1"/>
          </p:cNvSpPr>
          <p:nvPr/>
        </p:nvSpPr>
        <p:spPr bwMode="auto">
          <a:xfrm>
            <a:off x="152400" y="2967335"/>
            <a:ext cx="11887200"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Figure 10. Model corroboration of ROS production and SDH kinetics</a:t>
            </a:r>
            <a:r>
              <a:rPr kumimoji="0" lang="en-US" altLang="en-US" b="0"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The data are from Grivennikova </a:t>
            </a:r>
            <a:r>
              <a:rPr kumimoji="0" lang="en-US" altLang="en-US" b="0" i="1"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et al</a:t>
            </a:r>
            <a:r>
              <a:rPr kumimoji="0" lang="en-US" altLang="en-US" b="0"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(49). The enzyme concentration for these simulations was 2 nM in A) and 22 nM in B-D). The ODE system used to simulate oxygen concentration dynamics is given in Eqs. S97-103 in the Supplemental Material.</a:t>
            </a:r>
            <a:r>
              <a:rPr kumimoji="0" lang="en-US" altLang="en-US" b="0" i="0" u="none" strike="noStrike" cap="none" normalizeH="0" baseline="0">
                <a:ln>
                  <a:noFill/>
                </a:ln>
                <a:solidFill>
                  <a:schemeClr val="tx1"/>
                </a:solidFill>
                <a:effectLst/>
              </a:rPr>
              <a:t> </a:t>
            </a:r>
            <a:endParaRPr kumimoji="0" lang="en-US" altLang="en-US"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9881361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1BE4D292-3B3F-443C-9EC9-E9821AE5F84F}"/>
              </a:ext>
            </a:extLst>
          </p:cNvPr>
          <p:cNvPicPr>
            <a:picLocks noChangeAspect="1"/>
          </p:cNvPicPr>
          <p:nvPr/>
        </p:nvPicPr>
        <p:blipFill rotWithShape="1">
          <a:blip r:embed="rId3"/>
          <a:srcRect l="-128"/>
          <a:stretch/>
        </p:blipFill>
        <p:spPr>
          <a:xfrm>
            <a:off x="3874793" y="2304908"/>
            <a:ext cx="4394758" cy="2302002"/>
          </a:xfrm>
          <a:prstGeom prst="rect">
            <a:avLst/>
          </a:prstGeom>
        </p:spPr>
      </p:pic>
      <p:pic>
        <p:nvPicPr>
          <p:cNvPr id="5" name="Picture 4">
            <a:extLst>
              <a:ext uri="{FF2B5EF4-FFF2-40B4-BE49-F238E27FC236}">
                <a16:creationId xmlns:a16="http://schemas.microsoft.com/office/drawing/2014/main" id="{F3333502-21DA-42D6-A3DA-357EDC0EC0A4}"/>
              </a:ext>
            </a:extLst>
          </p:cNvPr>
          <p:cNvPicPr>
            <a:picLocks noChangeAspect="1"/>
          </p:cNvPicPr>
          <p:nvPr/>
        </p:nvPicPr>
        <p:blipFill rotWithShape="1">
          <a:blip r:embed="rId4"/>
          <a:srcRect l="-129"/>
          <a:stretch/>
        </p:blipFill>
        <p:spPr>
          <a:xfrm>
            <a:off x="7858511" y="2308820"/>
            <a:ext cx="4394758" cy="2302002"/>
          </a:xfrm>
          <a:prstGeom prst="rect">
            <a:avLst/>
          </a:prstGeom>
        </p:spPr>
      </p:pic>
      <p:pic>
        <p:nvPicPr>
          <p:cNvPr id="3" name="Picture 2">
            <a:extLst>
              <a:ext uri="{FF2B5EF4-FFF2-40B4-BE49-F238E27FC236}">
                <a16:creationId xmlns:a16="http://schemas.microsoft.com/office/drawing/2014/main" id="{C047F4A7-FD01-42C3-9DCE-D86D34C32A55}"/>
              </a:ext>
            </a:extLst>
          </p:cNvPr>
          <p:cNvPicPr>
            <a:picLocks noChangeAspect="1"/>
          </p:cNvPicPr>
          <p:nvPr/>
        </p:nvPicPr>
        <p:blipFill>
          <a:blip r:embed="rId5"/>
          <a:stretch>
            <a:fillRect/>
          </a:stretch>
        </p:blipFill>
        <p:spPr>
          <a:xfrm>
            <a:off x="0" y="2298900"/>
            <a:ext cx="4389120" cy="2320290"/>
          </a:xfrm>
          <a:prstGeom prst="rect">
            <a:avLst/>
          </a:prstGeom>
        </p:spPr>
      </p:pic>
      <p:sp>
        <p:nvSpPr>
          <p:cNvPr id="6" name="TextBox 5">
            <a:extLst>
              <a:ext uri="{FF2B5EF4-FFF2-40B4-BE49-F238E27FC236}">
                <a16:creationId xmlns:a16="http://schemas.microsoft.com/office/drawing/2014/main" id="{D7C84F6C-17DB-4F5A-A5B9-BA856F3F3A2C}"/>
              </a:ext>
            </a:extLst>
          </p:cNvPr>
          <p:cNvSpPr txBox="1"/>
          <p:nvPr/>
        </p:nvSpPr>
        <p:spPr>
          <a:xfrm>
            <a:off x="702376" y="2477180"/>
            <a:ext cx="418704" cy="461665"/>
          </a:xfrm>
          <a:prstGeom prst="rect">
            <a:avLst/>
          </a:prstGeom>
          <a:noFill/>
        </p:spPr>
        <p:txBody>
          <a:bodyPr wrap="none" rtlCol="0">
            <a:spAutoFit/>
          </a:bodyPr>
          <a:lstStyle/>
          <a:p>
            <a:r>
              <a:rPr lang="en-US" sz="2400" b="1" dirty="0">
                <a:latin typeface="Georgia" panose="02040502050405020303" pitchFamily="18" charset="0"/>
              </a:rPr>
              <a:t>A</a:t>
            </a:r>
          </a:p>
        </p:txBody>
      </p:sp>
      <p:sp>
        <p:nvSpPr>
          <p:cNvPr id="7" name="TextBox 6">
            <a:extLst>
              <a:ext uri="{FF2B5EF4-FFF2-40B4-BE49-F238E27FC236}">
                <a16:creationId xmlns:a16="http://schemas.microsoft.com/office/drawing/2014/main" id="{BEAD4486-5BF0-4E05-9966-C5E1901A17D9}"/>
              </a:ext>
            </a:extLst>
          </p:cNvPr>
          <p:cNvSpPr txBox="1"/>
          <p:nvPr/>
        </p:nvSpPr>
        <p:spPr>
          <a:xfrm>
            <a:off x="7416153" y="3637978"/>
            <a:ext cx="417102" cy="461665"/>
          </a:xfrm>
          <a:prstGeom prst="rect">
            <a:avLst/>
          </a:prstGeom>
          <a:noFill/>
        </p:spPr>
        <p:txBody>
          <a:bodyPr wrap="none" rtlCol="0">
            <a:spAutoFit/>
          </a:bodyPr>
          <a:lstStyle/>
          <a:p>
            <a:r>
              <a:rPr lang="en-US" sz="2400" b="1" dirty="0">
                <a:latin typeface="Georgia" panose="02040502050405020303" pitchFamily="18" charset="0"/>
              </a:rPr>
              <a:t>B</a:t>
            </a:r>
          </a:p>
        </p:txBody>
      </p:sp>
      <p:sp>
        <p:nvSpPr>
          <p:cNvPr id="8" name="TextBox 7">
            <a:extLst>
              <a:ext uri="{FF2B5EF4-FFF2-40B4-BE49-F238E27FC236}">
                <a16:creationId xmlns:a16="http://schemas.microsoft.com/office/drawing/2014/main" id="{7E1BC31C-3379-45C9-BF2D-A0DEAC3A548F}"/>
              </a:ext>
            </a:extLst>
          </p:cNvPr>
          <p:cNvSpPr txBox="1"/>
          <p:nvPr/>
        </p:nvSpPr>
        <p:spPr>
          <a:xfrm>
            <a:off x="11384519" y="3646303"/>
            <a:ext cx="404278" cy="461665"/>
          </a:xfrm>
          <a:prstGeom prst="rect">
            <a:avLst/>
          </a:prstGeom>
          <a:noFill/>
        </p:spPr>
        <p:txBody>
          <a:bodyPr wrap="none" rtlCol="0">
            <a:spAutoFit/>
          </a:bodyPr>
          <a:lstStyle/>
          <a:p>
            <a:r>
              <a:rPr lang="en-US" sz="2400" b="1" dirty="0">
                <a:latin typeface="Georgia" panose="02040502050405020303" pitchFamily="18" charset="0"/>
              </a:rPr>
              <a:t>C</a:t>
            </a:r>
          </a:p>
        </p:txBody>
      </p:sp>
      <p:grpSp>
        <p:nvGrpSpPr>
          <p:cNvPr id="14" name="Group 13">
            <a:extLst>
              <a:ext uri="{FF2B5EF4-FFF2-40B4-BE49-F238E27FC236}">
                <a16:creationId xmlns:a16="http://schemas.microsoft.com/office/drawing/2014/main" id="{5CE85CB6-5D3B-4DED-9DFF-220417313633}"/>
              </a:ext>
            </a:extLst>
          </p:cNvPr>
          <p:cNvGrpSpPr/>
          <p:nvPr/>
        </p:nvGrpSpPr>
        <p:grpSpPr>
          <a:xfrm>
            <a:off x="9958853" y="3223611"/>
            <a:ext cx="1513104" cy="845384"/>
            <a:chOff x="1480136" y="3642392"/>
            <a:chExt cx="1513104" cy="845384"/>
          </a:xfrm>
        </p:grpSpPr>
        <p:sp>
          <p:nvSpPr>
            <p:cNvPr id="15" name="TextBox 14">
              <a:extLst>
                <a:ext uri="{FF2B5EF4-FFF2-40B4-BE49-F238E27FC236}">
                  <a16:creationId xmlns:a16="http://schemas.microsoft.com/office/drawing/2014/main" id="{B792F1EC-6F63-4C9F-B6AB-D91A9303B2C8}"/>
                </a:ext>
              </a:extLst>
            </p:cNvPr>
            <p:cNvSpPr txBox="1"/>
            <p:nvPr/>
          </p:nvSpPr>
          <p:spPr>
            <a:xfrm>
              <a:off x="1492508" y="3642392"/>
              <a:ext cx="1500732" cy="261610"/>
            </a:xfrm>
            <a:prstGeom prst="rect">
              <a:avLst/>
            </a:prstGeom>
            <a:noFill/>
          </p:spPr>
          <p:txBody>
            <a:bodyPr wrap="none" rtlCol="0">
              <a:spAutoFit/>
            </a:bodyPr>
            <a:lstStyle/>
            <a:p>
              <a:r>
                <a:rPr lang="en-US" sz="1100" u="sng" dirty="0">
                  <a:latin typeface="Georgia" panose="02040502050405020303" pitchFamily="18" charset="0"/>
                </a:rPr>
                <a:t>Rates at specific sites</a:t>
              </a:r>
            </a:p>
          </p:txBody>
        </p:sp>
        <mc:AlternateContent xmlns:mc="http://schemas.openxmlformats.org/markup-compatibility/2006" xmlns:a14="http://schemas.microsoft.com/office/drawing/2010/main">
          <mc:Choice Requires="a14">
            <p:sp>
              <p:nvSpPr>
                <p:cNvPr id="16" name="Rectangle 15">
                  <a:extLst>
                    <a:ext uri="{FF2B5EF4-FFF2-40B4-BE49-F238E27FC236}">
                      <a16:creationId xmlns:a16="http://schemas.microsoft.com/office/drawing/2014/main" id="{4E6DCC38-FBA1-48B8-99D0-339062C5FB39}"/>
                    </a:ext>
                  </a:extLst>
                </p:cNvPr>
                <p:cNvSpPr/>
                <p:nvPr/>
              </p:nvSpPr>
              <p:spPr>
                <a:xfrm>
                  <a:off x="1480136" y="4028407"/>
                  <a:ext cx="1466234" cy="26161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100" i="1" dirty="0">
                                <a:solidFill>
                                  <a:srgbClr val="D95319"/>
                                </a:solidFill>
                                <a:latin typeface="Cambria Math" panose="02040503050406030204" pitchFamily="18" charset="0"/>
                              </a:rPr>
                            </m:ctrlPr>
                          </m:sSubPr>
                          <m:e>
                            <m:r>
                              <a:rPr lang="en-US" sz="1100" i="1" dirty="0">
                                <a:solidFill>
                                  <a:srgbClr val="D95319"/>
                                </a:solidFill>
                                <a:latin typeface="Cambria Math" panose="02040503050406030204" pitchFamily="18" charset="0"/>
                              </a:rPr>
                              <m:t>[3</m:t>
                            </m:r>
                            <m:r>
                              <a:rPr lang="en-US" sz="1100" i="1" dirty="0">
                                <a:solidFill>
                                  <a:srgbClr val="D95319"/>
                                </a:solidFill>
                                <a:latin typeface="Cambria Math" panose="02040503050406030204" pitchFamily="18" charset="0"/>
                              </a:rPr>
                              <m:t>𝐹𝑒</m:t>
                            </m:r>
                            <m:r>
                              <a:rPr lang="en-US" sz="1100" i="1" dirty="0">
                                <a:solidFill>
                                  <a:srgbClr val="D95319"/>
                                </a:solidFill>
                                <a:latin typeface="Cambria Math" panose="02040503050406030204" pitchFamily="18" charset="0"/>
                              </a:rPr>
                              <m:t>−4</m:t>
                            </m:r>
                            <m:r>
                              <a:rPr lang="en-US" sz="1100" i="1" dirty="0">
                                <a:solidFill>
                                  <a:srgbClr val="D95319"/>
                                </a:solidFill>
                                <a:latin typeface="Cambria Math" panose="02040503050406030204" pitchFamily="18" charset="0"/>
                              </a:rPr>
                              <m:t>𝑆</m:t>
                            </m:r>
                            <m:r>
                              <a:rPr lang="en-US" sz="1100" i="1" dirty="0">
                                <a:solidFill>
                                  <a:srgbClr val="D95319"/>
                                </a:solidFill>
                                <a:latin typeface="Cambria Math" panose="02040503050406030204" pitchFamily="18" charset="0"/>
                              </a:rPr>
                              <m:t>]</m:t>
                            </m:r>
                          </m:e>
                          <m:sub>
                            <m:r>
                              <m:rPr>
                                <m:sty m:val="p"/>
                              </m:rPr>
                              <a:rPr lang="en-US" sz="1100" i="0" dirty="0">
                                <a:solidFill>
                                  <a:srgbClr val="D95319"/>
                                </a:solidFill>
                                <a:latin typeface="Cambria Math" panose="02040503050406030204" pitchFamily="18" charset="0"/>
                              </a:rPr>
                              <m:t>red</m:t>
                            </m:r>
                          </m:sub>
                        </m:sSub>
                        <m:r>
                          <a:rPr lang="en-US" sz="1100" i="0" dirty="0">
                            <a:solidFill>
                              <a:srgbClr val="D95319"/>
                            </a:solidFill>
                            <a:latin typeface="Cambria Math" panose="02040503050406030204" pitchFamily="18" charset="0"/>
                          </a:rPr>
                          <m:t> </m:t>
                        </m:r>
                        <m:r>
                          <a:rPr lang="en-US" sz="1100" i="0" dirty="0">
                            <a:solidFill>
                              <a:srgbClr val="D95319"/>
                            </a:solidFill>
                            <a:latin typeface="Cambria Math" panose="02040503050406030204" pitchFamily="18" charset="0"/>
                            <a:ea typeface="Cambria Math" panose="02040503050406030204" pitchFamily="18" charset="0"/>
                          </a:rPr>
                          <m:t>→ </m:t>
                        </m:r>
                        <m:sSubSup>
                          <m:sSubSupPr>
                            <m:ctrlPr>
                              <a:rPr lang="en-US" sz="1100" i="1" dirty="0">
                                <a:solidFill>
                                  <a:srgbClr val="D95319"/>
                                </a:solidFill>
                                <a:latin typeface="Cambria Math" panose="02040503050406030204" pitchFamily="18" charset="0"/>
                                <a:ea typeface="Cambria Math" panose="02040503050406030204" pitchFamily="18" charset="0"/>
                              </a:rPr>
                            </m:ctrlPr>
                          </m:sSubSupPr>
                          <m:e>
                            <m:r>
                              <m:rPr>
                                <m:sty m:val="p"/>
                              </m:rPr>
                              <a:rPr lang="en-US" sz="1100" i="0" dirty="0">
                                <a:solidFill>
                                  <a:srgbClr val="D95319"/>
                                </a:solidFill>
                                <a:latin typeface="Cambria Math" panose="02040503050406030204" pitchFamily="18" charset="0"/>
                                <a:ea typeface="Cambria Math" panose="02040503050406030204" pitchFamily="18" charset="0"/>
                              </a:rPr>
                              <m:t>O</m:t>
                            </m:r>
                          </m:e>
                          <m:sub>
                            <m:r>
                              <a:rPr lang="en-US" sz="1100" i="0" dirty="0">
                                <a:solidFill>
                                  <a:srgbClr val="D95319"/>
                                </a:solidFill>
                                <a:latin typeface="Cambria Math" panose="02040503050406030204" pitchFamily="18" charset="0"/>
                                <a:ea typeface="Cambria Math" panose="02040503050406030204" pitchFamily="18" charset="0"/>
                              </a:rPr>
                              <m:t>2</m:t>
                            </m:r>
                          </m:sub>
                          <m:sup>
                            <m:r>
                              <a:rPr lang="en-US" sz="1100" i="0" dirty="0">
                                <a:solidFill>
                                  <a:srgbClr val="D95319"/>
                                </a:solidFill>
                                <a:latin typeface="Cambria Math" panose="02040503050406030204" pitchFamily="18" charset="0"/>
                                <a:ea typeface="Cambria Math" panose="02040503050406030204" pitchFamily="18" charset="0"/>
                              </a:rPr>
                              <m:t>.−</m:t>
                            </m:r>
                          </m:sup>
                        </m:sSubSup>
                      </m:oMath>
                    </m:oMathPara>
                  </a14:m>
                  <a:endParaRPr lang="en-US" sz="1100" dirty="0"/>
                </a:p>
              </p:txBody>
            </p:sp>
          </mc:Choice>
          <mc:Fallback xmlns="">
            <p:sp>
              <p:nvSpPr>
                <p:cNvPr id="16" name="Rectangle 15">
                  <a:extLst>
                    <a:ext uri="{FF2B5EF4-FFF2-40B4-BE49-F238E27FC236}">
                      <a16:creationId xmlns:a16="http://schemas.microsoft.com/office/drawing/2014/main" id="{4E6DCC38-FBA1-48B8-99D0-339062C5FB39}"/>
                    </a:ext>
                  </a:extLst>
                </p:cNvPr>
                <p:cNvSpPr>
                  <a:spLocks noRot="1" noChangeAspect="1" noMove="1" noResize="1" noEditPoints="1" noAdjustHandles="1" noChangeArrowheads="1" noChangeShapeType="1" noTextEdit="1"/>
                </p:cNvSpPr>
                <p:nvPr/>
              </p:nvSpPr>
              <p:spPr>
                <a:xfrm>
                  <a:off x="1480136" y="4028407"/>
                  <a:ext cx="1466234" cy="261610"/>
                </a:xfrm>
                <a:prstGeom prst="rect">
                  <a:avLst/>
                </a:prstGeom>
                <a:blipFill>
                  <a:blip r:embed="rId6"/>
                  <a:stretch>
                    <a:fillRect b="-697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Rectangle 16">
                  <a:extLst>
                    <a:ext uri="{FF2B5EF4-FFF2-40B4-BE49-F238E27FC236}">
                      <a16:creationId xmlns:a16="http://schemas.microsoft.com/office/drawing/2014/main" id="{A314AB4E-D423-4F37-9D37-1EFFA87B6DDD}"/>
                    </a:ext>
                  </a:extLst>
                </p:cNvPr>
                <p:cNvSpPr/>
                <p:nvPr/>
              </p:nvSpPr>
              <p:spPr>
                <a:xfrm>
                  <a:off x="1492508" y="4226166"/>
                  <a:ext cx="1202252" cy="26161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100" i="1">
                                <a:solidFill>
                                  <a:srgbClr val="EDB120"/>
                                </a:solidFill>
                                <a:latin typeface="Cambria Math" panose="02040503050406030204" pitchFamily="18" charset="0"/>
                              </a:rPr>
                            </m:ctrlPr>
                          </m:sSubPr>
                          <m:e>
                            <m:r>
                              <m:rPr>
                                <m:sty m:val="p"/>
                              </m:rPr>
                              <a:rPr lang="en-US" sz="1100" i="0">
                                <a:solidFill>
                                  <a:srgbClr val="EDB120"/>
                                </a:solidFill>
                                <a:latin typeface="Cambria Math" panose="02040503050406030204" pitchFamily="18" charset="0"/>
                              </a:rPr>
                              <m:t>FADH</m:t>
                            </m:r>
                          </m:e>
                          <m:sub>
                            <m:r>
                              <a:rPr lang="en-US" sz="1100" i="0">
                                <a:solidFill>
                                  <a:srgbClr val="EDB120"/>
                                </a:solidFill>
                                <a:latin typeface="Cambria Math" panose="02040503050406030204" pitchFamily="18" charset="0"/>
                              </a:rPr>
                              <m:t>2</m:t>
                            </m:r>
                          </m:sub>
                        </m:sSub>
                        <m:r>
                          <a:rPr lang="en-US" sz="1100" i="0">
                            <a:solidFill>
                              <a:srgbClr val="EDB120"/>
                            </a:solidFill>
                            <a:latin typeface="Cambria Math" panose="02040503050406030204" pitchFamily="18" charset="0"/>
                          </a:rPr>
                          <m:t> </m:t>
                        </m:r>
                        <m:r>
                          <a:rPr lang="en-US" sz="1100" i="0">
                            <a:solidFill>
                              <a:srgbClr val="EDB120"/>
                            </a:solidFill>
                            <a:latin typeface="Cambria Math" panose="02040503050406030204" pitchFamily="18" charset="0"/>
                            <a:ea typeface="Cambria Math" panose="02040503050406030204" pitchFamily="18" charset="0"/>
                          </a:rPr>
                          <m:t>→ </m:t>
                        </m:r>
                        <m:sSub>
                          <m:sSubPr>
                            <m:ctrlPr>
                              <a:rPr lang="en-US" sz="1100" i="1">
                                <a:solidFill>
                                  <a:srgbClr val="EDB120"/>
                                </a:solidFill>
                                <a:latin typeface="Cambria Math" panose="02040503050406030204" pitchFamily="18" charset="0"/>
                                <a:ea typeface="Cambria Math" panose="02040503050406030204" pitchFamily="18" charset="0"/>
                              </a:rPr>
                            </m:ctrlPr>
                          </m:sSubPr>
                          <m:e>
                            <m:r>
                              <m:rPr>
                                <m:sty m:val="p"/>
                              </m:rPr>
                              <a:rPr lang="en-US" sz="1100" i="0">
                                <a:solidFill>
                                  <a:srgbClr val="EDB120"/>
                                </a:solidFill>
                                <a:latin typeface="Cambria Math" panose="02040503050406030204" pitchFamily="18" charset="0"/>
                                <a:ea typeface="Cambria Math" panose="02040503050406030204" pitchFamily="18" charset="0"/>
                              </a:rPr>
                              <m:t>H</m:t>
                            </m:r>
                          </m:e>
                          <m:sub>
                            <m:r>
                              <a:rPr lang="en-US" sz="1100" i="0">
                                <a:solidFill>
                                  <a:srgbClr val="EDB120"/>
                                </a:solidFill>
                                <a:latin typeface="Cambria Math" panose="02040503050406030204" pitchFamily="18" charset="0"/>
                                <a:ea typeface="Cambria Math" panose="02040503050406030204" pitchFamily="18" charset="0"/>
                              </a:rPr>
                              <m:t>2</m:t>
                            </m:r>
                          </m:sub>
                        </m:sSub>
                        <m:sSub>
                          <m:sSubPr>
                            <m:ctrlPr>
                              <a:rPr lang="en-US" sz="1100" i="1">
                                <a:solidFill>
                                  <a:srgbClr val="EDB120"/>
                                </a:solidFill>
                                <a:latin typeface="Cambria Math" panose="02040503050406030204" pitchFamily="18" charset="0"/>
                                <a:ea typeface="Cambria Math" panose="02040503050406030204" pitchFamily="18" charset="0"/>
                              </a:rPr>
                            </m:ctrlPr>
                          </m:sSubPr>
                          <m:e>
                            <m:r>
                              <m:rPr>
                                <m:sty m:val="p"/>
                              </m:rPr>
                              <a:rPr lang="en-US" sz="1100" i="0">
                                <a:solidFill>
                                  <a:srgbClr val="EDB120"/>
                                </a:solidFill>
                                <a:latin typeface="Cambria Math" panose="02040503050406030204" pitchFamily="18" charset="0"/>
                                <a:ea typeface="Cambria Math" panose="02040503050406030204" pitchFamily="18" charset="0"/>
                              </a:rPr>
                              <m:t>O</m:t>
                            </m:r>
                          </m:e>
                          <m:sub>
                            <m:r>
                              <a:rPr lang="en-US" sz="1100" i="0">
                                <a:solidFill>
                                  <a:srgbClr val="EDB120"/>
                                </a:solidFill>
                                <a:latin typeface="Cambria Math" panose="02040503050406030204" pitchFamily="18" charset="0"/>
                                <a:ea typeface="Cambria Math" panose="02040503050406030204" pitchFamily="18" charset="0"/>
                              </a:rPr>
                              <m:t>2</m:t>
                            </m:r>
                          </m:sub>
                        </m:sSub>
                      </m:oMath>
                    </m:oMathPara>
                  </a14:m>
                  <a:endParaRPr lang="en-US" sz="1100" dirty="0">
                    <a:solidFill>
                      <a:srgbClr val="EDB120"/>
                    </a:solidFill>
                    <a:latin typeface="Georgia" panose="02040502050405020303" pitchFamily="18" charset="0"/>
                  </a:endParaRPr>
                </a:p>
              </p:txBody>
            </p:sp>
          </mc:Choice>
          <mc:Fallback xmlns="">
            <p:sp>
              <p:nvSpPr>
                <p:cNvPr id="17" name="Rectangle 16">
                  <a:extLst>
                    <a:ext uri="{FF2B5EF4-FFF2-40B4-BE49-F238E27FC236}">
                      <a16:creationId xmlns:a16="http://schemas.microsoft.com/office/drawing/2014/main" id="{A314AB4E-D423-4F37-9D37-1EFFA87B6DDD}"/>
                    </a:ext>
                  </a:extLst>
                </p:cNvPr>
                <p:cNvSpPr>
                  <a:spLocks noRot="1" noChangeAspect="1" noMove="1" noResize="1" noEditPoints="1" noAdjustHandles="1" noChangeArrowheads="1" noChangeShapeType="1" noTextEdit="1"/>
                </p:cNvSpPr>
                <p:nvPr/>
              </p:nvSpPr>
              <p:spPr>
                <a:xfrm>
                  <a:off x="1492508" y="4226166"/>
                  <a:ext cx="1202252" cy="261610"/>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Rectangle 17">
                  <a:extLst>
                    <a:ext uri="{FF2B5EF4-FFF2-40B4-BE49-F238E27FC236}">
                      <a16:creationId xmlns:a16="http://schemas.microsoft.com/office/drawing/2014/main" id="{A9F94AEE-7853-487C-88FC-C1E34DD41BC2}"/>
                    </a:ext>
                  </a:extLst>
                </p:cNvPr>
                <p:cNvSpPr/>
                <p:nvPr/>
              </p:nvSpPr>
              <p:spPr>
                <a:xfrm>
                  <a:off x="1492508" y="3848660"/>
                  <a:ext cx="1043811" cy="26161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p>
                          <m:sSupPr>
                            <m:ctrlPr>
                              <a:rPr lang="en-US" sz="1100" i="1">
                                <a:solidFill>
                                  <a:srgbClr val="0072BD"/>
                                </a:solidFill>
                                <a:latin typeface="Cambria Math" panose="02040503050406030204" pitchFamily="18" charset="0"/>
                                <a:sym typeface="Wingdings" panose="05000000000000000000" pitchFamily="2" charset="2"/>
                              </a:rPr>
                            </m:ctrlPr>
                          </m:sSupPr>
                          <m:e>
                            <m:r>
                              <m:rPr>
                                <m:sty m:val="p"/>
                              </m:rPr>
                              <a:rPr lang="en-US" sz="1100" i="0">
                                <a:solidFill>
                                  <a:srgbClr val="0072BD"/>
                                </a:solidFill>
                                <a:latin typeface="Cambria Math" panose="02040503050406030204" pitchFamily="18" charset="0"/>
                                <a:sym typeface="Wingdings" panose="05000000000000000000" pitchFamily="2" charset="2"/>
                              </a:rPr>
                              <m:t>FADH</m:t>
                            </m:r>
                          </m:e>
                          <m:sup>
                            <m:r>
                              <a:rPr lang="en-US" sz="1100" i="0">
                                <a:solidFill>
                                  <a:srgbClr val="0072BD"/>
                                </a:solidFill>
                                <a:latin typeface="Cambria Math" panose="02040503050406030204" pitchFamily="18" charset="0"/>
                                <a:sym typeface="Wingdings" panose="05000000000000000000" pitchFamily="2" charset="2"/>
                              </a:rPr>
                              <m:t>.</m:t>
                            </m:r>
                          </m:sup>
                        </m:sSup>
                        <m:r>
                          <a:rPr lang="en-US" sz="1100" i="0">
                            <a:solidFill>
                              <a:srgbClr val="0072BD"/>
                            </a:solidFill>
                            <a:latin typeface="Cambria Math" panose="02040503050406030204" pitchFamily="18" charset="0"/>
                            <a:sym typeface="Wingdings" panose="05000000000000000000" pitchFamily="2" charset="2"/>
                          </a:rPr>
                          <m:t> </m:t>
                        </m:r>
                        <m:r>
                          <a:rPr lang="en-US" sz="1100" i="0">
                            <a:solidFill>
                              <a:srgbClr val="0072BD"/>
                            </a:solidFill>
                            <a:latin typeface="Cambria Math" panose="02040503050406030204" pitchFamily="18" charset="0"/>
                            <a:ea typeface="Cambria Math" panose="02040503050406030204" pitchFamily="18" charset="0"/>
                            <a:sym typeface="Wingdings" panose="05000000000000000000" pitchFamily="2" charset="2"/>
                          </a:rPr>
                          <m:t>→ </m:t>
                        </m:r>
                        <m:sSubSup>
                          <m:sSubSupPr>
                            <m:ctrlPr>
                              <a:rPr lang="en-US" sz="1100" i="1">
                                <a:solidFill>
                                  <a:srgbClr val="0072BD"/>
                                </a:solidFill>
                                <a:latin typeface="Cambria Math" panose="02040503050406030204" pitchFamily="18" charset="0"/>
                                <a:ea typeface="Cambria Math" panose="02040503050406030204" pitchFamily="18" charset="0"/>
                                <a:sym typeface="Wingdings" panose="05000000000000000000" pitchFamily="2" charset="2"/>
                              </a:rPr>
                            </m:ctrlPr>
                          </m:sSubSupPr>
                          <m:e>
                            <m:r>
                              <m:rPr>
                                <m:sty m:val="p"/>
                              </m:rPr>
                              <a:rPr lang="en-US" sz="1100" i="0">
                                <a:solidFill>
                                  <a:srgbClr val="0072BD"/>
                                </a:solidFill>
                                <a:latin typeface="Cambria Math" panose="02040503050406030204" pitchFamily="18" charset="0"/>
                                <a:ea typeface="Cambria Math" panose="02040503050406030204" pitchFamily="18" charset="0"/>
                                <a:sym typeface="Wingdings" panose="05000000000000000000" pitchFamily="2" charset="2"/>
                              </a:rPr>
                              <m:t>O</m:t>
                            </m:r>
                          </m:e>
                          <m:sub>
                            <m:r>
                              <a:rPr lang="en-US" sz="1100" i="0">
                                <a:solidFill>
                                  <a:srgbClr val="0072BD"/>
                                </a:solidFill>
                                <a:latin typeface="Cambria Math" panose="02040503050406030204" pitchFamily="18" charset="0"/>
                                <a:ea typeface="Cambria Math" panose="02040503050406030204" pitchFamily="18" charset="0"/>
                                <a:sym typeface="Wingdings" panose="05000000000000000000" pitchFamily="2" charset="2"/>
                              </a:rPr>
                              <m:t>2</m:t>
                            </m:r>
                          </m:sub>
                          <m:sup>
                            <m:r>
                              <a:rPr lang="en-US" sz="1100" i="0">
                                <a:solidFill>
                                  <a:srgbClr val="0072BD"/>
                                </a:solidFill>
                                <a:latin typeface="Cambria Math" panose="02040503050406030204" pitchFamily="18" charset="0"/>
                                <a:ea typeface="Cambria Math" panose="02040503050406030204" pitchFamily="18" charset="0"/>
                                <a:sym typeface="Wingdings" panose="05000000000000000000" pitchFamily="2" charset="2"/>
                              </a:rPr>
                              <m:t>.−</m:t>
                            </m:r>
                          </m:sup>
                        </m:sSubSup>
                      </m:oMath>
                    </m:oMathPara>
                  </a14:m>
                  <a:endParaRPr lang="en-US" sz="1100" dirty="0">
                    <a:solidFill>
                      <a:srgbClr val="0072BD"/>
                    </a:solidFill>
                    <a:latin typeface="Georgia" panose="02040502050405020303" pitchFamily="18" charset="0"/>
                    <a:sym typeface="Wingdings" panose="05000000000000000000" pitchFamily="2" charset="2"/>
                  </a:endParaRPr>
                </a:p>
              </p:txBody>
            </p:sp>
          </mc:Choice>
          <mc:Fallback xmlns="">
            <p:sp>
              <p:nvSpPr>
                <p:cNvPr id="18" name="Rectangle 17">
                  <a:extLst>
                    <a:ext uri="{FF2B5EF4-FFF2-40B4-BE49-F238E27FC236}">
                      <a16:creationId xmlns:a16="http://schemas.microsoft.com/office/drawing/2014/main" id="{A9F94AEE-7853-487C-88FC-C1E34DD41BC2}"/>
                    </a:ext>
                  </a:extLst>
                </p:cNvPr>
                <p:cNvSpPr>
                  <a:spLocks noRot="1" noChangeAspect="1" noMove="1" noResize="1" noEditPoints="1" noAdjustHandles="1" noChangeArrowheads="1" noChangeShapeType="1" noTextEdit="1"/>
                </p:cNvSpPr>
                <p:nvPr/>
              </p:nvSpPr>
              <p:spPr>
                <a:xfrm>
                  <a:off x="1492508" y="3848660"/>
                  <a:ext cx="1043811" cy="261610"/>
                </a:xfrm>
                <a:prstGeom prst="rect">
                  <a:avLst/>
                </a:prstGeom>
                <a:blipFill>
                  <a:blip r:embed="rId8"/>
                  <a:stretch>
                    <a:fillRect/>
                  </a:stretch>
                </a:blipFill>
              </p:spPr>
              <p:txBody>
                <a:bodyPr/>
                <a:lstStyle/>
                <a:p>
                  <a:r>
                    <a:rPr lang="en-US">
                      <a:noFill/>
                    </a:rPr>
                    <a:t> </a:t>
                  </a:r>
                </a:p>
              </p:txBody>
            </p:sp>
          </mc:Fallback>
        </mc:AlternateContent>
      </p:grpSp>
      <p:grpSp>
        <p:nvGrpSpPr>
          <p:cNvPr id="19" name="Group 18">
            <a:extLst>
              <a:ext uri="{FF2B5EF4-FFF2-40B4-BE49-F238E27FC236}">
                <a16:creationId xmlns:a16="http://schemas.microsoft.com/office/drawing/2014/main" id="{032E9C9C-04CB-4528-B538-71DD999868DC}"/>
              </a:ext>
            </a:extLst>
          </p:cNvPr>
          <p:cNvGrpSpPr/>
          <p:nvPr/>
        </p:nvGrpSpPr>
        <p:grpSpPr>
          <a:xfrm>
            <a:off x="6139154" y="2680424"/>
            <a:ext cx="1513104" cy="845384"/>
            <a:chOff x="1480136" y="3642392"/>
            <a:chExt cx="1513104" cy="845384"/>
          </a:xfrm>
        </p:grpSpPr>
        <p:sp>
          <p:nvSpPr>
            <p:cNvPr id="20" name="TextBox 19">
              <a:extLst>
                <a:ext uri="{FF2B5EF4-FFF2-40B4-BE49-F238E27FC236}">
                  <a16:creationId xmlns:a16="http://schemas.microsoft.com/office/drawing/2014/main" id="{AEFB56A8-C1D9-47D9-AA99-3C3C534125C7}"/>
                </a:ext>
              </a:extLst>
            </p:cNvPr>
            <p:cNvSpPr txBox="1"/>
            <p:nvPr/>
          </p:nvSpPr>
          <p:spPr>
            <a:xfrm>
              <a:off x="1492508" y="3642392"/>
              <a:ext cx="1500732" cy="261610"/>
            </a:xfrm>
            <a:prstGeom prst="rect">
              <a:avLst/>
            </a:prstGeom>
            <a:noFill/>
          </p:spPr>
          <p:txBody>
            <a:bodyPr wrap="none" rtlCol="0">
              <a:spAutoFit/>
            </a:bodyPr>
            <a:lstStyle/>
            <a:p>
              <a:r>
                <a:rPr lang="en-US" sz="1100" u="sng" dirty="0">
                  <a:latin typeface="Georgia" panose="02040502050405020303" pitchFamily="18" charset="0"/>
                </a:rPr>
                <a:t>Rates at specific sites</a:t>
              </a:r>
            </a:p>
          </p:txBody>
        </p:sp>
        <mc:AlternateContent xmlns:mc="http://schemas.openxmlformats.org/markup-compatibility/2006" xmlns:a14="http://schemas.microsoft.com/office/drawing/2010/main">
          <mc:Choice Requires="a14">
            <p:sp>
              <p:nvSpPr>
                <p:cNvPr id="21" name="Rectangle 20">
                  <a:extLst>
                    <a:ext uri="{FF2B5EF4-FFF2-40B4-BE49-F238E27FC236}">
                      <a16:creationId xmlns:a16="http://schemas.microsoft.com/office/drawing/2014/main" id="{97C4C2B9-3A53-41E3-8E66-CBAC2F58ED25}"/>
                    </a:ext>
                  </a:extLst>
                </p:cNvPr>
                <p:cNvSpPr/>
                <p:nvPr/>
              </p:nvSpPr>
              <p:spPr>
                <a:xfrm>
                  <a:off x="1480136" y="4028407"/>
                  <a:ext cx="1466234" cy="26161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100" i="1" dirty="0">
                                <a:solidFill>
                                  <a:srgbClr val="D95319"/>
                                </a:solidFill>
                                <a:latin typeface="Cambria Math" panose="02040503050406030204" pitchFamily="18" charset="0"/>
                              </a:rPr>
                            </m:ctrlPr>
                          </m:sSubPr>
                          <m:e>
                            <m:r>
                              <a:rPr lang="en-US" sz="1100" i="1" dirty="0">
                                <a:solidFill>
                                  <a:srgbClr val="D95319"/>
                                </a:solidFill>
                                <a:latin typeface="Cambria Math" panose="02040503050406030204" pitchFamily="18" charset="0"/>
                              </a:rPr>
                              <m:t>[3</m:t>
                            </m:r>
                            <m:r>
                              <a:rPr lang="en-US" sz="1100" i="1" dirty="0">
                                <a:solidFill>
                                  <a:srgbClr val="D95319"/>
                                </a:solidFill>
                                <a:latin typeface="Cambria Math" panose="02040503050406030204" pitchFamily="18" charset="0"/>
                              </a:rPr>
                              <m:t>𝐹𝑒</m:t>
                            </m:r>
                            <m:r>
                              <a:rPr lang="en-US" sz="1100" i="1" dirty="0">
                                <a:solidFill>
                                  <a:srgbClr val="D95319"/>
                                </a:solidFill>
                                <a:latin typeface="Cambria Math" panose="02040503050406030204" pitchFamily="18" charset="0"/>
                              </a:rPr>
                              <m:t>−4</m:t>
                            </m:r>
                            <m:r>
                              <a:rPr lang="en-US" sz="1100" i="1" dirty="0">
                                <a:solidFill>
                                  <a:srgbClr val="D95319"/>
                                </a:solidFill>
                                <a:latin typeface="Cambria Math" panose="02040503050406030204" pitchFamily="18" charset="0"/>
                              </a:rPr>
                              <m:t>𝑆</m:t>
                            </m:r>
                            <m:r>
                              <a:rPr lang="en-US" sz="1100" i="1" dirty="0">
                                <a:solidFill>
                                  <a:srgbClr val="D95319"/>
                                </a:solidFill>
                                <a:latin typeface="Cambria Math" panose="02040503050406030204" pitchFamily="18" charset="0"/>
                              </a:rPr>
                              <m:t>]</m:t>
                            </m:r>
                          </m:e>
                          <m:sub>
                            <m:r>
                              <m:rPr>
                                <m:sty m:val="p"/>
                              </m:rPr>
                              <a:rPr lang="en-US" sz="1100" i="0" dirty="0">
                                <a:solidFill>
                                  <a:srgbClr val="D95319"/>
                                </a:solidFill>
                                <a:latin typeface="Cambria Math" panose="02040503050406030204" pitchFamily="18" charset="0"/>
                              </a:rPr>
                              <m:t>red</m:t>
                            </m:r>
                          </m:sub>
                        </m:sSub>
                        <m:r>
                          <a:rPr lang="en-US" sz="1100" i="0" dirty="0">
                            <a:solidFill>
                              <a:srgbClr val="D95319"/>
                            </a:solidFill>
                            <a:latin typeface="Cambria Math" panose="02040503050406030204" pitchFamily="18" charset="0"/>
                          </a:rPr>
                          <m:t> </m:t>
                        </m:r>
                        <m:r>
                          <a:rPr lang="en-US" sz="1100" i="0" dirty="0">
                            <a:solidFill>
                              <a:srgbClr val="D95319"/>
                            </a:solidFill>
                            <a:latin typeface="Cambria Math" panose="02040503050406030204" pitchFamily="18" charset="0"/>
                            <a:ea typeface="Cambria Math" panose="02040503050406030204" pitchFamily="18" charset="0"/>
                          </a:rPr>
                          <m:t>→ </m:t>
                        </m:r>
                        <m:sSubSup>
                          <m:sSubSupPr>
                            <m:ctrlPr>
                              <a:rPr lang="en-US" sz="1100" i="1" dirty="0">
                                <a:solidFill>
                                  <a:srgbClr val="D95319"/>
                                </a:solidFill>
                                <a:latin typeface="Cambria Math" panose="02040503050406030204" pitchFamily="18" charset="0"/>
                                <a:ea typeface="Cambria Math" panose="02040503050406030204" pitchFamily="18" charset="0"/>
                              </a:rPr>
                            </m:ctrlPr>
                          </m:sSubSupPr>
                          <m:e>
                            <m:r>
                              <m:rPr>
                                <m:sty m:val="p"/>
                              </m:rPr>
                              <a:rPr lang="en-US" sz="1100" i="0" dirty="0">
                                <a:solidFill>
                                  <a:srgbClr val="D95319"/>
                                </a:solidFill>
                                <a:latin typeface="Cambria Math" panose="02040503050406030204" pitchFamily="18" charset="0"/>
                                <a:ea typeface="Cambria Math" panose="02040503050406030204" pitchFamily="18" charset="0"/>
                              </a:rPr>
                              <m:t>O</m:t>
                            </m:r>
                          </m:e>
                          <m:sub>
                            <m:r>
                              <a:rPr lang="en-US" sz="1100" i="0" dirty="0">
                                <a:solidFill>
                                  <a:srgbClr val="D95319"/>
                                </a:solidFill>
                                <a:latin typeface="Cambria Math" panose="02040503050406030204" pitchFamily="18" charset="0"/>
                                <a:ea typeface="Cambria Math" panose="02040503050406030204" pitchFamily="18" charset="0"/>
                              </a:rPr>
                              <m:t>2</m:t>
                            </m:r>
                          </m:sub>
                          <m:sup>
                            <m:r>
                              <a:rPr lang="en-US" sz="1100" i="0" dirty="0">
                                <a:solidFill>
                                  <a:srgbClr val="D95319"/>
                                </a:solidFill>
                                <a:latin typeface="Cambria Math" panose="02040503050406030204" pitchFamily="18" charset="0"/>
                                <a:ea typeface="Cambria Math" panose="02040503050406030204" pitchFamily="18" charset="0"/>
                              </a:rPr>
                              <m:t>.−</m:t>
                            </m:r>
                          </m:sup>
                        </m:sSubSup>
                      </m:oMath>
                    </m:oMathPara>
                  </a14:m>
                  <a:endParaRPr lang="en-US" sz="1100" dirty="0"/>
                </a:p>
              </p:txBody>
            </p:sp>
          </mc:Choice>
          <mc:Fallback xmlns="">
            <p:sp>
              <p:nvSpPr>
                <p:cNvPr id="21" name="Rectangle 20">
                  <a:extLst>
                    <a:ext uri="{FF2B5EF4-FFF2-40B4-BE49-F238E27FC236}">
                      <a16:creationId xmlns:a16="http://schemas.microsoft.com/office/drawing/2014/main" id="{97C4C2B9-3A53-41E3-8E66-CBAC2F58ED25}"/>
                    </a:ext>
                  </a:extLst>
                </p:cNvPr>
                <p:cNvSpPr>
                  <a:spLocks noRot="1" noChangeAspect="1" noMove="1" noResize="1" noEditPoints="1" noAdjustHandles="1" noChangeArrowheads="1" noChangeShapeType="1" noTextEdit="1"/>
                </p:cNvSpPr>
                <p:nvPr/>
              </p:nvSpPr>
              <p:spPr>
                <a:xfrm>
                  <a:off x="1480136" y="4028407"/>
                  <a:ext cx="1466234" cy="261610"/>
                </a:xfrm>
                <a:prstGeom prst="rect">
                  <a:avLst/>
                </a:prstGeom>
                <a:blipFill>
                  <a:blip r:embed="rId9"/>
                  <a:stretch>
                    <a:fillRect b="-697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Rectangle 21">
                  <a:extLst>
                    <a:ext uri="{FF2B5EF4-FFF2-40B4-BE49-F238E27FC236}">
                      <a16:creationId xmlns:a16="http://schemas.microsoft.com/office/drawing/2014/main" id="{076ED8CD-A64D-4560-9FCF-FC9317582ED2}"/>
                    </a:ext>
                  </a:extLst>
                </p:cNvPr>
                <p:cNvSpPr/>
                <p:nvPr/>
              </p:nvSpPr>
              <p:spPr>
                <a:xfrm>
                  <a:off x="1492508" y="4226166"/>
                  <a:ext cx="1202252" cy="26161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100" i="1">
                                <a:solidFill>
                                  <a:srgbClr val="EDB120"/>
                                </a:solidFill>
                                <a:latin typeface="Cambria Math" panose="02040503050406030204" pitchFamily="18" charset="0"/>
                              </a:rPr>
                            </m:ctrlPr>
                          </m:sSubPr>
                          <m:e>
                            <m:r>
                              <m:rPr>
                                <m:sty m:val="p"/>
                              </m:rPr>
                              <a:rPr lang="en-US" sz="1100" i="0">
                                <a:solidFill>
                                  <a:srgbClr val="EDB120"/>
                                </a:solidFill>
                                <a:latin typeface="Cambria Math" panose="02040503050406030204" pitchFamily="18" charset="0"/>
                              </a:rPr>
                              <m:t>FADH</m:t>
                            </m:r>
                          </m:e>
                          <m:sub>
                            <m:r>
                              <a:rPr lang="en-US" sz="1100" i="0">
                                <a:solidFill>
                                  <a:srgbClr val="EDB120"/>
                                </a:solidFill>
                                <a:latin typeface="Cambria Math" panose="02040503050406030204" pitchFamily="18" charset="0"/>
                              </a:rPr>
                              <m:t>2</m:t>
                            </m:r>
                          </m:sub>
                        </m:sSub>
                        <m:r>
                          <a:rPr lang="en-US" sz="1100" i="0">
                            <a:solidFill>
                              <a:srgbClr val="EDB120"/>
                            </a:solidFill>
                            <a:latin typeface="Cambria Math" panose="02040503050406030204" pitchFamily="18" charset="0"/>
                          </a:rPr>
                          <m:t> </m:t>
                        </m:r>
                        <m:r>
                          <a:rPr lang="en-US" sz="1100" i="0">
                            <a:solidFill>
                              <a:srgbClr val="EDB120"/>
                            </a:solidFill>
                            <a:latin typeface="Cambria Math" panose="02040503050406030204" pitchFamily="18" charset="0"/>
                            <a:ea typeface="Cambria Math" panose="02040503050406030204" pitchFamily="18" charset="0"/>
                          </a:rPr>
                          <m:t>→ </m:t>
                        </m:r>
                        <m:sSub>
                          <m:sSubPr>
                            <m:ctrlPr>
                              <a:rPr lang="en-US" sz="1100" i="1">
                                <a:solidFill>
                                  <a:srgbClr val="EDB120"/>
                                </a:solidFill>
                                <a:latin typeface="Cambria Math" panose="02040503050406030204" pitchFamily="18" charset="0"/>
                                <a:ea typeface="Cambria Math" panose="02040503050406030204" pitchFamily="18" charset="0"/>
                              </a:rPr>
                            </m:ctrlPr>
                          </m:sSubPr>
                          <m:e>
                            <m:r>
                              <m:rPr>
                                <m:sty m:val="p"/>
                              </m:rPr>
                              <a:rPr lang="en-US" sz="1100" i="0">
                                <a:solidFill>
                                  <a:srgbClr val="EDB120"/>
                                </a:solidFill>
                                <a:latin typeface="Cambria Math" panose="02040503050406030204" pitchFamily="18" charset="0"/>
                                <a:ea typeface="Cambria Math" panose="02040503050406030204" pitchFamily="18" charset="0"/>
                              </a:rPr>
                              <m:t>H</m:t>
                            </m:r>
                          </m:e>
                          <m:sub>
                            <m:r>
                              <a:rPr lang="en-US" sz="1100" i="0">
                                <a:solidFill>
                                  <a:srgbClr val="EDB120"/>
                                </a:solidFill>
                                <a:latin typeface="Cambria Math" panose="02040503050406030204" pitchFamily="18" charset="0"/>
                                <a:ea typeface="Cambria Math" panose="02040503050406030204" pitchFamily="18" charset="0"/>
                              </a:rPr>
                              <m:t>2</m:t>
                            </m:r>
                          </m:sub>
                        </m:sSub>
                        <m:sSub>
                          <m:sSubPr>
                            <m:ctrlPr>
                              <a:rPr lang="en-US" sz="1100" i="1">
                                <a:solidFill>
                                  <a:srgbClr val="EDB120"/>
                                </a:solidFill>
                                <a:latin typeface="Cambria Math" panose="02040503050406030204" pitchFamily="18" charset="0"/>
                                <a:ea typeface="Cambria Math" panose="02040503050406030204" pitchFamily="18" charset="0"/>
                              </a:rPr>
                            </m:ctrlPr>
                          </m:sSubPr>
                          <m:e>
                            <m:r>
                              <m:rPr>
                                <m:sty m:val="p"/>
                              </m:rPr>
                              <a:rPr lang="en-US" sz="1100" i="0">
                                <a:solidFill>
                                  <a:srgbClr val="EDB120"/>
                                </a:solidFill>
                                <a:latin typeface="Cambria Math" panose="02040503050406030204" pitchFamily="18" charset="0"/>
                                <a:ea typeface="Cambria Math" panose="02040503050406030204" pitchFamily="18" charset="0"/>
                              </a:rPr>
                              <m:t>O</m:t>
                            </m:r>
                          </m:e>
                          <m:sub>
                            <m:r>
                              <a:rPr lang="en-US" sz="1100" i="0">
                                <a:solidFill>
                                  <a:srgbClr val="EDB120"/>
                                </a:solidFill>
                                <a:latin typeface="Cambria Math" panose="02040503050406030204" pitchFamily="18" charset="0"/>
                                <a:ea typeface="Cambria Math" panose="02040503050406030204" pitchFamily="18" charset="0"/>
                              </a:rPr>
                              <m:t>2</m:t>
                            </m:r>
                          </m:sub>
                        </m:sSub>
                      </m:oMath>
                    </m:oMathPara>
                  </a14:m>
                  <a:endParaRPr lang="en-US" sz="1100" dirty="0">
                    <a:solidFill>
                      <a:srgbClr val="EDB120"/>
                    </a:solidFill>
                    <a:latin typeface="Georgia" panose="02040502050405020303" pitchFamily="18" charset="0"/>
                  </a:endParaRPr>
                </a:p>
              </p:txBody>
            </p:sp>
          </mc:Choice>
          <mc:Fallback xmlns="">
            <p:sp>
              <p:nvSpPr>
                <p:cNvPr id="22" name="Rectangle 21">
                  <a:extLst>
                    <a:ext uri="{FF2B5EF4-FFF2-40B4-BE49-F238E27FC236}">
                      <a16:creationId xmlns:a16="http://schemas.microsoft.com/office/drawing/2014/main" id="{076ED8CD-A64D-4560-9FCF-FC9317582ED2}"/>
                    </a:ext>
                  </a:extLst>
                </p:cNvPr>
                <p:cNvSpPr>
                  <a:spLocks noRot="1" noChangeAspect="1" noMove="1" noResize="1" noEditPoints="1" noAdjustHandles="1" noChangeArrowheads="1" noChangeShapeType="1" noTextEdit="1"/>
                </p:cNvSpPr>
                <p:nvPr/>
              </p:nvSpPr>
              <p:spPr>
                <a:xfrm>
                  <a:off x="1492508" y="4226166"/>
                  <a:ext cx="1202252" cy="261610"/>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Rectangle 22">
                  <a:extLst>
                    <a:ext uri="{FF2B5EF4-FFF2-40B4-BE49-F238E27FC236}">
                      <a16:creationId xmlns:a16="http://schemas.microsoft.com/office/drawing/2014/main" id="{0A6357C3-FADD-452C-92F3-459B5FA52F40}"/>
                    </a:ext>
                  </a:extLst>
                </p:cNvPr>
                <p:cNvSpPr/>
                <p:nvPr/>
              </p:nvSpPr>
              <p:spPr>
                <a:xfrm>
                  <a:off x="1492508" y="3848660"/>
                  <a:ext cx="1043811" cy="26161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p>
                          <m:sSupPr>
                            <m:ctrlPr>
                              <a:rPr lang="en-US" sz="1100" i="1">
                                <a:solidFill>
                                  <a:srgbClr val="0072BD"/>
                                </a:solidFill>
                                <a:latin typeface="Cambria Math" panose="02040503050406030204" pitchFamily="18" charset="0"/>
                                <a:sym typeface="Wingdings" panose="05000000000000000000" pitchFamily="2" charset="2"/>
                              </a:rPr>
                            </m:ctrlPr>
                          </m:sSupPr>
                          <m:e>
                            <m:r>
                              <m:rPr>
                                <m:sty m:val="p"/>
                              </m:rPr>
                              <a:rPr lang="en-US" sz="1100" i="0">
                                <a:solidFill>
                                  <a:srgbClr val="0072BD"/>
                                </a:solidFill>
                                <a:latin typeface="Cambria Math" panose="02040503050406030204" pitchFamily="18" charset="0"/>
                                <a:sym typeface="Wingdings" panose="05000000000000000000" pitchFamily="2" charset="2"/>
                              </a:rPr>
                              <m:t>FADH</m:t>
                            </m:r>
                          </m:e>
                          <m:sup>
                            <m:r>
                              <a:rPr lang="en-US" sz="1100" i="0">
                                <a:solidFill>
                                  <a:srgbClr val="0072BD"/>
                                </a:solidFill>
                                <a:latin typeface="Cambria Math" panose="02040503050406030204" pitchFamily="18" charset="0"/>
                                <a:sym typeface="Wingdings" panose="05000000000000000000" pitchFamily="2" charset="2"/>
                              </a:rPr>
                              <m:t>.</m:t>
                            </m:r>
                          </m:sup>
                        </m:sSup>
                        <m:r>
                          <a:rPr lang="en-US" sz="1100" i="0">
                            <a:solidFill>
                              <a:srgbClr val="0072BD"/>
                            </a:solidFill>
                            <a:latin typeface="Cambria Math" panose="02040503050406030204" pitchFamily="18" charset="0"/>
                            <a:sym typeface="Wingdings" panose="05000000000000000000" pitchFamily="2" charset="2"/>
                          </a:rPr>
                          <m:t> </m:t>
                        </m:r>
                        <m:r>
                          <a:rPr lang="en-US" sz="1100" i="0">
                            <a:solidFill>
                              <a:srgbClr val="0072BD"/>
                            </a:solidFill>
                            <a:latin typeface="Cambria Math" panose="02040503050406030204" pitchFamily="18" charset="0"/>
                            <a:ea typeface="Cambria Math" panose="02040503050406030204" pitchFamily="18" charset="0"/>
                            <a:sym typeface="Wingdings" panose="05000000000000000000" pitchFamily="2" charset="2"/>
                          </a:rPr>
                          <m:t>→ </m:t>
                        </m:r>
                        <m:sSubSup>
                          <m:sSubSupPr>
                            <m:ctrlPr>
                              <a:rPr lang="en-US" sz="1100" i="1">
                                <a:solidFill>
                                  <a:srgbClr val="0072BD"/>
                                </a:solidFill>
                                <a:latin typeface="Cambria Math" panose="02040503050406030204" pitchFamily="18" charset="0"/>
                                <a:ea typeface="Cambria Math" panose="02040503050406030204" pitchFamily="18" charset="0"/>
                                <a:sym typeface="Wingdings" panose="05000000000000000000" pitchFamily="2" charset="2"/>
                              </a:rPr>
                            </m:ctrlPr>
                          </m:sSubSupPr>
                          <m:e>
                            <m:r>
                              <m:rPr>
                                <m:sty m:val="p"/>
                              </m:rPr>
                              <a:rPr lang="en-US" sz="1100" i="0">
                                <a:solidFill>
                                  <a:srgbClr val="0072BD"/>
                                </a:solidFill>
                                <a:latin typeface="Cambria Math" panose="02040503050406030204" pitchFamily="18" charset="0"/>
                                <a:ea typeface="Cambria Math" panose="02040503050406030204" pitchFamily="18" charset="0"/>
                                <a:sym typeface="Wingdings" panose="05000000000000000000" pitchFamily="2" charset="2"/>
                              </a:rPr>
                              <m:t>O</m:t>
                            </m:r>
                          </m:e>
                          <m:sub>
                            <m:r>
                              <a:rPr lang="en-US" sz="1100" i="0">
                                <a:solidFill>
                                  <a:srgbClr val="0072BD"/>
                                </a:solidFill>
                                <a:latin typeface="Cambria Math" panose="02040503050406030204" pitchFamily="18" charset="0"/>
                                <a:ea typeface="Cambria Math" panose="02040503050406030204" pitchFamily="18" charset="0"/>
                                <a:sym typeface="Wingdings" panose="05000000000000000000" pitchFamily="2" charset="2"/>
                              </a:rPr>
                              <m:t>2</m:t>
                            </m:r>
                          </m:sub>
                          <m:sup>
                            <m:r>
                              <a:rPr lang="en-US" sz="1100" i="0">
                                <a:solidFill>
                                  <a:srgbClr val="0072BD"/>
                                </a:solidFill>
                                <a:latin typeface="Cambria Math" panose="02040503050406030204" pitchFamily="18" charset="0"/>
                                <a:ea typeface="Cambria Math" panose="02040503050406030204" pitchFamily="18" charset="0"/>
                                <a:sym typeface="Wingdings" panose="05000000000000000000" pitchFamily="2" charset="2"/>
                              </a:rPr>
                              <m:t>.−</m:t>
                            </m:r>
                          </m:sup>
                        </m:sSubSup>
                      </m:oMath>
                    </m:oMathPara>
                  </a14:m>
                  <a:endParaRPr lang="en-US" sz="1100" dirty="0">
                    <a:solidFill>
                      <a:srgbClr val="0072BD"/>
                    </a:solidFill>
                    <a:latin typeface="Georgia" panose="02040502050405020303" pitchFamily="18" charset="0"/>
                    <a:sym typeface="Wingdings" panose="05000000000000000000" pitchFamily="2" charset="2"/>
                  </a:endParaRPr>
                </a:p>
              </p:txBody>
            </p:sp>
          </mc:Choice>
          <mc:Fallback xmlns="">
            <p:sp>
              <p:nvSpPr>
                <p:cNvPr id="23" name="Rectangle 22">
                  <a:extLst>
                    <a:ext uri="{FF2B5EF4-FFF2-40B4-BE49-F238E27FC236}">
                      <a16:creationId xmlns:a16="http://schemas.microsoft.com/office/drawing/2014/main" id="{0A6357C3-FADD-452C-92F3-459B5FA52F40}"/>
                    </a:ext>
                  </a:extLst>
                </p:cNvPr>
                <p:cNvSpPr>
                  <a:spLocks noRot="1" noChangeAspect="1" noMove="1" noResize="1" noEditPoints="1" noAdjustHandles="1" noChangeArrowheads="1" noChangeShapeType="1" noTextEdit="1"/>
                </p:cNvSpPr>
                <p:nvPr/>
              </p:nvSpPr>
              <p:spPr>
                <a:xfrm>
                  <a:off x="1492508" y="3848660"/>
                  <a:ext cx="1043811" cy="261610"/>
                </a:xfrm>
                <a:prstGeom prst="rect">
                  <a:avLst/>
                </a:prstGeom>
                <a:blipFill>
                  <a:blip r:embed="rId8"/>
                  <a:stretch>
                    <a:fillRect/>
                  </a:stretch>
                </a:blipFill>
              </p:spPr>
              <p:txBody>
                <a:bodyPr/>
                <a:lstStyle/>
                <a:p>
                  <a:r>
                    <a:rPr lang="en-US">
                      <a:noFill/>
                    </a:rPr>
                    <a:t> </a:t>
                  </a:r>
                </a:p>
              </p:txBody>
            </p:sp>
          </mc:Fallback>
        </mc:AlternateContent>
      </p:grpSp>
      <p:sp>
        <p:nvSpPr>
          <p:cNvPr id="24" name="TextBox 23">
            <a:extLst>
              <a:ext uri="{FF2B5EF4-FFF2-40B4-BE49-F238E27FC236}">
                <a16:creationId xmlns:a16="http://schemas.microsoft.com/office/drawing/2014/main" id="{86094214-5CC2-4EB0-A4C8-3212554C07F0}"/>
              </a:ext>
            </a:extLst>
          </p:cNvPr>
          <p:cNvSpPr txBox="1"/>
          <p:nvPr/>
        </p:nvSpPr>
        <p:spPr>
          <a:xfrm>
            <a:off x="4835675" y="2672381"/>
            <a:ext cx="1109599" cy="276999"/>
          </a:xfrm>
          <a:prstGeom prst="rect">
            <a:avLst/>
          </a:prstGeom>
          <a:noFill/>
        </p:spPr>
        <p:txBody>
          <a:bodyPr wrap="none" rtlCol="0">
            <a:spAutoFit/>
          </a:bodyPr>
          <a:lstStyle/>
          <a:p>
            <a:r>
              <a:rPr lang="en-US" sz="1200" dirty="0">
                <a:latin typeface="Georgia" panose="02040502050405020303" pitchFamily="18" charset="0"/>
              </a:rPr>
              <a:t>1 µM atpenin</a:t>
            </a:r>
          </a:p>
        </p:txBody>
      </p:sp>
      <p:sp>
        <p:nvSpPr>
          <p:cNvPr id="25" name="TextBox 24">
            <a:extLst>
              <a:ext uri="{FF2B5EF4-FFF2-40B4-BE49-F238E27FC236}">
                <a16:creationId xmlns:a16="http://schemas.microsoft.com/office/drawing/2014/main" id="{A80DF8FB-55A0-4562-8DBE-E92A04212FCD}"/>
              </a:ext>
            </a:extLst>
          </p:cNvPr>
          <p:cNvSpPr txBox="1"/>
          <p:nvPr/>
        </p:nvSpPr>
        <p:spPr>
          <a:xfrm>
            <a:off x="8855051" y="2609693"/>
            <a:ext cx="1390124" cy="276999"/>
          </a:xfrm>
          <a:prstGeom prst="rect">
            <a:avLst/>
          </a:prstGeom>
          <a:noFill/>
        </p:spPr>
        <p:txBody>
          <a:bodyPr wrap="none" rtlCol="0">
            <a:spAutoFit/>
          </a:bodyPr>
          <a:lstStyle/>
          <a:p>
            <a:r>
              <a:rPr lang="en-US" sz="1200" dirty="0">
                <a:latin typeface="Georgia" panose="02040502050405020303" pitchFamily="18" charset="0"/>
              </a:rPr>
              <a:t>0.5 mM malonate</a:t>
            </a:r>
          </a:p>
        </p:txBody>
      </p:sp>
      <p:sp>
        <p:nvSpPr>
          <p:cNvPr id="26" name="TextBox 25">
            <a:extLst>
              <a:ext uri="{FF2B5EF4-FFF2-40B4-BE49-F238E27FC236}">
                <a16:creationId xmlns:a16="http://schemas.microsoft.com/office/drawing/2014/main" id="{7BDBB207-E02A-44B2-99A7-9C5EE3322E0E}"/>
              </a:ext>
            </a:extLst>
          </p:cNvPr>
          <p:cNvSpPr txBox="1"/>
          <p:nvPr/>
        </p:nvSpPr>
        <p:spPr>
          <a:xfrm>
            <a:off x="2508084" y="3236387"/>
            <a:ext cx="1289135" cy="600164"/>
          </a:xfrm>
          <a:prstGeom prst="rect">
            <a:avLst/>
          </a:prstGeom>
          <a:noFill/>
        </p:spPr>
        <p:txBody>
          <a:bodyPr wrap="none" rtlCol="0">
            <a:spAutoFit/>
          </a:bodyPr>
          <a:lstStyle/>
          <a:p>
            <a:r>
              <a:rPr lang="en-US" sz="1100" dirty="0">
                <a:solidFill>
                  <a:srgbClr val="0072BD"/>
                </a:solidFill>
                <a:latin typeface="Georgia" panose="02040502050405020303" pitchFamily="18" charset="0"/>
              </a:rPr>
              <a:t>No Inhibitors</a:t>
            </a:r>
          </a:p>
          <a:p>
            <a:r>
              <a:rPr lang="en-US" sz="1100" dirty="0">
                <a:solidFill>
                  <a:srgbClr val="D95319"/>
                </a:solidFill>
                <a:latin typeface="Georgia" panose="02040502050405020303" pitchFamily="18" charset="0"/>
              </a:rPr>
              <a:t>1 µM atpenin </a:t>
            </a:r>
          </a:p>
          <a:p>
            <a:r>
              <a:rPr lang="en-US" sz="1100" dirty="0">
                <a:solidFill>
                  <a:srgbClr val="EDB120"/>
                </a:solidFill>
                <a:latin typeface="Georgia" panose="02040502050405020303" pitchFamily="18" charset="0"/>
              </a:rPr>
              <a:t>0.5 mM malonate</a:t>
            </a:r>
          </a:p>
        </p:txBody>
      </p:sp>
    </p:spTree>
    <p:extLst>
      <p:ext uri="{BB962C8B-B14F-4D97-AF65-F5344CB8AC3E}">
        <p14:creationId xmlns:p14="http://schemas.microsoft.com/office/powerpoint/2010/main" val="26680732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DE9CDED-9809-44A2-B4CE-909CF86A52D7}"/>
              </a:ext>
            </a:extLst>
          </p:cNvPr>
          <p:cNvSpPr/>
          <p:nvPr/>
        </p:nvSpPr>
        <p:spPr>
          <a:xfrm>
            <a:off x="152400" y="2690336"/>
            <a:ext cx="11887200" cy="1754326"/>
          </a:xfrm>
          <a:prstGeom prst="rect">
            <a:avLst/>
          </a:prstGeom>
        </p:spPr>
        <p:txBody>
          <a:bodyPr>
            <a:spAutoFit/>
          </a:bodyPr>
          <a:lstStyle/>
          <a:p>
            <a:r>
              <a:rPr lang="en-US" sz="1800" b="1" dirty="0">
                <a:effectLst/>
                <a:latin typeface="Times New Roman" panose="02020603050405020304" pitchFamily="18" charset="0"/>
                <a:ea typeface="Calibri" panose="020F0502020204030204" pitchFamily="34" charset="0"/>
              </a:rPr>
              <a:t>Figure 11. Model prediction of site-specific ROS production when the enzyme oxidation state is determined by the Q pool redox state.</a:t>
            </a:r>
            <a:r>
              <a:rPr lang="en-US" sz="1800" dirty="0">
                <a:effectLst/>
                <a:latin typeface="Times New Roman" panose="02020603050405020304" pitchFamily="18" charset="0"/>
                <a:ea typeface="Calibri" panose="020F0502020204030204" pitchFamily="34" charset="0"/>
              </a:rPr>
              <a:t> A) Inhibiting SDH at either the flavin or </a:t>
            </a:r>
            <a:r>
              <a:rPr lang="en-US" sz="1800" dirty="0" err="1">
                <a:effectLst/>
                <a:latin typeface="Times New Roman" panose="02020603050405020304" pitchFamily="18" charset="0"/>
                <a:ea typeface="Calibri" panose="020F0502020204030204" pitchFamily="34" charset="0"/>
              </a:rPr>
              <a:t>Q</a:t>
            </a:r>
            <a:r>
              <a:rPr lang="en-US" sz="1800" baseline="-25000" dirty="0" err="1">
                <a:effectLst/>
                <a:latin typeface="Times New Roman" panose="02020603050405020304" pitchFamily="18" charset="0"/>
                <a:ea typeface="Calibri" panose="020F0502020204030204" pitchFamily="34" charset="0"/>
              </a:rPr>
              <a:t>p</a:t>
            </a:r>
            <a:r>
              <a:rPr lang="en-US" sz="1800" dirty="0">
                <a:effectLst/>
                <a:latin typeface="Times New Roman" panose="02020603050405020304" pitchFamily="18" charset="0"/>
                <a:ea typeface="Calibri" panose="020F0502020204030204" pitchFamily="34" charset="0"/>
              </a:rPr>
              <a:t> site results in an approximately 90% reduction in total ROS production. B) The primary enzyme produced ROS is superoxide originating from the flavin radical when SDH is inhibited at the </a:t>
            </a:r>
            <a:r>
              <a:rPr lang="en-US" sz="1800" dirty="0" err="1">
                <a:effectLst/>
                <a:latin typeface="Times New Roman" panose="02020603050405020304" pitchFamily="18" charset="0"/>
                <a:ea typeface="Calibri" panose="020F0502020204030204" pitchFamily="34" charset="0"/>
              </a:rPr>
              <a:t>Q</a:t>
            </a:r>
            <a:r>
              <a:rPr lang="en-US" sz="1800" baseline="-25000" dirty="0" err="1">
                <a:effectLst/>
                <a:latin typeface="Times New Roman" panose="02020603050405020304" pitchFamily="18" charset="0"/>
                <a:ea typeface="Calibri" panose="020F0502020204030204" pitchFamily="34" charset="0"/>
              </a:rPr>
              <a:t>p</a:t>
            </a:r>
            <a:r>
              <a:rPr lang="en-US" sz="1800" dirty="0">
                <a:effectLst/>
                <a:latin typeface="Times New Roman" panose="02020603050405020304" pitchFamily="18" charset="0"/>
                <a:ea typeface="Calibri" panose="020F0502020204030204" pitchFamily="34" charset="0"/>
              </a:rPr>
              <a:t> site. C) In the presence of 0.5 mM malonate, most of the enzyme ROS is from the [</a:t>
            </a:r>
            <a:r>
              <a:rPr lang="en-US" sz="1800" i="1" dirty="0">
                <a:effectLst/>
                <a:latin typeface="Times New Roman" panose="02020603050405020304" pitchFamily="18" charset="0"/>
                <a:ea typeface="Calibri" panose="020F0502020204030204" pitchFamily="34" charset="0"/>
              </a:rPr>
              <a:t>3Fe-4S</a:t>
            </a:r>
            <a:r>
              <a:rPr lang="en-US" sz="1800" dirty="0">
                <a:effectLst/>
                <a:latin typeface="Times New Roman" panose="02020603050405020304" pitchFamily="18" charset="0"/>
                <a:ea typeface="Calibri" panose="020F0502020204030204" pitchFamily="34" charset="0"/>
              </a:rPr>
              <a:t>] ISC with a significant fraction originating from the FAD site when the Q pool is highly reduced. Under both conditions, hydrogen peroxide originating from the fully reduced flavin is negligible.</a:t>
            </a:r>
            <a:endParaRPr lang="en-US" dirty="0">
              <a:latin typeface="Georgia" panose="02040502050405020303" pitchFamily="18" charset="0"/>
            </a:endParaRPr>
          </a:p>
        </p:txBody>
      </p:sp>
    </p:spTree>
    <p:extLst>
      <p:ext uri="{BB962C8B-B14F-4D97-AF65-F5344CB8AC3E}">
        <p14:creationId xmlns:p14="http://schemas.microsoft.com/office/powerpoint/2010/main" val="34640364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96802D9E-6AA7-460B-8A85-F7571843E30B}"/>
              </a:ext>
            </a:extLst>
          </p:cNvPr>
          <p:cNvPicPr>
            <a:picLocks noChangeAspect="1"/>
          </p:cNvPicPr>
          <p:nvPr/>
        </p:nvPicPr>
        <p:blipFill>
          <a:blip r:embed="rId2"/>
          <a:stretch>
            <a:fillRect/>
          </a:stretch>
        </p:blipFill>
        <p:spPr>
          <a:xfrm>
            <a:off x="9806681" y="4307597"/>
            <a:ext cx="2377440" cy="2234353"/>
          </a:xfrm>
          <a:prstGeom prst="rect">
            <a:avLst/>
          </a:prstGeom>
        </p:spPr>
      </p:pic>
      <p:pic>
        <p:nvPicPr>
          <p:cNvPr id="23" name="Picture 22">
            <a:extLst>
              <a:ext uri="{FF2B5EF4-FFF2-40B4-BE49-F238E27FC236}">
                <a16:creationId xmlns:a16="http://schemas.microsoft.com/office/drawing/2014/main" id="{372F3D3E-34B3-469E-9621-03B692894716}"/>
              </a:ext>
            </a:extLst>
          </p:cNvPr>
          <p:cNvPicPr>
            <a:picLocks noChangeAspect="1"/>
          </p:cNvPicPr>
          <p:nvPr/>
        </p:nvPicPr>
        <p:blipFill>
          <a:blip r:embed="rId3"/>
          <a:stretch>
            <a:fillRect/>
          </a:stretch>
        </p:blipFill>
        <p:spPr>
          <a:xfrm>
            <a:off x="7356530" y="4307596"/>
            <a:ext cx="2377440" cy="2234353"/>
          </a:xfrm>
          <a:prstGeom prst="rect">
            <a:avLst/>
          </a:prstGeom>
        </p:spPr>
      </p:pic>
      <p:pic>
        <p:nvPicPr>
          <p:cNvPr id="25" name="Picture 24">
            <a:extLst>
              <a:ext uri="{FF2B5EF4-FFF2-40B4-BE49-F238E27FC236}">
                <a16:creationId xmlns:a16="http://schemas.microsoft.com/office/drawing/2014/main" id="{7EDB8820-9D7B-45A7-AB64-C4BEDA79B589}"/>
              </a:ext>
            </a:extLst>
          </p:cNvPr>
          <p:cNvPicPr>
            <a:picLocks noChangeAspect="1"/>
          </p:cNvPicPr>
          <p:nvPr/>
        </p:nvPicPr>
        <p:blipFill>
          <a:blip r:embed="rId4"/>
          <a:stretch>
            <a:fillRect/>
          </a:stretch>
        </p:blipFill>
        <p:spPr>
          <a:xfrm>
            <a:off x="4906379" y="4307596"/>
            <a:ext cx="2377440" cy="2234353"/>
          </a:xfrm>
          <a:prstGeom prst="rect">
            <a:avLst/>
          </a:prstGeom>
        </p:spPr>
      </p:pic>
      <p:pic>
        <p:nvPicPr>
          <p:cNvPr id="27" name="Picture 26">
            <a:extLst>
              <a:ext uri="{FF2B5EF4-FFF2-40B4-BE49-F238E27FC236}">
                <a16:creationId xmlns:a16="http://schemas.microsoft.com/office/drawing/2014/main" id="{360B0419-E9D8-4E96-8A39-190219C6F4FE}"/>
              </a:ext>
            </a:extLst>
          </p:cNvPr>
          <p:cNvPicPr>
            <a:picLocks noChangeAspect="1"/>
          </p:cNvPicPr>
          <p:nvPr/>
        </p:nvPicPr>
        <p:blipFill>
          <a:blip r:embed="rId5"/>
          <a:stretch>
            <a:fillRect/>
          </a:stretch>
        </p:blipFill>
        <p:spPr>
          <a:xfrm>
            <a:off x="2456228" y="4307596"/>
            <a:ext cx="2377440" cy="2234353"/>
          </a:xfrm>
          <a:prstGeom prst="rect">
            <a:avLst/>
          </a:prstGeom>
        </p:spPr>
      </p:pic>
      <p:pic>
        <p:nvPicPr>
          <p:cNvPr id="31" name="Picture 30">
            <a:extLst>
              <a:ext uri="{FF2B5EF4-FFF2-40B4-BE49-F238E27FC236}">
                <a16:creationId xmlns:a16="http://schemas.microsoft.com/office/drawing/2014/main" id="{AE193981-98A9-4803-97E9-F9156875C8F7}"/>
              </a:ext>
            </a:extLst>
          </p:cNvPr>
          <p:cNvPicPr>
            <a:picLocks noChangeAspect="1"/>
          </p:cNvPicPr>
          <p:nvPr/>
        </p:nvPicPr>
        <p:blipFill>
          <a:blip r:embed="rId6"/>
          <a:stretch>
            <a:fillRect/>
          </a:stretch>
        </p:blipFill>
        <p:spPr>
          <a:xfrm>
            <a:off x="6077" y="4307595"/>
            <a:ext cx="2377440" cy="2234353"/>
          </a:xfrm>
          <a:prstGeom prst="rect">
            <a:avLst/>
          </a:prstGeom>
        </p:spPr>
      </p:pic>
      <p:pic>
        <p:nvPicPr>
          <p:cNvPr id="39" name="Picture 38">
            <a:extLst>
              <a:ext uri="{FF2B5EF4-FFF2-40B4-BE49-F238E27FC236}">
                <a16:creationId xmlns:a16="http://schemas.microsoft.com/office/drawing/2014/main" id="{8133231B-D58C-4473-9F80-8B12BFD31EDD}"/>
              </a:ext>
            </a:extLst>
          </p:cNvPr>
          <p:cNvPicPr>
            <a:picLocks noChangeAspect="1"/>
          </p:cNvPicPr>
          <p:nvPr/>
        </p:nvPicPr>
        <p:blipFill>
          <a:blip r:embed="rId7"/>
          <a:stretch>
            <a:fillRect/>
          </a:stretch>
        </p:blipFill>
        <p:spPr>
          <a:xfrm>
            <a:off x="4151999" y="2319274"/>
            <a:ext cx="3886200" cy="2054423"/>
          </a:xfrm>
          <a:prstGeom prst="rect">
            <a:avLst/>
          </a:prstGeom>
        </p:spPr>
      </p:pic>
      <p:pic>
        <p:nvPicPr>
          <p:cNvPr id="41" name="Picture 40">
            <a:extLst>
              <a:ext uri="{FF2B5EF4-FFF2-40B4-BE49-F238E27FC236}">
                <a16:creationId xmlns:a16="http://schemas.microsoft.com/office/drawing/2014/main" id="{259B3F64-3288-48AF-81F1-917FB6C9B8B1}"/>
              </a:ext>
            </a:extLst>
          </p:cNvPr>
          <p:cNvPicPr>
            <a:picLocks noChangeAspect="1"/>
          </p:cNvPicPr>
          <p:nvPr/>
        </p:nvPicPr>
        <p:blipFill>
          <a:blip r:embed="rId8"/>
          <a:stretch>
            <a:fillRect/>
          </a:stretch>
        </p:blipFill>
        <p:spPr>
          <a:xfrm>
            <a:off x="265799" y="2319273"/>
            <a:ext cx="3886200" cy="2054423"/>
          </a:xfrm>
          <a:prstGeom prst="rect">
            <a:avLst/>
          </a:prstGeom>
        </p:spPr>
      </p:pic>
      <p:pic>
        <p:nvPicPr>
          <p:cNvPr id="43" name="Picture 42">
            <a:extLst>
              <a:ext uri="{FF2B5EF4-FFF2-40B4-BE49-F238E27FC236}">
                <a16:creationId xmlns:a16="http://schemas.microsoft.com/office/drawing/2014/main" id="{24355733-39FF-481C-BDFB-71ACAE2C83D5}"/>
              </a:ext>
            </a:extLst>
          </p:cNvPr>
          <p:cNvPicPr>
            <a:picLocks noChangeAspect="1"/>
          </p:cNvPicPr>
          <p:nvPr/>
        </p:nvPicPr>
        <p:blipFill>
          <a:blip r:embed="rId9"/>
          <a:stretch>
            <a:fillRect/>
          </a:stretch>
        </p:blipFill>
        <p:spPr>
          <a:xfrm>
            <a:off x="6095099" y="143663"/>
            <a:ext cx="3886200" cy="2054423"/>
          </a:xfrm>
          <a:prstGeom prst="rect">
            <a:avLst/>
          </a:prstGeom>
        </p:spPr>
      </p:pic>
      <p:pic>
        <p:nvPicPr>
          <p:cNvPr id="45" name="Picture 44">
            <a:extLst>
              <a:ext uri="{FF2B5EF4-FFF2-40B4-BE49-F238E27FC236}">
                <a16:creationId xmlns:a16="http://schemas.microsoft.com/office/drawing/2014/main" id="{7132E813-5DD6-4276-85B3-E014F5F9D318}"/>
              </a:ext>
            </a:extLst>
          </p:cNvPr>
          <p:cNvPicPr>
            <a:picLocks noChangeAspect="1"/>
          </p:cNvPicPr>
          <p:nvPr/>
        </p:nvPicPr>
        <p:blipFill>
          <a:blip r:embed="rId10"/>
          <a:stretch>
            <a:fillRect/>
          </a:stretch>
        </p:blipFill>
        <p:spPr>
          <a:xfrm>
            <a:off x="2208899" y="143662"/>
            <a:ext cx="3886200" cy="2054423"/>
          </a:xfrm>
          <a:prstGeom prst="rect">
            <a:avLst/>
          </a:prstGeom>
        </p:spPr>
      </p:pic>
      <p:pic>
        <p:nvPicPr>
          <p:cNvPr id="47" name="Picture 46">
            <a:extLst>
              <a:ext uri="{FF2B5EF4-FFF2-40B4-BE49-F238E27FC236}">
                <a16:creationId xmlns:a16="http://schemas.microsoft.com/office/drawing/2014/main" id="{82F320D9-EAD8-4089-839C-B4E6AFCC419C}"/>
              </a:ext>
            </a:extLst>
          </p:cNvPr>
          <p:cNvPicPr>
            <a:picLocks noChangeAspect="1"/>
          </p:cNvPicPr>
          <p:nvPr/>
        </p:nvPicPr>
        <p:blipFill>
          <a:blip r:embed="rId11"/>
          <a:stretch>
            <a:fillRect/>
          </a:stretch>
        </p:blipFill>
        <p:spPr>
          <a:xfrm>
            <a:off x="8038199" y="2319273"/>
            <a:ext cx="3886200" cy="2054423"/>
          </a:xfrm>
          <a:prstGeom prst="rect">
            <a:avLst/>
          </a:prstGeom>
        </p:spPr>
      </p:pic>
      <p:sp>
        <p:nvSpPr>
          <p:cNvPr id="48" name="TextBox 47">
            <a:extLst>
              <a:ext uri="{FF2B5EF4-FFF2-40B4-BE49-F238E27FC236}">
                <a16:creationId xmlns:a16="http://schemas.microsoft.com/office/drawing/2014/main" id="{0395A854-478F-4802-8185-37FB9E1E3D4D}"/>
              </a:ext>
            </a:extLst>
          </p:cNvPr>
          <p:cNvSpPr txBox="1"/>
          <p:nvPr/>
        </p:nvSpPr>
        <p:spPr>
          <a:xfrm>
            <a:off x="810544" y="4726362"/>
            <a:ext cx="457176" cy="400110"/>
          </a:xfrm>
          <a:prstGeom prst="rect">
            <a:avLst/>
          </a:prstGeom>
          <a:noFill/>
        </p:spPr>
        <p:txBody>
          <a:bodyPr wrap="none" rtlCol="0">
            <a:spAutoFit/>
          </a:bodyPr>
          <a:lstStyle/>
          <a:p>
            <a:r>
              <a:rPr lang="en-US" sz="2000" dirty="0">
                <a:latin typeface="Georgia" panose="02040502050405020303" pitchFamily="18" charset="0"/>
              </a:rPr>
              <a:t>E</a:t>
            </a:r>
            <a:r>
              <a:rPr lang="en-US" sz="2000" baseline="-25000" dirty="0">
                <a:latin typeface="Georgia" panose="02040502050405020303" pitchFamily="18" charset="0"/>
              </a:rPr>
              <a:t>0</a:t>
            </a:r>
          </a:p>
        </p:txBody>
      </p:sp>
      <p:sp>
        <p:nvSpPr>
          <p:cNvPr id="49" name="TextBox 48">
            <a:extLst>
              <a:ext uri="{FF2B5EF4-FFF2-40B4-BE49-F238E27FC236}">
                <a16:creationId xmlns:a16="http://schemas.microsoft.com/office/drawing/2014/main" id="{99245646-7A10-4BB2-8F1B-9D89D36D432B}"/>
              </a:ext>
            </a:extLst>
          </p:cNvPr>
          <p:cNvSpPr txBox="1"/>
          <p:nvPr/>
        </p:nvSpPr>
        <p:spPr>
          <a:xfrm>
            <a:off x="4087991" y="4726362"/>
            <a:ext cx="426720" cy="400110"/>
          </a:xfrm>
          <a:prstGeom prst="rect">
            <a:avLst/>
          </a:prstGeom>
          <a:noFill/>
        </p:spPr>
        <p:txBody>
          <a:bodyPr wrap="none" rtlCol="0">
            <a:spAutoFit/>
          </a:bodyPr>
          <a:lstStyle/>
          <a:p>
            <a:r>
              <a:rPr lang="en-US" sz="2000" dirty="0">
                <a:latin typeface="Georgia" panose="02040502050405020303" pitchFamily="18" charset="0"/>
              </a:rPr>
              <a:t>E</a:t>
            </a:r>
            <a:r>
              <a:rPr lang="en-US" sz="2000" baseline="-25000" dirty="0">
                <a:latin typeface="Georgia" panose="02040502050405020303" pitchFamily="18" charset="0"/>
              </a:rPr>
              <a:t>1</a:t>
            </a:r>
          </a:p>
        </p:txBody>
      </p:sp>
      <p:sp>
        <p:nvSpPr>
          <p:cNvPr id="50" name="TextBox 49">
            <a:extLst>
              <a:ext uri="{FF2B5EF4-FFF2-40B4-BE49-F238E27FC236}">
                <a16:creationId xmlns:a16="http://schemas.microsoft.com/office/drawing/2014/main" id="{3393DE1A-0B8E-41A1-A811-F461FD0F3D86}"/>
              </a:ext>
            </a:extLst>
          </p:cNvPr>
          <p:cNvSpPr txBox="1"/>
          <p:nvPr/>
        </p:nvSpPr>
        <p:spPr>
          <a:xfrm>
            <a:off x="6598506" y="4726362"/>
            <a:ext cx="449162" cy="400110"/>
          </a:xfrm>
          <a:prstGeom prst="rect">
            <a:avLst/>
          </a:prstGeom>
          <a:noFill/>
        </p:spPr>
        <p:txBody>
          <a:bodyPr wrap="none" rtlCol="0">
            <a:spAutoFit/>
          </a:bodyPr>
          <a:lstStyle/>
          <a:p>
            <a:r>
              <a:rPr lang="en-US" sz="2000" dirty="0">
                <a:latin typeface="Georgia" panose="02040502050405020303" pitchFamily="18" charset="0"/>
              </a:rPr>
              <a:t>E</a:t>
            </a:r>
            <a:r>
              <a:rPr lang="en-US" sz="2000" baseline="-25000" dirty="0">
                <a:latin typeface="Georgia" panose="02040502050405020303" pitchFamily="18" charset="0"/>
              </a:rPr>
              <a:t>2</a:t>
            </a:r>
          </a:p>
        </p:txBody>
      </p:sp>
      <p:sp>
        <p:nvSpPr>
          <p:cNvPr id="51" name="TextBox 50">
            <a:extLst>
              <a:ext uri="{FF2B5EF4-FFF2-40B4-BE49-F238E27FC236}">
                <a16:creationId xmlns:a16="http://schemas.microsoft.com/office/drawing/2014/main" id="{765EB3C7-7B05-4B53-9178-EC48335CCEC2}"/>
              </a:ext>
            </a:extLst>
          </p:cNvPr>
          <p:cNvSpPr txBox="1"/>
          <p:nvPr/>
        </p:nvSpPr>
        <p:spPr>
          <a:xfrm>
            <a:off x="11475237" y="4726362"/>
            <a:ext cx="449162" cy="400110"/>
          </a:xfrm>
          <a:prstGeom prst="rect">
            <a:avLst/>
          </a:prstGeom>
          <a:noFill/>
        </p:spPr>
        <p:txBody>
          <a:bodyPr wrap="none" rtlCol="0">
            <a:spAutoFit/>
          </a:bodyPr>
          <a:lstStyle/>
          <a:p>
            <a:r>
              <a:rPr lang="en-US" sz="2000" dirty="0">
                <a:latin typeface="Georgia" panose="02040502050405020303" pitchFamily="18" charset="0"/>
              </a:rPr>
              <a:t>E</a:t>
            </a:r>
            <a:r>
              <a:rPr lang="en-US" sz="2000" baseline="-25000" dirty="0">
                <a:latin typeface="Georgia" panose="02040502050405020303" pitchFamily="18" charset="0"/>
              </a:rPr>
              <a:t>4</a:t>
            </a:r>
          </a:p>
        </p:txBody>
      </p:sp>
      <p:sp>
        <p:nvSpPr>
          <p:cNvPr id="52" name="TextBox 51">
            <a:extLst>
              <a:ext uri="{FF2B5EF4-FFF2-40B4-BE49-F238E27FC236}">
                <a16:creationId xmlns:a16="http://schemas.microsoft.com/office/drawing/2014/main" id="{91FD2ECE-72BA-42DE-8BDA-AE8B547DCDB2}"/>
              </a:ext>
            </a:extLst>
          </p:cNvPr>
          <p:cNvSpPr txBox="1"/>
          <p:nvPr/>
        </p:nvSpPr>
        <p:spPr>
          <a:xfrm>
            <a:off x="9008563" y="4726362"/>
            <a:ext cx="447558" cy="400110"/>
          </a:xfrm>
          <a:prstGeom prst="rect">
            <a:avLst/>
          </a:prstGeom>
          <a:noFill/>
        </p:spPr>
        <p:txBody>
          <a:bodyPr wrap="none" rtlCol="0">
            <a:spAutoFit/>
          </a:bodyPr>
          <a:lstStyle/>
          <a:p>
            <a:r>
              <a:rPr lang="en-US" sz="2000" dirty="0">
                <a:latin typeface="Georgia" panose="02040502050405020303" pitchFamily="18" charset="0"/>
              </a:rPr>
              <a:t>E</a:t>
            </a:r>
            <a:r>
              <a:rPr lang="en-US" sz="2000" baseline="-25000" dirty="0">
                <a:latin typeface="Georgia" panose="02040502050405020303" pitchFamily="18" charset="0"/>
              </a:rPr>
              <a:t>3</a:t>
            </a:r>
          </a:p>
        </p:txBody>
      </p:sp>
      <p:sp>
        <p:nvSpPr>
          <p:cNvPr id="53" name="TextBox 52">
            <a:extLst>
              <a:ext uri="{FF2B5EF4-FFF2-40B4-BE49-F238E27FC236}">
                <a16:creationId xmlns:a16="http://schemas.microsoft.com/office/drawing/2014/main" id="{38201487-36CC-47AF-8714-E91CAD011009}"/>
              </a:ext>
            </a:extLst>
          </p:cNvPr>
          <p:cNvSpPr txBox="1"/>
          <p:nvPr/>
        </p:nvSpPr>
        <p:spPr>
          <a:xfrm>
            <a:off x="2383517" y="66985"/>
            <a:ext cx="457176" cy="523220"/>
          </a:xfrm>
          <a:prstGeom prst="rect">
            <a:avLst/>
          </a:prstGeom>
          <a:noFill/>
        </p:spPr>
        <p:txBody>
          <a:bodyPr wrap="none" rtlCol="0">
            <a:spAutoFit/>
          </a:bodyPr>
          <a:lstStyle/>
          <a:p>
            <a:r>
              <a:rPr lang="en-US" sz="2800" b="1" dirty="0">
                <a:latin typeface="Georgia" panose="02040502050405020303" pitchFamily="18" charset="0"/>
              </a:rPr>
              <a:t>A</a:t>
            </a:r>
          </a:p>
        </p:txBody>
      </p:sp>
      <p:sp>
        <p:nvSpPr>
          <p:cNvPr id="54" name="TextBox 53">
            <a:extLst>
              <a:ext uri="{FF2B5EF4-FFF2-40B4-BE49-F238E27FC236}">
                <a16:creationId xmlns:a16="http://schemas.microsoft.com/office/drawing/2014/main" id="{427F7D4D-0238-45EF-B24B-89E38ACEA96E}"/>
              </a:ext>
            </a:extLst>
          </p:cNvPr>
          <p:cNvSpPr txBox="1"/>
          <p:nvPr/>
        </p:nvSpPr>
        <p:spPr>
          <a:xfrm>
            <a:off x="6269717" y="66985"/>
            <a:ext cx="457176" cy="523220"/>
          </a:xfrm>
          <a:prstGeom prst="rect">
            <a:avLst/>
          </a:prstGeom>
          <a:noFill/>
        </p:spPr>
        <p:txBody>
          <a:bodyPr wrap="none" rtlCol="0">
            <a:spAutoFit/>
          </a:bodyPr>
          <a:lstStyle/>
          <a:p>
            <a:r>
              <a:rPr lang="en-US" sz="2800" b="1" dirty="0">
                <a:latin typeface="Georgia" panose="02040502050405020303" pitchFamily="18" charset="0"/>
              </a:rPr>
              <a:t>B</a:t>
            </a:r>
          </a:p>
        </p:txBody>
      </p:sp>
      <p:sp>
        <p:nvSpPr>
          <p:cNvPr id="55" name="TextBox 54">
            <a:extLst>
              <a:ext uri="{FF2B5EF4-FFF2-40B4-BE49-F238E27FC236}">
                <a16:creationId xmlns:a16="http://schemas.microsoft.com/office/drawing/2014/main" id="{94A90643-08AC-4B3C-B2A8-6B45278DD859}"/>
              </a:ext>
            </a:extLst>
          </p:cNvPr>
          <p:cNvSpPr txBox="1"/>
          <p:nvPr/>
        </p:nvSpPr>
        <p:spPr>
          <a:xfrm>
            <a:off x="446750" y="2198084"/>
            <a:ext cx="441146" cy="523220"/>
          </a:xfrm>
          <a:prstGeom prst="rect">
            <a:avLst/>
          </a:prstGeom>
          <a:noFill/>
        </p:spPr>
        <p:txBody>
          <a:bodyPr wrap="none" rtlCol="0">
            <a:spAutoFit/>
          </a:bodyPr>
          <a:lstStyle/>
          <a:p>
            <a:r>
              <a:rPr lang="en-US" sz="2800" b="1" dirty="0">
                <a:latin typeface="Georgia" panose="02040502050405020303" pitchFamily="18" charset="0"/>
              </a:rPr>
              <a:t>C</a:t>
            </a:r>
          </a:p>
        </p:txBody>
      </p:sp>
      <p:sp>
        <p:nvSpPr>
          <p:cNvPr id="56" name="TextBox 55">
            <a:extLst>
              <a:ext uri="{FF2B5EF4-FFF2-40B4-BE49-F238E27FC236}">
                <a16:creationId xmlns:a16="http://schemas.microsoft.com/office/drawing/2014/main" id="{93351EF8-178C-4D20-ACC2-B5055A86E84E}"/>
              </a:ext>
            </a:extLst>
          </p:cNvPr>
          <p:cNvSpPr txBox="1"/>
          <p:nvPr/>
        </p:nvSpPr>
        <p:spPr>
          <a:xfrm>
            <a:off x="4220833" y="2198084"/>
            <a:ext cx="484428" cy="523220"/>
          </a:xfrm>
          <a:prstGeom prst="rect">
            <a:avLst/>
          </a:prstGeom>
          <a:noFill/>
        </p:spPr>
        <p:txBody>
          <a:bodyPr wrap="none" rtlCol="0">
            <a:spAutoFit/>
          </a:bodyPr>
          <a:lstStyle/>
          <a:p>
            <a:r>
              <a:rPr lang="en-US" sz="2800" b="1" dirty="0">
                <a:latin typeface="Georgia" panose="02040502050405020303" pitchFamily="18" charset="0"/>
              </a:rPr>
              <a:t>D</a:t>
            </a:r>
          </a:p>
        </p:txBody>
      </p:sp>
      <p:sp>
        <p:nvSpPr>
          <p:cNvPr id="57" name="TextBox 56">
            <a:extLst>
              <a:ext uri="{FF2B5EF4-FFF2-40B4-BE49-F238E27FC236}">
                <a16:creationId xmlns:a16="http://schemas.microsoft.com/office/drawing/2014/main" id="{227C02B5-6ABB-4F2C-9D5A-1F56517A6EC2}"/>
              </a:ext>
            </a:extLst>
          </p:cNvPr>
          <p:cNvSpPr txBox="1"/>
          <p:nvPr/>
        </p:nvSpPr>
        <p:spPr>
          <a:xfrm>
            <a:off x="8428908" y="2198084"/>
            <a:ext cx="457176" cy="523220"/>
          </a:xfrm>
          <a:prstGeom prst="rect">
            <a:avLst/>
          </a:prstGeom>
          <a:noFill/>
        </p:spPr>
        <p:txBody>
          <a:bodyPr wrap="none" rtlCol="0">
            <a:spAutoFit/>
          </a:bodyPr>
          <a:lstStyle/>
          <a:p>
            <a:r>
              <a:rPr lang="en-US" sz="2800" b="1" dirty="0">
                <a:latin typeface="Georgia" panose="02040502050405020303" pitchFamily="18" charset="0"/>
              </a:rPr>
              <a:t>E</a:t>
            </a:r>
          </a:p>
        </p:txBody>
      </p:sp>
      <p:sp>
        <p:nvSpPr>
          <p:cNvPr id="58" name="TextBox 57">
            <a:extLst>
              <a:ext uri="{FF2B5EF4-FFF2-40B4-BE49-F238E27FC236}">
                <a16:creationId xmlns:a16="http://schemas.microsoft.com/office/drawing/2014/main" id="{A785904E-9386-4C88-9918-E9B6507B27D2}"/>
              </a:ext>
            </a:extLst>
          </p:cNvPr>
          <p:cNvSpPr txBox="1"/>
          <p:nvPr/>
        </p:nvSpPr>
        <p:spPr>
          <a:xfrm>
            <a:off x="104423" y="4403197"/>
            <a:ext cx="425116" cy="523220"/>
          </a:xfrm>
          <a:prstGeom prst="rect">
            <a:avLst/>
          </a:prstGeom>
          <a:noFill/>
        </p:spPr>
        <p:txBody>
          <a:bodyPr wrap="none" rtlCol="0">
            <a:spAutoFit/>
          </a:bodyPr>
          <a:lstStyle/>
          <a:p>
            <a:r>
              <a:rPr lang="en-US" sz="2800" b="1" dirty="0">
                <a:latin typeface="Georgia" panose="02040502050405020303" pitchFamily="18" charset="0"/>
              </a:rPr>
              <a:t>F</a:t>
            </a:r>
          </a:p>
        </p:txBody>
      </p:sp>
    </p:spTree>
    <p:extLst>
      <p:ext uri="{BB962C8B-B14F-4D97-AF65-F5344CB8AC3E}">
        <p14:creationId xmlns:p14="http://schemas.microsoft.com/office/powerpoint/2010/main" val="12124043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FF285BE-A572-42E5-A46F-6FE66FB48180}"/>
              </a:ext>
            </a:extLst>
          </p:cNvPr>
          <p:cNvSpPr/>
          <p:nvPr/>
        </p:nvSpPr>
        <p:spPr>
          <a:xfrm>
            <a:off x="152400" y="2413337"/>
            <a:ext cx="11887200" cy="1754326"/>
          </a:xfrm>
          <a:prstGeom prst="rect">
            <a:avLst/>
          </a:prstGeom>
        </p:spPr>
        <p:txBody>
          <a:bodyPr>
            <a:spAutoFit/>
          </a:bodyPr>
          <a:lstStyle/>
          <a:p>
            <a:pPr marL="0" marR="0">
              <a:spcBef>
                <a:spcPts val="0"/>
              </a:spcBef>
              <a:spcAft>
                <a:spcPts val="800"/>
              </a:spcAft>
            </a:pPr>
            <a:r>
              <a:rPr lang="en-US" sz="1800" b="1" dirty="0">
                <a:effectLst/>
                <a:latin typeface="Times New Roman" panose="02020603050405020304" pitchFamily="18" charset="0"/>
                <a:ea typeface="Calibri" panose="020F0502020204030204" pitchFamily="34" charset="0"/>
              </a:rPr>
              <a:t>Figure 12. Model simulations of succinate and ROS turnover of SDH as a function of succinate/fumarate and QH</a:t>
            </a:r>
            <a:r>
              <a:rPr lang="en-US" sz="1800" b="1" baseline="-25000" dirty="0">
                <a:effectLst/>
                <a:latin typeface="Times New Roman" panose="02020603050405020304" pitchFamily="18" charset="0"/>
                <a:ea typeface="Calibri" panose="020F0502020204030204" pitchFamily="34" charset="0"/>
              </a:rPr>
              <a:t>2</a:t>
            </a:r>
            <a:r>
              <a:rPr lang="en-US" sz="1800" b="1" dirty="0">
                <a:effectLst/>
                <a:latin typeface="Times New Roman" panose="02020603050405020304" pitchFamily="18" charset="0"/>
                <a:ea typeface="Calibri" panose="020F0502020204030204" pitchFamily="34" charset="0"/>
              </a:rPr>
              <a:t>/Q ratios.</a:t>
            </a:r>
            <a:r>
              <a:rPr lang="en-US" sz="1800" dirty="0">
                <a:effectLst/>
                <a:latin typeface="Times New Roman" panose="02020603050405020304" pitchFamily="18" charset="0"/>
                <a:ea typeface="Calibri" panose="020F0502020204030204" pitchFamily="34" charset="0"/>
              </a:rPr>
              <a:t> A) Steady-state turnover rates of succinate oxidation. B) Steady-state production of total ROS. C) Steady-state ROS production from the FAD site. D) Steady-state ROS production from the </a:t>
            </a:r>
            <a:r>
              <a:rPr lang="en-US" sz="1800" i="1" dirty="0">
                <a:effectLst/>
                <a:latin typeface="Times New Roman" panose="02020603050405020304" pitchFamily="18" charset="0"/>
                <a:ea typeface="Calibri" panose="020F0502020204030204" pitchFamily="34" charset="0"/>
              </a:rPr>
              <a:t>[3Fe-4S]</a:t>
            </a:r>
            <a:r>
              <a:rPr lang="en-US" sz="1800" dirty="0">
                <a:effectLst/>
                <a:latin typeface="Times New Roman" panose="02020603050405020304" pitchFamily="18" charset="0"/>
                <a:ea typeface="Calibri" panose="020F0502020204030204" pitchFamily="34" charset="0"/>
              </a:rPr>
              <a:t> ISC site. E) The log</a:t>
            </a:r>
            <a:r>
              <a:rPr lang="en-US" sz="1800" baseline="-25000" dirty="0">
                <a:effectLst/>
                <a:latin typeface="Times New Roman" panose="02020603050405020304" pitchFamily="18" charset="0"/>
                <a:ea typeface="Calibri" panose="020F0502020204030204" pitchFamily="34" charset="0"/>
              </a:rPr>
              <a:t>2</a:t>
            </a:r>
            <a:r>
              <a:rPr lang="en-US" sz="1800" dirty="0">
                <a:effectLst/>
                <a:latin typeface="Times New Roman" panose="02020603050405020304" pitchFamily="18" charset="0"/>
                <a:ea typeface="Calibri" panose="020F0502020204030204" pitchFamily="34" charset="0"/>
              </a:rPr>
              <a:t> fold-change of steady-state ROS production rates from the [3Fe-4S] ISC site relative to the FAD site. F) Steady-state enzyme oxidation states for these conditions. The simulations were conducted at 37 °C with a total Q pool of 20 mM, with succinate + fumarate = 20 mM, [O</a:t>
            </a:r>
            <a:r>
              <a:rPr lang="en-US" sz="1800" baseline="-25000" dirty="0">
                <a:effectLst/>
                <a:latin typeface="Times New Roman" panose="02020603050405020304" pitchFamily="18" charset="0"/>
                <a:ea typeface="Calibri" panose="020F0502020204030204" pitchFamily="34" charset="0"/>
              </a:rPr>
              <a:t>2</a:t>
            </a:r>
            <a:r>
              <a:rPr lang="en-US" sz="1800" dirty="0">
                <a:effectLst/>
                <a:latin typeface="Times New Roman" panose="02020603050405020304" pitchFamily="18" charset="0"/>
                <a:ea typeface="Calibri" panose="020F0502020204030204" pitchFamily="34" charset="0"/>
              </a:rPr>
              <a:t>] = 20 µM, and at pH 7. The O</a:t>
            </a:r>
            <a:r>
              <a:rPr lang="en-US" sz="1800" baseline="-25000" dirty="0">
                <a:effectLst/>
                <a:latin typeface="Times New Roman" panose="02020603050405020304" pitchFamily="18" charset="0"/>
                <a:ea typeface="Calibri" panose="020F0502020204030204" pitchFamily="34" charset="0"/>
              </a:rPr>
              <a:t>2</a:t>
            </a:r>
            <a:r>
              <a:rPr lang="en-US" sz="1800" baseline="30000" dirty="0">
                <a:effectLst/>
                <a:latin typeface="Times New Roman" panose="02020603050405020304" pitchFamily="18" charset="0"/>
                <a:ea typeface="Calibri" panose="020F0502020204030204" pitchFamily="34" charset="0"/>
              </a:rPr>
              <a:t>.-</a:t>
            </a:r>
            <a:r>
              <a:rPr lang="en-US" sz="1800" dirty="0">
                <a:effectLst/>
                <a:latin typeface="Times New Roman" panose="02020603050405020304" pitchFamily="18" charset="0"/>
                <a:ea typeface="Calibri" panose="020F0502020204030204" pitchFamily="34" charset="0"/>
              </a:rPr>
              <a:t> and H</a:t>
            </a:r>
            <a:r>
              <a:rPr lang="en-US" sz="1800" baseline="-25000" dirty="0">
                <a:effectLst/>
                <a:latin typeface="Times New Roman" panose="02020603050405020304" pitchFamily="18" charset="0"/>
                <a:ea typeface="Calibri" panose="020F0502020204030204" pitchFamily="34" charset="0"/>
              </a:rPr>
              <a:t>2</a:t>
            </a:r>
            <a:r>
              <a:rPr lang="en-US" sz="1800" dirty="0">
                <a:effectLst/>
                <a:latin typeface="Times New Roman" panose="02020603050405020304" pitchFamily="18" charset="0"/>
                <a:ea typeface="Calibri" panose="020F0502020204030204" pitchFamily="34" charset="0"/>
              </a:rPr>
              <a:t>O</a:t>
            </a:r>
            <a:r>
              <a:rPr lang="en-US" sz="1800" baseline="-25000" dirty="0">
                <a:effectLst/>
                <a:latin typeface="Times New Roman" panose="02020603050405020304" pitchFamily="18" charset="0"/>
                <a:ea typeface="Calibri" panose="020F0502020204030204" pitchFamily="34" charset="0"/>
              </a:rPr>
              <a:t>2</a:t>
            </a:r>
            <a:r>
              <a:rPr lang="en-US" sz="1800" dirty="0">
                <a:effectLst/>
                <a:latin typeface="Times New Roman" panose="02020603050405020304" pitchFamily="18" charset="0"/>
                <a:ea typeface="Calibri" panose="020F0502020204030204" pitchFamily="34" charset="0"/>
              </a:rPr>
              <a:t> </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a:effectLst/>
                <a:latin typeface="Times New Roman" panose="02020603050405020304" pitchFamily="18" charset="0"/>
                <a:ea typeface="Calibri" panose="020F0502020204030204" pitchFamily="34" charset="0"/>
              </a:rPr>
              <a:t>concentrations were set to zero.</a:t>
            </a:r>
            <a:r>
              <a:rPr lang="en-US" dirty="0">
                <a:effectLst/>
              </a:rPr>
              <a:t> </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15148038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373CB88-CDA7-4E96-A256-84C0617BA31C}"/>
              </a:ext>
            </a:extLst>
          </p:cNvPr>
          <p:cNvSpPr txBox="1"/>
          <p:nvPr/>
        </p:nvSpPr>
        <p:spPr>
          <a:xfrm>
            <a:off x="3758661" y="3075057"/>
            <a:ext cx="4674678" cy="707886"/>
          </a:xfrm>
          <a:prstGeom prst="rect">
            <a:avLst/>
          </a:prstGeom>
          <a:noFill/>
        </p:spPr>
        <p:txBody>
          <a:bodyPr wrap="none" rtlCol="0">
            <a:spAutoFit/>
          </a:bodyPr>
          <a:lstStyle/>
          <a:p>
            <a:pPr algn="ctr"/>
            <a:r>
              <a:rPr lang="en-US" sz="4000" dirty="0">
                <a:latin typeface="Times New Roman" panose="02020603050405020304" pitchFamily="18" charset="0"/>
                <a:cs typeface="Times New Roman" panose="02020603050405020304" pitchFamily="18" charset="0"/>
              </a:rPr>
              <a:t>Supplemental Figures</a:t>
            </a:r>
          </a:p>
        </p:txBody>
      </p:sp>
    </p:spTree>
    <p:extLst>
      <p:ext uri="{BB962C8B-B14F-4D97-AF65-F5344CB8AC3E}">
        <p14:creationId xmlns:p14="http://schemas.microsoft.com/office/powerpoint/2010/main" val="35710050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E463D4E-C820-4757-B56E-640008461FBF}"/>
              </a:ext>
            </a:extLst>
          </p:cNvPr>
          <p:cNvSpPr txBox="1"/>
          <p:nvPr/>
        </p:nvSpPr>
        <p:spPr>
          <a:xfrm>
            <a:off x="3805068" y="2599941"/>
            <a:ext cx="2286000" cy="369332"/>
          </a:xfrm>
          <a:prstGeom prst="rect">
            <a:avLst/>
          </a:prstGeom>
          <a:solidFill>
            <a:schemeClr val="accent2">
              <a:lumMod val="20000"/>
              <a:lumOff val="80000"/>
            </a:schemeClr>
          </a:solidFill>
          <a:ln>
            <a:solidFill>
              <a:schemeClr val="accent2">
                <a:lumMod val="20000"/>
                <a:lumOff val="80000"/>
              </a:schemeClr>
            </a:solidFill>
          </a:ln>
        </p:spPr>
        <p:txBody>
          <a:bodyPr wrap="none" rtlCol="0">
            <a:spAutoFit/>
          </a:bodyPr>
          <a:lstStyle/>
          <a:p>
            <a:pPr algn="ctr"/>
            <a:r>
              <a:rPr lang="en-US" dirty="0"/>
              <a:t>Experimental data</a:t>
            </a:r>
          </a:p>
        </p:txBody>
      </p:sp>
      <p:sp>
        <p:nvSpPr>
          <p:cNvPr id="3" name="TextBox 2">
            <a:extLst>
              <a:ext uri="{FF2B5EF4-FFF2-40B4-BE49-F238E27FC236}">
                <a16:creationId xmlns:a16="http://schemas.microsoft.com/office/drawing/2014/main" id="{7CF582B2-B847-4D6F-810E-D3EAC38AA3D2}"/>
              </a:ext>
            </a:extLst>
          </p:cNvPr>
          <p:cNvSpPr txBox="1"/>
          <p:nvPr/>
        </p:nvSpPr>
        <p:spPr>
          <a:xfrm>
            <a:off x="6549925" y="311093"/>
            <a:ext cx="2286000" cy="369332"/>
          </a:xfrm>
          <a:prstGeom prst="rect">
            <a:avLst/>
          </a:prstGeom>
          <a:solidFill>
            <a:schemeClr val="accent5">
              <a:lumMod val="20000"/>
              <a:lumOff val="80000"/>
            </a:schemeClr>
          </a:solidFill>
          <a:ln>
            <a:solidFill>
              <a:schemeClr val="accent5">
                <a:lumMod val="20000"/>
                <a:lumOff val="80000"/>
              </a:schemeClr>
            </a:solidFill>
          </a:ln>
        </p:spPr>
        <p:txBody>
          <a:bodyPr wrap="none" rtlCol="0">
            <a:spAutoFit/>
          </a:bodyPr>
          <a:lstStyle/>
          <a:p>
            <a:pPr algn="ctr"/>
            <a:r>
              <a:rPr lang="en-US" dirty="0">
                <a:latin typeface="Times New Roman" panose="02020603050405020304" pitchFamily="18" charset="0"/>
                <a:cs typeface="Times New Roman" panose="02020603050405020304" pitchFamily="18" charset="0"/>
              </a:rPr>
              <a:t>Thermodynamics </a:t>
            </a:r>
          </a:p>
        </p:txBody>
      </p:sp>
      <p:sp>
        <p:nvSpPr>
          <p:cNvPr id="4" name="TextBox 3">
            <a:extLst>
              <a:ext uri="{FF2B5EF4-FFF2-40B4-BE49-F238E27FC236}">
                <a16:creationId xmlns:a16="http://schemas.microsoft.com/office/drawing/2014/main" id="{9620BFB8-9554-4E76-B1FA-E50D7CE4629C}"/>
              </a:ext>
            </a:extLst>
          </p:cNvPr>
          <p:cNvSpPr txBox="1"/>
          <p:nvPr/>
        </p:nvSpPr>
        <p:spPr>
          <a:xfrm>
            <a:off x="9289918" y="324730"/>
            <a:ext cx="2286000" cy="369332"/>
          </a:xfrm>
          <a:prstGeom prst="rect">
            <a:avLst/>
          </a:prstGeom>
          <a:solidFill>
            <a:schemeClr val="accent5">
              <a:lumMod val="20000"/>
              <a:lumOff val="80000"/>
            </a:schemeClr>
          </a:solidFill>
          <a:ln>
            <a:solidFill>
              <a:schemeClr val="accent5">
                <a:lumMod val="20000"/>
                <a:lumOff val="80000"/>
              </a:schemeClr>
            </a:solidFill>
          </a:ln>
        </p:spPr>
        <p:txBody>
          <a:bodyPr wrap="none" rtlCol="0">
            <a:spAutoFit/>
          </a:bodyPr>
          <a:lstStyle/>
          <a:p>
            <a:pPr algn="ctr"/>
            <a:r>
              <a:rPr lang="en-US" dirty="0">
                <a:latin typeface="Times New Roman" panose="02020603050405020304" pitchFamily="18" charset="0"/>
                <a:cs typeface="Times New Roman" panose="02020603050405020304" pitchFamily="18" charset="0"/>
              </a:rPr>
              <a:t>Kinetics</a:t>
            </a:r>
          </a:p>
        </p:txBody>
      </p:sp>
      <p:sp>
        <p:nvSpPr>
          <p:cNvPr id="5" name="TextBox 4">
            <a:extLst>
              <a:ext uri="{FF2B5EF4-FFF2-40B4-BE49-F238E27FC236}">
                <a16:creationId xmlns:a16="http://schemas.microsoft.com/office/drawing/2014/main" id="{72816B3D-EE19-4E29-A4FC-8FAD49080F6A}"/>
              </a:ext>
            </a:extLst>
          </p:cNvPr>
          <p:cNvSpPr txBox="1"/>
          <p:nvPr/>
        </p:nvSpPr>
        <p:spPr>
          <a:xfrm>
            <a:off x="3811486" y="311093"/>
            <a:ext cx="2286000" cy="369332"/>
          </a:xfrm>
          <a:prstGeom prst="rect">
            <a:avLst/>
          </a:prstGeom>
          <a:solidFill>
            <a:schemeClr val="accent5">
              <a:lumMod val="20000"/>
              <a:lumOff val="80000"/>
            </a:schemeClr>
          </a:solidFill>
          <a:ln>
            <a:solidFill>
              <a:schemeClr val="accent5">
                <a:lumMod val="20000"/>
                <a:lumOff val="80000"/>
              </a:schemeClr>
            </a:solidFill>
          </a:ln>
        </p:spPr>
        <p:txBody>
          <a:bodyPr wrap="none" rtlCol="0">
            <a:spAutoFit/>
          </a:bodyPr>
          <a:lstStyle/>
          <a:p>
            <a:pPr algn="ctr"/>
            <a:r>
              <a:rPr lang="en-US" dirty="0">
                <a:latin typeface="Times New Roman" panose="02020603050405020304" pitchFamily="18" charset="0"/>
                <a:cs typeface="Times New Roman" panose="02020603050405020304" pitchFamily="18" charset="0"/>
              </a:rPr>
              <a:t>Structural information</a:t>
            </a:r>
          </a:p>
        </p:txBody>
      </p:sp>
      <p:sp>
        <p:nvSpPr>
          <p:cNvPr id="6" name="TextBox 5">
            <a:extLst>
              <a:ext uri="{FF2B5EF4-FFF2-40B4-BE49-F238E27FC236}">
                <a16:creationId xmlns:a16="http://schemas.microsoft.com/office/drawing/2014/main" id="{AC974D2D-C3B5-4E1C-A27A-7017B43FC791}"/>
              </a:ext>
            </a:extLst>
          </p:cNvPr>
          <p:cNvSpPr txBox="1"/>
          <p:nvPr/>
        </p:nvSpPr>
        <p:spPr>
          <a:xfrm>
            <a:off x="6549925" y="1727801"/>
            <a:ext cx="2286000" cy="369332"/>
          </a:xfrm>
          <a:prstGeom prst="rect">
            <a:avLst/>
          </a:prstGeom>
          <a:solidFill>
            <a:schemeClr val="accent5">
              <a:lumMod val="20000"/>
              <a:lumOff val="80000"/>
            </a:schemeClr>
          </a:solidFill>
          <a:ln>
            <a:solidFill>
              <a:schemeClr val="accent5">
                <a:lumMod val="20000"/>
                <a:lumOff val="80000"/>
              </a:schemeClr>
            </a:solidFill>
          </a:ln>
        </p:spPr>
        <p:txBody>
          <a:bodyPr wrap="none" rtlCol="0">
            <a:spAutoFit/>
          </a:bodyPr>
          <a:lstStyle/>
          <a:p>
            <a:pPr algn="ctr"/>
            <a:r>
              <a:rPr lang="en-US" dirty="0">
                <a:latin typeface="Times New Roman" panose="02020603050405020304" pitchFamily="18" charset="0"/>
                <a:cs typeface="Times New Roman" panose="02020603050405020304" pitchFamily="18" charset="0"/>
              </a:rPr>
              <a:t>Rudimentary model</a:t>
            </a:r>
          </a:p>
        </p:txBody>
      </p:sp>
      <p:sp>
        <p:nvSpPr>
          <p:cNvPr id="7" name="TextBox 6">
            <a:extLst>
              <a:ext uri="{FF2B5EF4-FFF2-40B4-BE49-F238E27FC236}">
                <a16:creationId xmlns:a16="http://schemas.microsoft.com/office/drawing/2014/main" id="{96DA4090-BAA8-40FC-BF0E-290845B4205A}"/>
              </a:ext>
            </a:extLst>
          </p:cNvPr>
          <p:cNvSpPr txBox="1"/>
          <p:nvPr/>
        </p:nvSpPr>
        <p:spPr>
          <a:xfrm>
            <a:off x="442471" y="1169619"/>
            <a:ext cx="2743200" cy="461665"/>
          </a:xfrm>
          <a:prstGeom prst="rect">
            <a:avLst/>
          </a:prstGeom>
          <a:solidFill>
            <a:schemeClr val="accent5">
              <a:lumMod val="20000"/>
              <a:lumOff val="80000"/>
            </a:schemeClr>
          </a:solidFill>
          <a:ln>
            <a:solidFill>
              <a:schemeClr val="accent5">
                <a:lumMod val="20000"/>
                <a:lumOff val="80000"/>
              </a:schemeClr>
            </a:solidFill>
          </a:ln>
        </p:spPr>
        <p:txBody>
          <a:bodyPr wrap="none" rtlCol="0">
            <a:spAutoFit/>
          </a:bodyPr>
          <a:lstStyle/>
          <a:p>
            <a:pPr algn="ctr"/>
            <a:r>
              <a:rPr lang="en-US" sz="2400" dirty="0">
                <a:latin typeface="Times New Roman" panose="02020603050405020304" pitchFamily="18" charset="0"/>
                <a:cs typeface="Times New Roman" panose="02020603050405020304" pitchFamily="18" charset="0"/>
              </a:rPr>
              <a:t>Model construction</a:t>
            </a:r>
          </a:p>
        </p:txBody>
      </p:sp>
      <p:sp>
        <p:nvSpPr>
          <p:cNvPr id="8" name="TextBox 7">
            <a:extLst>
              <a:ext uri="{FF2B5EF4-FFF2-40B4-BE49-F238E27FC236}">
                <a16:creationId xmlns:a16="http://schemas.microsoft.com/office/drawing/2014/main" id="{9838D009-746E-4591-AFAD-5D61E6F1CBE3}"/>
              </a:ext>
            </a:extLst>
          </p:cNvPr>
          <p:cNvSpPr txBox="1"/>
          <p:nvPr/>
        </p:nvSpPr>
        <p:spPr>
          <a:xfrm>
            <a:off x="442471" y="2545935"/>
            <a:ext cx="2743200" cy="461665"/>
          </a:xfrm>
          <a:prstGeom prst="rect">
            <a:avLst/>
          </a:prstGeom>
          <a:solidFill>
            <a:schemeClr val="accent2">
              <a:lumMod val="20000"/>
              <a:lumOff val="80000"/>
            </a:schemeClr>
          </a:solidFill>
          <a:ln>
            <a:solidFill>
              <a:schemeClr val="accent2">
                <a:lumMod val="20000"/>
                <a:lumOff val="80000"/>
              </a:schemeClr>
            </a:solidFill>
          </a:ln>
        </p:spPr>
        <p:txBody>
          <a:bodyPr wrap="none" rtlCol="0">
            <a:spAutoFit/>
          </a:bodyPr>
          <a:lstStyle/>
          <a:p>
            <a:pPr algn="ctr"/>
            <a:r>
              <a:rPr lang="en-US" sz="2400" dirty="0">
                <a:latin typeface="Times New Roman" panose="02020603050405020304" pitchFamily="18" charset="0"/>
                <a:cs typeface="Times New Roman" panose="02020603050405020304" pitchFamily="18" charset="0"/>
              </a:rPr>
              <a:t>Model calibration</a:t>
            </a:r>
          </a:p>
        </p:txBody>
      </p:sp>
      <p:sp>
        <p:nvSpPr>
          <p:cNvPr id="9" name="TextBox 8">
            <a:extLst>
              <a:ext uri="{FF2B5EF4-FFF2-40B4-BE49-F238E27FC236}">
                <a16:creationId xmlns:a16="http://schemas.microsoft.com/office/drawing/2014/main" id="{8F1A9B50-84DE-4941-A147-A7A66C987978}"/>
              </a:ext>
            </a:extLst>
          </p:cNvPr>
          <p:cNvSpPr txBox="1"/>
          <p:nvPr/>
        </p:nvSpPr>
        <p:spPr>
          <a:xfrm>
            <a:off x="6549925" y="3466255"/>
            <a:ext cx="2286000" cy="369332"/>
          </a:xfrm>
          <a:prstGeom prst="rect">
            <a:avLst/>
          </a:prstGeom>
          <a:solidFill>
            <a:schemeClr val="accent2">
              <a:lumMod val="20000"/>
              <a:lumOff val="80000"/>
            </a:schemeClr>
          </a:solidFill>
          <a:ln>
            <a:solidFill>
              <a:schemeClr val="accent2">
                <a:lumMod val="20000"/>
                <a:lumOff val="80000"/>
              </a:schemeClr>
            </a:solidFill>
          </a:ln>
        </p:spPr>
        <p:txBody>
          <a:bodyPr wrap="none" rtlCol="0">
            <a:spAutoFit/>
          </a:bodyPr>
          <a:lstStyle/>
          <a:p>
            <a:pPr algn="ctr"/>
            <a:r>
              <a:rPr lang="en-US" dirty="0"/>
              <a:t>Revised model</a:t>
            </a:r>
          </a:p>
        </p:txBody>
      </p:sp>
      <p:sp>
        <p:nvSpPr>
          <p:cNvPr id="10" name="TextBox 9">
            <a:extLst>
              <a:ext uri="{FF2B5EF4-FFF2-40B4-BE49-F238E27FC236}">
                <a16:creationId xmlns:a16="http://schemas.microsoft.com/office/drawing/2014/main" id="{0F0535A1-E6C8-473B-BB31-056958D8ACC4}"/>
              </a:ext>
            </a:extLst>
          </p:cNvPr>
          <p:cNvSpPr txBox="1"/>
          <p:nvPr/>
        </p:nvSpPr>
        <p:spPr>
          <a:xfrm>
            <a:off x="447419" y="4108784"/>
            <a:ext cx="2743200" cy="461665"/>
          </a:xfrm>
          <a:prstGeom prst="rect">
            <a:avLst/>
          </a:prstGeom>
          <a:solidFill>
            <a:schemeClr val="accent4">
              <a:lumMod val="20000"/>
              <a:lumOff val="80000"/>
            </a:schemeClr>
          </a:solidFill>
        </p:spPr>
        <p:txBody>
          <a:bodyPr wrap="none" rtlCol="0">
            <a:spAutoFit/>
          </a:bodyPr>
          <a:lstStyle/>
          <a:p>
            <a:pPr algn="ctr"/>
            <a:r>
              <a:rPr lang="en-US" sz="2400" dirty="0">
                <a:latin typeface="Times New Roman" panose="02020603050405020304" pitchFamily="18" charset="0"/>
                <a:cs typeface="Times New Roman" panose="02020603050405020304" pitchFamily="18" charset="0"/>
              </a:rPr>
              <a:t>Model validation</a:t>
            </a:r>
          </a:p>
        </p:txBody>
      </p:sp>
      <p:sp>
        <p:nvSpPr>
          <p:cNvPr id="42" name="Arrow: Curved Left 41">
            <a:extLst>
              <a:ext uri="{FF2B5EF4-FFF2-40B4-BE49-F238E27FC236}">
                <a16:creationId xmlns:a16="http://schemas.microsoft.com/office/drawing/2014/main" id="{E9ED2B35-DD90-4019-9B8A-87E6EA15D712}"/>
              </a:ext>
            </a:extLst>
          </p:cNvPr>
          <p:cNvSpPr/>
          <p:nvPr/>
        </p:nvSpPr>
        <p:spPr>
          <a:xfrm rot="16200000">
            <a:off x="6182508" y="1088243"/>
            <a:ext cx="182880" cy="2651760"/>
          </a:xfrm>
          <a:prstGeom prst="curvedLef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4" name="Arrow: Curved Left 43">
            <a:extLst>
              <a:ext uri="{FF2B5EF4-FFF2-40B4-BE49-F238E27FC236}">
                <a16:creationId xmlns:a16="http://schemas.microsoft.com/office/drawing/2014/main" id="{53D658A3-4B21-4177-A4C5-9EA23F695971}"/>
              </a:ext>
            </a:extLst>
          </p:cNvPr>
          <p:cNvSpPr/>
          <p:nvPr/>
        </p:nvSpPr>
        <p:spPr>
          <a:xfrm rot="5400000">
            <a:off x="6182508" y="1837349"/>
            <a:ext cx="182880" cy="2651760"/>
          </a:xfrm>
          <a:prstGeom prst="curvedLef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5" name="TextBox 44">
            <a:extLst>
              <a:ext uri="{FF2B5EF4-FFF2-40B4-BE49-F238E27FC236}">
                <a16:creationId xmlns:a16="http://schemas.microsoft.com/office/drawing/2014/main" id="{CFA8E6E8-303B-4353-968D-AA67C7641A2A}"/>
              </a:ext>
            </a:extLst>
          </p:cNvPr>
          <p:cNvSpPr txBox="1"/>
          <p:nvPr/>
        </p:nvSpPr>
        <p:spPr>
          <a:xfrm>
            <a:off x="3811486" y="4205938"/>
            <a:ext cx="2286000" cy="369332"/>
          </a:xfrm>
          <a:prstGeom prst="rect">
            <a:avLst/>
          </a:prstGeom>
          <a:solidFill>
            <a:schemeClr val="accent4">
              <a:lumMod val="20000"/>
              <a:lumOff val="80000"/>
            </a:schemeClr>
          </a:solidFill>
          <a:ln>
            <a:solidFill>
              <a:schemeClr val="accent4">
                <a:lumMod val="20000"/>
                <a:lumOff val="80000"/>
              </a:schemeClr>
            </a:solidFill>
          </a:ln>
        </p:spPr>
        <p:txBody>
          <a:bodyPr wrap="none" rtlCol="0">
            <a:spAutoFit/>
          </a:bodyPr>
          <a:lstStyle/>
          <a:p>
            <a:pPr algn="ctr"/>
            <a:r>
              <a:rPr lang="en-US" dirty="0">
                <a:latin typeface="Times New Roman" panose="02020603050405020304" pitchFamily="18" charset="0"/>
                <a:cs typeface="Times New Roman" panose="02020603050405020304" pitchFamily="18" charset="0"/>
              </a:rPr>
              <a:t>Experimental data</a:t>
            </a:r>
          </a:p>
        </p:txBody>
      </p:sp>
      <p:sp>
        <p:nvSpPr>
          <p:cNvPr id="49" name="Arrow: Curved Left 48">
            <a:extLst>
              <a:ext uri="{FF2B5EF4-FFF2-40B4-BE49-F238E27FC236}">
                <a16:creationId xmlns:a16="http://schemas.microsoft.com/office/drawing/2014/main" id="{409DAB24-8BD8-4AEB-A6B9-C55E8325325A}"/>
              </a:ext>
            </a:extLst>
          </p:cNvPr>
          <p:cNvSpPr/>
          <p:nvPr/>
        </p:nvSpPr>
        <p:spPr>
          <a:xfrm flipV="1">
            <a:off x="8906008" y="2544576"/>
            <a:ext cx="274320" cy="1188720"/>
          </a:xfrm>
          <a:prstGeom prst="curvedLef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0" name="Arrow: Down 49">
            <a:extLst>
              <a:ext uri="{FF2B5EF4-FFF2-40B4-BE49-F238E27FC236}">
                <a16:creationId xmlns:a16="http://schemas.microsoft.com/office/drawing/2014/main" id="{486888C2-8122-4C29-AE22-927AAE66F002}"/>
              </a:ext>
            </a:extLst>
          </p:cNvPr>
          <p:cNvSpPr/>
          <p:nvPr/>
        </p:nvSpPr>
        <p:spPr>
          <a:xfrm>
            <a:off x="7656369" y="747534"/>
            <a:ext cx="45720" cy="914400"/>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627A54F6-697C-4AC1-A78D-696AA91B1042}"/>
              </a:ext>
            </a:extLst>
          </p:cNvPr>
          <p:cNvSpPr/>
          <p:nvPr/>
        </p:nvSpPr>
        <p:spPr>
          <a:xfrm rot="16967789">
            <a:off x="6297475" y="-306470"/>
            <a:ext cx="27432" cy="283464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3CA3FD4D-309F-4023-BB4F-76EFD81D6035}"/>
              </a:ext>
            </a:extLst>
          </p:cNvPr>
          <p:cNvSpPr/>
          <p:nvPr/>
        </p:nvSpPr>
        <p:spPr>
          <a:xfrm rot="4639531">
            <a:off x="9062370" y="-313291"/>
            <a:ext cx="27432" cy="283464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Arrow: Down 52">
            <a:extLst>
              <a:ext uri="{FF2B5EF4-FFF2-40B4-BE49-F238E27FC236}">
                <a16:creationId xmlns:a16="http://schemas.microsoft.com/office/drawing/2014/main" id="{297C7F1E-850B-41F6-B310-ABA1556EF09B}"/>
              </a:ext>
            </a:extLst>
          </p:cNvPr>
          <p:cNvSpPr/>
          <p:nvPr/>
        </p:nvSpPr>
        <p:spPr>
          <a:xfrm>
            <a:off x="7671171" y="2164507"/>
            <a:ext cx="45720" cy="365760"/>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Arrow: Down 53">
            <a:extLst>
              <a:ext uri="{FF2B5EF4-FFF2-40B4-BE49-F238E27FC236}">
                <a16:creationId xmlns:a16="http://schemas.microsoft.com/office/drawing/2014/main" id="{43AD40A0-3823-4012-A1F2-AC9929EC5B68}"/>
              </a:ext>
            </a:extLst>
          </p:cNvPr>
          <p:cNvSpPr/>
          <p:nvPr/>
        </p:nvSpPr>
        <p:spPr>
          <a:xfrm>
            <a:off x="7671171" y="2604331"/>
            <a:ext cx="45720" cy="365760"/>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Arrow: Down 54">
            <a:extLst>
              <a:ext uri="{FF2B5EF4-FFF2-40B4-BE49-F238E27FC236}">
                <a16:creationId xmlns:a16="http://schemas.microsoft.com/office/drawing/2014/main" id="{86538E15-300A-447F-8D29-9181F6F19E3B}"/>
              </a:ext>
            </a:extLst>
          </p:cNvPr>
          <p:cNvSpPr/>
          <p:nvPr/>
        </p:nvSpPr>
        <p:spPr>
          <a:xfrm>
            <a:off x="7668212" y="3033098"/>
            <a:ext cx="45720" cy="365760"/>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Arrow: Down 55">
            <a:extLst>
              <a:ext uri="{FF2B5EF4-FFF2-40B4-BE49-F238E27FC236}">
                <a16:creationId xmlns:a16="http://schemas.microsoft.com/office/drawing/2014/main" id="{B5941210-542F-4936-856D-F09105EFE346}"/>
              </a:ext>
            </a:extLst>
          </p:cNvPr>
          <p:cNvSpPr/>
          <p:nvPr/>
        </p:nvSpPr>
        <p:spPr>
          <a:xfrm>
            <a:off x="7667433" y="3951670"/>
            <a:ext cx="45720" cy="914400"/>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Arrow: Curved Left 56">
            <a:extLst>
              <a:ext uri="{FF2B5EF4-FFF2-40B4-BE49-F238E27FC236}">
                <a16:creationId xmlns:a16="http://schemas.microsoft.com/office/drawing/2014/main" id="{89247B68-F12A-4B4E-8442-1FB5F93C3449}"/>
              </a:ext>
            </a:extLst>
          </p:cNvPr>
          <p:cNvSpPr/>
          <p:nvPr/>
        </p:nvSpPr>
        <p:spPr>
          <a:xfrm rot="16200000">
            <a:off x="6160475" y="2690171"/>
            <a:ext cx="182880" cy="2651760"/>
          </a:xfrm>
          <a:prstGeom prst="curvedLef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8" name="Arrow: Curved Left 57">
            <a:extLst>
              <a:ext uri="{FF2B5EF4-FFF2-40B4-BE49-F238E27FC236}">
                <a16:creationId xmlns:a16="http://schemas.microsoft.com/office/drawing/2014/main" id="{7A919028-9726-4C4F-8ACB-ACB7DA24629C}"/>
              </a:ext>
            </a:extLst>
          </p:cNvPr>
          <p:cNvSpPr/>
          <p:nvPr/>
        </p:nvSpPr>
        <p:spPr>
          <a:xfrm rot="5400000">
            <a:off x="6160475" y="3439277"/>
            <a:ext cx="182880" cy="2651760"/>
          </a:xfrm>
          <a:prstGeom prst="curvedLef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9" name="TextBox 58">
            <a:extLst>
              <a:ext uri="{FF2B5EF4-FFF2-40B4-BE49-F238E27FC236}">
                <a16:creationId xmlns:a16="http://schemas.microsoft.com/office/drawing/2014/main" id="{0FEDE7E0-8F41-413D-A487-9FEE17D407EE}"/>
              </a:ext>
            </a:extLst>
          </p:cNvPr>
          <p:cNvSpPr txBox="1"/>
          <p:nvPr/>
        </p:nvSpPr>
        <p:spPr>
          <a:xfrm>
            <a:off x="6570153" y="4963515"/>
            <a:ext cx="2286000" cy="369332"/>
          </a:xfrm>
          <a:prstGeom prst="rect">
            <a:avLst/>
          </a:prstGeom>
          <a:solidFill>
            <a:schemeClr val="accent4">
              <a:lumMod val="20000"/>
              <a:lumOff val="80000"/>
            </a:schemeClr>
          </a:solidFill>
          <a:ln>
            <a:solidFill>
              <a:schemeClr val="accent4">
                <a:lumMod val="20000"/>
                <a:lumOff val="80000"/>
              </a:schemeClr>
            </a:solidFill>
          </a:ln>
        </p:spPr>
        <p:txBody>
          <a:bodyPr wrap="none" rtlCol="0">
            <a:spAutoFit/>
          </a:bodyPr>
          <a:lstStyle/>
          <a:p>
            <a:pPr algn="ctr"/>
            <a:r>
              <a:rPr lang="en-US" dirty="0">
                <a:latin typeface="Times New Roman" panose="02020603050405020304" pitchFamily="18" charset="0"/>
                <a:cs typeface="Times New Roman" panose="02020603050405020304" pitchFamily="18" charset="0"/>
              </a:rPr>
              <a:t>Refined model</a:t>
            </a:r>
          </a:p>
        </p:txBody>
      </p:sp>
    </p:spTree>
    <p:extLst>
      <p:ext uri="{BB962C8B-B14F-4D97-AF65-F5344CB8AC3E}">
        <p14:creationId xmlns:p14="http://schemas.microsoft.com/office/powerpoint/2010/main" val="39704308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BFB6001-072D-4D73-9037-D1949C021298}"/>
              </a:ext>
            </a:extLst>
          </p:cNvPr>
          <p:cNvSpPr txBox="1"/>
          <p:nvPr/>
        </p:nvSpPr>
        <p:spPr>
          <a:xfrm>
            <a:off x="152400" y="2274838"/>
            <a:ext cx="11887200" cy="2308324"/>
          </a:xfrm>
          <a:prstGeom prst="rect">
            <a:avLst/>
          </a:prstGeom>
          <a:noFill/>
        </p:spPr>
        <p:txBody>
          <a:bodyPr wrap="square">
            <a:spAutoFit/>
          </a:bodyPr>
          <a:lstStyle/>
          <a:p>
            <a:r>
              <a:rPr lang="en-US" sz="1800" b="1" dirty="0">
                <a:effectLst/>
                <a:latin typeface="Times New Roman" panose="02020603050405020304" pitchFamily="18" charset="0"/>
                <a:ea typeface="Calibri" panose="020F0502020204030204" pitchFamily="34" charset="0"/>
              </a:rPr>
              <a:t>Figure S1. </a:t>
            </a:r>
            <a:r>
              <a:rPr lang="en-US" b="1" dirty="0">
                <a:latin typeface="Times New Roman" panose="02020603050405020304" pitchFamily="18" charset="0"/>
                <a:ea typeface="Calibri" panose="020F0502020204030204" pitchFamily="34" charset="0"/>
              </a:rPr>
              <a:t>Methodology overview</a:t>
            </a:r>
            <a:r>
              <a:rPr lang="en-US" sz="1800" b="1" dirty="0">
                <a:effectLst/>
                <a:latin typeface="Times New Roman" panose="02020603050405020304" pitchFamily="18" charset="0"/>
                <a:ea typeface="Calibri" panose="020F0502020204030204" pitchFamily="34" charset="0"/>
              </a:rPr>
              <a:t>. </a:t>
            </a:r>
            <a:r>
              <a:rPr lang="en-US" sz="1800" dirty="0">
                <a:effectLst/>
                <a:latin typeface="Times New Roman" panose="02020603050405020304" pitchFamily="18" charset="0"/>
                <a:ea typeface="Calibri" panose="020F0502020204030204" pitchFamily="34" charset="0"/>
              </a:rPr>
              <a:t>The general modeling approach </a:t>
            </a:r>
            <a:r>
              <a:rPr lang="en-US" dirty="0">
                <a:latin typeface="Times New Roman" panose="02020603050405020304" pitchFamily="18" charset="0"/>
                <a:ea typeface="Calibri" panose="020F0502020204030204" pitchFamily="34" charset="0"/>
              </a:rPr>
              <a:t>involves a dynamic three-staged process of model construction, calibration and validation. In the initial construction stage (blue), a rudimentary model emerges from structural, thermodynamic and kinetic data. In the corroboration stage (orange), outputs of the rudimentary model are compared to experimental data. The model details, as well as the model parameters, are adjusted until the model outputs are consistent with experimental data. At this point, the model is revised, and the associated parameter set is described as “optimized.” During the final stage of model validation (yellow), the model outputs are compared to experimental data that were not used in the calibration stage. The revised model is considered refined if its outputs are consistent with experimental data. Otherwise, the model is sent back to the calibration stage. </a:t>
            </a:r>
            <a:endParaRPr lang="en-US" sz="1800" dirty="0">
              <a:effectLst/>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30146352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97BDAB22-7168-487B-81CE-445286972240}"/>
              </a:ext>
            </a:extLst>
          </p:cNvPr>
          <p:cNvPicPr>
            <a:picLocks noChangeAspect="1"/>
          </p:cNvPicPr>
          <p:nvPr/>
        </p:nvPicPr>
        <p:blipFill rotWithShape="1">
          <a:blip r:embed="rId2"/>
          <a:srcRect l="1450" t="4658" r="8054"/>
          <a:stretch/>
        </p:blipFill>
        <p:spPr>
          <a:xfrm>
            <a:off x="6096000" y="1068634"/>
            <a:ext cx="5943600" cy="4174588"/>
          </a:xfrm>
          <a:prstGeom prst="rect">
            <a:avLst/>
          </a:prstGeom>
        </p:spPr>
      </p:pic>
      <p:pic>
        <p:nvPicPr>
          <p:cNvPr id="18" name="Picture 17">
            <a:extLst>
              <a:ext uri="{FF2B5EF4-FFF2-40B4-BE49-F238E27FC236}">
                <a16:creationId xmlns:a16="http://schemas.microsoft.com/office/drawing/2014/main" id="{4709FD65-30F4-411D-9B56-7FAACD7F2E7D}"/>
              </a:ext>
            </a:extLst>
          </p:cNvPr>
          <p:cNvPicPr>
            <a:picLocks noChangeAspect="1"/>
          </p:cNvPicPr>
          <p:nvPr/>
        </p:nvPicPr>
        <p:blipFill rotWithShape="1">
          <a:blip r:embed="rId3"/>
          <a:srcRect l="1450" t="4658" r="8054"/>
          <a:stretch/>
        </p:blipFill>
        <p:spPr>
          <a:xfrm>
            <a:off x="152400" y="1068633"/>
            <a:ext cx="5943600" cy="4174589"/>
          </a:xfrm>
          <a:prstGeom prst="rect">
            <a:avLst/>
          </a:prstGeom>
        </p:spPr>
      </p:pic>
      <p:sp>
        <p:nvSpPr>
          <p:cNvPr id="19" name="TextBox 18">
            <a:extLst>
              <a:ext uri="{FF2B5EF4-FFF2-40B4-BE49-F238E27FC236}">
                <a16:creationId xmlns:a16="http://schemas.microsoft.com/office/drawing/2014/main" id="{1F6BDE88-3513-478E-8CD9-328C2DCA3D4D}"/>
              </a:ext>
            </a:extLst>
          </p:cNvPr>
          <p:cNvSpPr txBox="1"/>
          <p:nvPr/>
        </p:nvSpPr>
        <p:spPr>
          <a:xfrm>
            <a:off x="9660530" y="1291612"/>
            <a:ext cx="1843774" cy="646331"/>
          </a:xfrm>
          <a:prstGeom prst="rect">
            <a:avLst/>
          </a:prstGeom>
          <a:noFill/>
        </p:spPr>
        <p:txBody>
          <a:bodyPr wrap="none" rtlCol="0">
            <a:spAutoFit/>
          </a:bodyPr>
          <a:lstStyle/>
          <a:p>
            <a:r>
              <a:rPr lang="en-US" dirty="0">
                <a:solidFill>
                  <a:srgbClr val="0072BD"/>
                </a:solidFill>
                <a:latin typeface="Times New Roman" panose="02020603050405020304" pitchFamily="18" charset="0"/>
                <a:cs typeface="Times New Roman" panose="02020603050405020304" pitchFamily="18" charset="0"/>
              </a:rPr>
              <a:t>200 µM succinate</a:t>
            </a:r>
          </a:p>
          <a:p>
            <a:r>
              <a:rPr lang="en-US" dirty="0">
                <a:solidFill>
                  <a:srgbClr val="D95319"/>
                </a:solidFill>
                <a:latin typeface="Times New Roman" panose="02020603050405020304" pitchFamily="18" charset="0"/>
                <a:cs typeface="Times New Roman" panose="02020603050405020304" pitchFamily="18" charset="0"/>
              </a:rPr>
              <a:t>5 mM succinate</a:t>
            </a:r>
          </a:p>
        </p:txBody>
      </p:sp>
      <p:sp>
        <p:nvSpPr>
          <p:cNvPr id="20" name="TextBox 19">
            <a:extLst>
              <a:ext uri="{FF2B5EF4-FFF2-40B4-BE49-F238E27FC236}">
                <a16:creationId xmlns:a16="http://schemas.microsoft.com/office/drawing/2014/main" id="{ADAE36E2-ECC7-4DEB-A5BD-00D513194B33}"/>
              </a:ext>
            </a:extLst>
          </p:cNvPr>
          <p:cNvSpPr txBox="1"/>
          <p:nvPr/>
        </p:nvSpPr>
        <p:spPr>
          <a:xfrm>
            <a:off x="5540074" y="1197180"/>
            <a:ext cx="444352" cy="523220"/>
          </a:xfrm>
          <a:prstGeom prst="rect">
            <a:avLst/>
          </a:prstGeom>
          <a:noFill/>
        </p:spPr>
        <p:txBody>
          <a:bodyPr wrap="none" rtlCol="0">
            <a:spAutoFit/>
          </a:bodyPr>
          <a:lstStyle/>
          <a:p>
            <a:r>
              <a:rPr lang="en-US" sz="2800" b="1" dirty="0">
                <a:latin typeface="Times New Roman" panose="02020603050405020304" pitchFamily="18" charset="0"/>
                <a:cs typeface="Times New Roman" panose="02020603050405020304" pitchFamily="18" charset="0"/>
              </a:rPr>
              <a:t>A</a:t>
            </a:r>
          </a:p>
        </p:txBody>
      </p:sp>
      <p:sp>
        <p:nvSpPr>
          <p:cNvPr id="21" name="TextBox 20">
            <a:extLst>
              <a:ext uri="{FF2B5EF4-FFF2-40B4-BE49-F238E27FC236}">
                <a16:creationId xmlns:a16="http://schemas.microsoft.com/office/drawing/2014/main" id="{066D9DBB-E9C6-412A-898F-99694BA7E268}"/>
              </a:ext>
            </a:extLst>
          </p:cNvPr>
          <p:cNvSpPr txBox="1"/>
          <p:nvPr/>
        </p:nvSpPr>
        <p:spPr>
          <a:xfrm>
            <a:off x="11504304" y="1197180"/>
            <a:ext cx="423514" cy="523220"/>
          </a:xfrm>
          <a:prstGeom prst="rect">
            <a:avLst/>
          </a:prstGeom>
          <a:noFill/>
        </p:spPr>
        <p:txBody>
          <a:bodyPr wrap="none" rtlCol="0">
            <a:spAutoFit/>
          </a:bodyPr>
          <a:lstStyle/>
          <a:p>
            <a:r>
              <a:rPr lang="en-US" sz="2800" b="1" dirty="0">
                <a:latin typeface="Times New Roman" panose="02020603050405020304" pitchFamily="18" charset="0"/>
                <a:cs typeface="Times New Roman" panose="02020603050405020304" pitchFamily="18" charset="0"/>
              </a:rPr>
              <a:t>B</a:t>
            </a:r>
          </a:p>
        </p:txBody>
      </p:sp>
    </p:spTree>
    <p:extLst>
      <p:ext uri="{BB962C8B-B14F-4D97-AF65-F5344CB8AC3E}">
        <p14:creationId xmlns:p14="http://schemas.microsoft.com/office/powerpoint/2010/main" val="36419489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92A51E6-32CB-4069-BD8F-11A5C0DDE73E}"/>
              </a:ext>
            </a:extLst>
          </p:cNvPr>
          <p:cNvSpPr/>
          <p:nvPr/>
        </p:nvSpPr>
        <p:spPr>
          <a:xfrm>
            <a:off x="152400" y="1720840"/>
            <a:ext cx="11887200" cy="3416320"/>
          </a:xfrm>
          <a:prstGeom prst="rect">
            <a:avLst/>
          </a:prstGeom>
        </p:spPr>
        <p:txBody>
          <a:bodyPr>
            <a:spAutoFit/>
          </a:bodyPr>
          <a:lstStyle/>
          <a:p>
            <a:r>
              <a:rPr lang="en-US" sz="1800" b="1" dirty="0">
                <a:effectLst/>
                <a:latin typeface="Times New Roman" panose="02020603050405020304" pitchFamily="18" charset="0"/>
                <a:ea typeface="Calibri" panose="020F0502020204030204" pitchFamily="34" charset="0"/>
              </a:rPr>
              <a:t>Figure 1.  Overview of the SDH model. </a:t>
            </a:r>
            <a:r>
              <a:rPr lang="en-US" sz="1800" dirty="0">
                <a:effectLst/>
                <a:latin typeface="Times New Roman" panose="02020603050405020304" pitchFamily="18" charset="0"/>
                <a:ea typeface="Calibri" panose="020F0502020204030204" pitchFamily="34" charset="0"/>
              </a:rPr>
              <a:t>A)  The ribbon diagram shows the four subunits along with the major redox centers of SDH. The SDHA subunit constitutes a covalently bound FAD in the dicarboxylate binding site where succinate is oxidized to fumarate to generate the fully reduced flavin. The SDHB subunit contains three iron-sulfur clusters (</a:t>
            </a:r>
            <a:r>
              <a:rPr lang="en-US" sz="1800" i="1" dirty="0">
                <a:effectLst/>
                <a:latin typeface="Times New Roman" panose="02020603050405020304" pitchFamily="18" charset="0"/>
                <a:ea typeface="Calibri" panose="020F0502020204030204" pitchFamily="34" charset="0"/>
              </a:rPr>
              <a:t>[2Fe-2S]</a:t>
            </a:r>
            <a:r>
              <a:rPr lang="en-US" sz="1800" dirty="0">
                <a:effectLst/>
                <a:latin typeface="Times New Roman" panose="02020603050405020304" pitchFamily="18" charset="0"/>
                <a:ea typeface="Calibri" panose="020F0502020204030204" pitchFamily="34" charset="0"/>
              </a:rPr>
              <a:t>,</a:t>
            </a:r>
            <a:r>
              <a:rPr lang="en-US" sz="1800" i="1" dirty="0">
                <a:effectLst/>
                <a:latin typeface="Times New Roman" panose="02020603050405020304" pitchFamily="18" charset="0"/>
                <a:ea typeface="Calibri" panose="020F0502020204030204" pitchFamily="34" charset="0"/>
              </a:rPr>
              <a:t> [4Fe-4S]</a:t>
            </a:r>
            <a:r>
              <a:rPr lang="en-US" sz="1800" dirty="0">
                <a:effectLst/>
                <a:latin typeface="Times New Roman" panose="02020603050405020304" pitchFamily="18" charset="0"/>
                <a:ea typeface="Calibri" panose="020F0502020204030204" pitchFamily="34" charset="0"/>
              </a:rPr>
              <a:t>, and </a:t>
            </a:r>
            <a:r>
              <a:rPr lang="en-US" sz="1800" i="1" dirty="0">
                <a:effectLst/>
                <a:latin typeface="Times New Roman" panose="02020603050405020304" pitchFamily="18" charset="0"/>
                <a:ea typeface="Calibri" panose="020F0502020204030204" pitchFamily="34" charset="0"/>
              </a:rPr>
              <a:t>[3Fe-4S]</a:t>
            </a:r>
            <a:r>
              <a:rPr lang="en-US" sz="1800" dirty="0">
                <a:effectLst/>
                <a:latin typeface="Times New Roman" panose="02020603050405020304" pitchFamily="18" charset="0"/>
                <a:ea typeface="Calibri" panose="020F0502020204030204" pitchFamily="34" charset="0"/>
              </a:rPr>
              <a:t>) that shuttle electrons one at a time from to produce QH</a:t>
            </a:r>
            <a:r>
              <a:rPr lang="en-US" sz="1800" baseline="-25000" dirty="0">
                <a:effectLst/>
                <a:latin typeface="Times New Roman" panose="02020603050405020304" pitchFamily="18" charset="0"/>
                <a:ea typeface="Calibri" panose="020F0502020204030204" pitchFamily="34" charset="0"/>
              </a:rPr>
              <a:t>2</a:t>
            </a:r>
            <a:r>
              <a:rPr lang="en-US" sz="1800" dirty="0">
                <a:effectLst/>
                <a:latin typeface="Times New Roman" panose="02020603050405020304" pitchFamily="18" charset="0"/>
                <a:ea typeface="Calibri" panose="020F0502020204030204" pitchFamily="34" charset="0"/>
              </a:rPr>
              <a:t> at the proximal Q site (</a:t>
            </a:r>
            <a:r>
              <a:rPr lang="en-US" sz="1800" dirty="0" err="1">
                <a:effectLst/>
                <a:latin typeface="Times New Roman" panose="02020603050405020304" pitchFamily="18" charset="0"/>
                <a:ea typeface="Calibri" panose="020F0502020204030204" pitchFamily="34" charset="0"/>
              </a:rPr>
              <a:t>Q</a:t>
            </a:r>
            <a:r>
              <a:rPr lang="en-US" sz="1800" baseline="-25000" dirty="0" err="1">
                <a:effectLst/>
                <a:latin typeface="Times New Roman" panose="02020603050405020304" pitchFamily="18" charset="0"/>
                <a:ea typeface="Calibri" panose="020F0502020204030204" pitchFamily="34" charset="0"/>
              </a:rPr>
              <a:t>p</a:t>
            </a:r>
            <a:r>
              <a:rPr lang="en-US" sz="1800" dirty="0">
                <a:effectLst/>
                <a:latin typeface="Times New Roman" panose="02020603050405020304" pitchFamily="18" charset="0"/>
                <a:ea typeface="Calibri" panose="020F0502020204030204" pitchFamily="34" charset="0"/>
              </a:rPr>
              <a:t>) and the heme group at the interface between the SDHC and SDHD subunits. A distal quinone binding site has been proposed (</a:t>
            </a:r>
            <a:r>
              <a:rPr lang="en-US" sz="1800" dirty="0" err="1">
                <a:effectLst/>
                <a:latin typeface="Times New Roman" panose="02020603050405020304" pitchFamily="18" charset="0"/>
                <a:ea typeface="Calibri" panose="020F0502020204030204" pitchFamily="34" charset="0"/>
              </a:rPr>
              <a:t>Q</a:t>
            </a:r>
            <a:r>
              <a:rPr lang="en-US" sz="1800" baseline="-25000" dirty="0" err="1">
                <a:effectLst/>
                <a:latin typeface="Times New Roman" panose="02020603050405020304" pitchFamily="18" charset="0"/>
                <a:ea typeface="Calibri" panose="020F0502020204030204" pitchFamily="34" charset="0"/>
              </a:rPr>
              <a:t>d</a:t>
            </a:r>
            <a:r>
              <a:rPr lang="en-US" sz="1800" dirty="0">
                <a:effectLst/>
                <a:latin typeface="Times New Roman" panose="02020603050405020304" pitchFamily="18" charset="0"/>
                <a:ea typeface="Calibri" panose="020F0502020204030204" pitchFamily="34" charset="0"/>
              </a:rPr>
              <a:t>). B) The redox state transition diagram depicts the possible redox states (</a:t>
            </a:r>
            <a:r>
              <a:rPr lang="en-US" sz="1800" dirty="0" err="1">
                <a:effectLst/>
                <a:latin typeface="Times New Roman" panose="02020603050405020304" pitchFamily="18" charset="0"/>
                <a:ea typeface="Calibri" panose="020F0502020204030204" pitchFamily="34" charset="0"/>
              </a:rPr>
              <a:t>E</a:t>
            </a:r>
            <a:r>
              <a:rPr lang="en-US" sz="1800" i="1" baseline="-25000" dirty="0" err="1">
                <a:effectLst/>
                <a:latin typeface="Times New Roman" panose="02020603050405020304" pitchFamily="18" charset="0"/>
                <a:ea typeface="Calibri" panose="020F0502020204030204" pitchFamily="34" charset="0"/>
              </a:rPr>
              <a:t>i</a:t>
            </a:r>
            <a:r>
              <a:rPr lang="en-US" sz="1800" dirty="0">
                <a:effectLst/>
                <a:latin typeface="Times New Roman" panose="02020603050405020304" pitchFamily="18" charset="0"/>
                <a:ea typeface="Calibri" panose="020F0502020204030204" pitchFamily="34" charset="0"/>
              </a:rPr>
              <a:t>) of the enzyme in which </a:t>
            </a:r>
            <a:r>
              <a:rPr lang="en-US" sz="1800" i="1" dirty="0" err="1">
                <a:effectLst/>
                <a:latin typeface="Times New Roman" panose="02020603050405020304" pitchFamily="18" charset="0"/>
                <a:ea typeface="Calibri" panose="020F0502020204030204" pitchFamily="34" charset="0"/>
              </a:rPr>
              <a:t>i</a:t>
            </a:r>
            <a:r>
              <a:rPr lang="en-US" sz="1800" i="1" baseline="30000" dirty="0" err="1">
                <a:effectLst/>
                <a:latin typeface="Times New Roman" panose="02020603050405020304" pitchFamily="18" charset="0"/>
                <a:ea typeface="Calibri" panose="020F0502020204030204" pitchFamily="34" charset="0"/>
              </a:rPr>
              <a:t>th</a:t>
            </a:r>
            <a:r>
              <a:rPr lang="en-US" sz="1800" dirty="0">
                <a:effectLst/>
                <a:latin typeface="Times New Roman" panose="02020603050405020304" pitchFamily="18" charset="0"/>
                <a:ea typeface="Calibri" panose="020F0502020204030204" pitchFamily="34" charset="0"/>
              </a:rPr>
              <a:t> is the redox state that corresponds to the total number of electrons residing on the enzyme. The transition rates among these redox states are denoted </a:t>
            </a:r>
            <a:r>
              <a:rPr lang="en-US" sz="1800" dirty="0" err="1">
                <a:effectLst/>
                <a:latin typeface="Times New Roman" panose="02020603050405020304" pitchFamily="18" charset="0"/>
                <a:ea typeface="Calibri" panose="020F0502020204030204" pitchFamily="34" charset="0"/>
              </a:rPr>
              <a:t>k</a:t>
            </a:r>
            <a:r>
              <a:rPr lang="en-US" sz="1800" i="1" baseline="-25000" dirty="0" err="1">
                <a:effectLst/>
                <a:latin typeface="Times New Roman" panose="02020603050405020304" pitchFamily="18" charset="0"/>
                <a:ea typeface="Calibri" panose="020F0502020204030204" pitchFamily="34" charset="0"/>
              </a:rPr>
              <a:t>ij</a:t>
            </a:r>
            <a:r>
              <a:rPr lang="en-US" sz="1800" i="1" baseline="-25000" dirty="0">
                <a:effectLst/>
                <a:latin typeface="Times New Roman" panose="02020603050405020304" pitchFamily="18" charset="0"/>
                <a:ea typeface="Calibri" panose="020F0502020204030204" pitchFamily="34" charset="0"/>
              </a:rPr>
              <a:t> </a:t>
            </a:r>
            <a:r>
              <a:rPr lang="en-US" sz="1800" dirty="0">
                <a:effectLst/>
                <a:latin typeface="Times New Roman" panose="02020603050405020304" pitchFamily="18" charset="0"/>
                <a:ea typeface="Calibri" panose="020F0502020204030204" pitchFamily="34" charset="0"/>
              </a:rPr>
              <a:t>(details in the Supplementary Material). Relevant redox reactions that underly redox state transitions are either one or two-electron mediated. C) At each enzyme oxidation state, the percent of each redox center that is in a reduced state is determined. A fully oxidized Q pool and pH 7 were used to calculate the percentages. The SDH ribbon diagram was generated from the crystal structure by Sun </a:t>
            </a:r>
            <a:r>
              <a:rPr lang="en-US" sz="1800" i="1" dirty="0">
                <a:effectLst/>
                <a:latin typeface="Times New Roman" panose="02020603050405020304" pitchFamily="18" charset="0"/>
                <a:ea typeface="Calibri" panose="020F0502020204030204" pitchFamily="34" charset="0"/>
              </a:rPr>
              <a:t>et al</a:t>
            </a:r>
            <a:r>
              <a:rPr lang="en-US" sz="1800" dirty="0">
                <a:effectLst/>
                <a:latin typeface="Times New Roman" panose="02020603050405020304" pitchFamily="18" charset="0"/>
                <a:ea typeface="Calibri" panose="020F0502020204030204" pitchFamily="34" charset="0"/>
              </a:rPr>
              <a:t>. </a:t>
            </a:r>
            <a:r>
              <a:rPr lang="en-US" sz="1800" baseline="30000" dirty="0">
                <a:effectLst/>
                <a:latin typeface="Times New Roman" panose="02020603050405020304" pitchFamily="18" charset="0"/>
                <a:ea typeface="Calibri" panose="020F0502020204030204" pitchFamily="34" charset="0"/>
              </a:rPr>
              <a:t>3</a:t>
            </a:r>
            <a:r>
              <a:rPr lang="en-US" sz="1800" dirty="0">
                <a:effectLst/>
                <a:latin typeface="Times New Roman" panose="02020603050405020304" pitchFamily="18" charset="0"/>
                <a:ea typeface="Calibri" panose="020F0502020204030204" pitchFamily="34" charset="0"/>
              </a:rPr>
              <a:t> using </a:t>
            </a:r>
            <a:r>
              <a:rPr lang="en-US" sz="1800" dirty="0" err="1">
                <a:effectLst/>
                <a:latin typeface="Times New Roman" panose="02020603050405020304" pitchFamily="18" charset="0"/>
                <a:ea typeface="Calibri" panose="020F0502020204030204" pitchFamily="34" charset="0"/>
              </a:rPr>
              <a:t>PyMOL</a:t>
            </a:r>
            <a:r>
              <a:rPr lang="en-US" sz="1800" dirty="0">
                <a:effectLst/>
                <a:latin typeface="Times New Roman" panose="02020603050405020304" pitchFamily="18" charset="0"/>
                <a:ea typeface="Calibri" panose="020F0502020204030204" pitchFamily="34" charset="0"/>
              </a:rPr>
              <a:t> </a:t>
            </a:r>
            <a:r>
              <a:rPr lang="en-US" sz="1800" baseline="30000" dirty="0">
                <a:effectLst/>
                <a:latin typeface="Times New Roman" panose="02020603050405020304" pitchFamily="18" charset="0"/>
                <a:ea typeface="Calibri" panose="020F0502020204030204" pitchFamily="34" charset="0"/>
              </a:rPr>
              <a:t>49</a:t>
            </a:r>
            <a:r>
              <a:rPr lang="en-US" sz="1800" dirty="0">
                <a:effectLst/>
                <a:latin typeface="Times New Roman" panose="02020603050405020304" pitchFamily="18" charset="0"/>
                <a:ea typeface="Calibri" panose="020F0502020204030204" pitchFamily="34" charset="0"/>
              </a:rPr>
              <a:t>. *In addition to competing with succinate at the dicarboxylate binding site, oxaloacetate also causes the enzyme to resume an inactive conformation.</a:t>
            </a:r>
            <a:r>
              <a:rPr lang="en-US" sz="1800" b="1" dirty="0">
                <a:effectLst/>
                <a:latin typeface="Times New Roman" panose="02020603050405020304" pitchFamily="18" charset="0"/>
                <a:ea typeface="Calibri" panose="020F0502020204030204" pitchFamily="34" charset="0"/>
              </a:rPr>
              <a:t> </a:t>
            </a:r>
            <a:endParaRPr lang="en-US" dirty="0">
              <a:latin typeface="Georgia" panose="02040502050405020303" pitchFamily="18" charset="0"/>
            </a:endParaRPr>
          </a:p>
        </p:txBody>
      </p:sp>
    </p:spTree>
    <p:extLst>
      <p:ext uri="{BB962C8B-B14F-4D97-AF65-F5344CB8AC3E}">
        <p14:creationId xmlns:p14="http://schemas.microsoft.com/office/powerpoint/2010/main" val="952175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2F97EF0-316D-44E1-9591-A5A31A0217CF}"/>
              </a:ext>
            </a:extLst>
          </p:cNvPr>
          <p:cNvSpPr/>
          <p:nvPr/>
        </p:nvSpPr>
        <p:spPr>
          <a:xfrm>
            <a:off x="152400" y="2136338"/>
            <a:ext cx="11887200" cy="2585323"/>
          </a:xfrm>
          <a:prstGeom prst="rect">
            <a:avLst/>
          </a:prstGeom>
        </p:spPr>
        <p:txBody>
          <a:bodyPr>
            <a:spAutoFit/>
          </a:bodyPr>
          <a:lstStyle/>
          <a:p>
            <a:r>
              <a:rPr lang="en-US" sz="1800" b="1" dirty="0">
                <a:effectLst/>
                <a:latin typeface="Times New Roman" panose="02020603050405020304" pitchFamily="18" charset="0"/>
                <a:ea typeface="Calibri" panose="020F0502020204030204" pitchFamily="34" charset="0"/>
              </a:rPr>
              <a:t>Figure S2. Net hydrogen peroxide emission rates were </a:t>
            </a:r>
            <a:r>
              <a:rPr lang="en-US" b="1" dirty="0">
                <a:latin typeface="Times New Roman" panose="02020603050405020304" pitchFamily="18" charset="0"/>
                <a:ea typeface="Calibri" panose="020F0502020204030204" pitchFamily="34" charset="0"/>
              </a:rPr>
              <a:t>measured in-house using mitochondria isolated from guinea pig cardiomyocytes. </a:t>
            </a:r>
            <a:r>
              <a:rPr lang="en-US" dirty="0">
                <a:latin typeface="Times New Roman" panose="02020603050405020304" pitchFamily="18" charset="0"/>
                <a:ea typeface="Calibri" panose="020F0502020204030204" pitchFamily="34" charset="0"/>
              </a:rPr>
              <a:t>The net hydrogen peroxide emission rate was monitored using the Amplex UltraRed assay (excitation 560 nm, emission 590 nm). A) Succinate titration. Mitochondria were added to the reaction mixture containing </a:t>
            </a:r>
            <a:r>
              <a:rPr lang="en-US" dirty="0" err="1">
                <a:latin typeface="Times New Roman" panose="02020603050405020304" pitchFamily="18" charset="0"/>
                <a:ea typeface="Calibri" panose="020F0502020204030204" pitchFamily="34" charset="0"/>
              </a:rPr>
              <a:t>myxothiazol</a:t>
            </a:r>
            <a:r>
              <a:rPr lang="en-US" dirty="0">
                <a:latin typeface="Times New Roman" panose="02020603050405020304" pitchFamily="18" charset="0"/>
                <a:ea typeface="Calibri" panose="020F0502020204030204" pitchFamily="34" charset="0"/>
              </a:rPr>
              <a:t> and rotenone. After 2 minutes of stabilization, succinate was added to the final concentrations of 50, 100, 200, 300, 500, 1000, 3000 or 5000 µM. B) Decylubiquinol (DQH</a:t>
            </a:r>
            <a:r>
              <a:rPr lang="en-US" baseline="-25000" dirty="0">
                <a:latin typeface="Times New Roman" panose="02020603050405020304" pitchFamily="18" charset="0"/>
                <a:ea typeface="Calibri" panose="020F0502020204030204" pitchFamily="34" charset="0"/>
              </a:rPr>
              <a:t>2</a:t>
            </a:r>
            <a:r>
              <a:rPr lang="en-US" dirty="0">
                <a:latin typeface="Times New Roman" panose="02020603050405020304" pitchFamily="18" charset="0"/>
                <a:ea typeface="Calibri" panose="020F0502020204030204" pitchFamily="34" charset="0"/>
              </a:rPr>
              <a:t>) titration was obtained at 200 µM and 5 mM succinate concentrations. The initial stage of the experiment is similar to the succinate titration. After 10 minutes following succinate addition, DQH</a:t>
            </a:r>
            <a:r>
              <a:rPr lang="en-US" baseline="-25000" dirty="0">
                <a:latin typeface="Times New Roman" panose="02020603050405020304" pitchFamily="18" charset="0"/>
                <a:ea typeface="Calibri" panose="020F0502020204030204" pitchFamily="34" charset="0"/>
              </a:rPr>
              <a:t>2</a:t>
            </a:r>
            <a:r>
              <a:rPr lang="en-US" dirty="0">
                <a:latin typeface="Times New Roman" panose="02020603050405020304" pitchFamily="18" charset="0"/>
                <a:ea typeface="Calibri" panose="020F0502020204030204" pitchFamily="34" charset="0"/>
              </a:rPr>
              <a:t> was added to the final concentrations of 12.5, 25, 50, 75, 100, 150 or 200 µM. In all experiments, the final concentrations are 10 µM Amplex UltraRed, 1 U/mL HrP, 10 U/mL SOD, 4 µM rotenone, 2 µM </a:t>
            </a:r>
            <a:r>
              <a:rPr lang="en-US" dirty="0" err="1">
                <a:latin typeface="Times New Roman" panose="02020603050405020304" pitchFamily="18" charset="0"/>
                <a:ea typeface="Calibri" panose="020F0502020204030204" pitchFamily="34" charset="0"/>
              </a:rPr>
              <a:t>myxothiazol</a:t>
            </a:r>
            <a:r>
              <a:rPr lang="en-US" dirty="0">
                <a:latin typeface="Times New Roman" panose="02020603050405020304" pitchFamily="18" charset="0"/>
                <a:ea typeface="Calibri" panose="020F0502020204030204" pitchFamily="34" charset="0"/>
              </a:rPr>
              <a:t> and 0.1 mg/mL mitochondria. At least 3 replicates were performed at each succinate or DQH</a:t>
            </a:r>
            <a:r>
              <a:rPr lang="en-US" baseline="-25000" dirty="0">
                <a:latin typeface="Times New Roman" panose="02020603050405020304" pitchFamily="18" charset="0"/>
                <a:ea typeface="Calibri" panose="020F0502020204030204" pitchFamily="34" charset="0"/>
              </a:rPr>
              <a:t>2</a:t>
            </a:r>
            <a:r>
              <a:rPr lang="en-US" dirty="0">
                <a:latin typeface="Times New Roman" panose="02020603050405020304" pitchFamily="18" charset="0"/>
                <a:ea typeface="Calibri" panose="020F0502020204030204" pitchFamily="34" charset="0"/>
              </a:rPr>
              <a:t> concentration.  </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945620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29E8983-7AF1-4966-8A92-BB452AC71BE8}"/>
              </a:ext>
            </a:extLst>
          </p:cNvPr>
          <p:cNvPicPr>
            <a:picLocks noChangeAspect="1"/>
          </p:cNvPicPr>
          <p:nvPr/>
        </p:nvPicPr>
        <p:blipFill>
          <a:blip r:embed="rId2"/>
          <a:stretch>
            <a:fillRect/>
          </a:stretch>
        </p:blipFill>
        <p:spPr>
          <a:xfrm>
            <a:off x="2418423" y="0"/>
            <a:ext cx="7355154" cy="6858000"/>
          </a:xfrm>
          <a:prstGeom prst="rect">
            <a:avLst/>
          </a:prstGeom>
        </p:spPr>
      </p:pic>
    </p:spTree>
    <p:extLst>
      <p:ext uri="{BB962C8B-B14F-4D97-AF65-F5344CB8AC3E}">
        <p14:creationId xmlns:p14="http://schemas.microsoft.com/office/powerpoint/2010/main" val="39116057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8343818-3328-4AEE-BC7D-CD04CB0B03BA}"/>
              </a:ext>
            </a:extLst>
          </p:cNvPr>
          <p:cNvSpPr/>
          <p:nvPr/>
        </p:nvSpPr>
        <p:spPr>
          <a:xfrm>
            <a:off x="152400" y="2828835"/>
            <a:ext cx="11887200" cy="1200329"/>
          </a:xfrm>
          <a:prstGeom prst="rect">
            <a:avLst/>
          </a:prstGeom>
        </p:spPr>
        <p:txBody>
          <a:bodyPr>
            <a:spAutoFit/>
          </a:bodyPr>
          <a:lstStyle/>
          <a:p>
            <a:r>
              <a:rPr lang="en-US" sz="1800" b="1" dirty="0">
                <a:effectLst/>
                <a:latin typeface="Times New Roman" panose="02020603050405020304" pitchFamily="18" charset="0"/>
                <a:ea typeface="Calibri" panose="020F0502020204030204" pitchFamily="34" charset="0"/>
              </a:rPr>
              <a:t>Figure S3. Correlation heat map for adjustable parameters given in Table 2. </a:t>
            </a:r>
            <a:r>
              <a:rPr lang="en-US" sz="1800" dirty="0">
                <a:effectLst/>
                <a:latin typeface="Times New Roman" panose="02020603050405020304" pitchFamily="18" charset="0"/>
                <a:ea typeface="Calibri" panose="020F0502020204030204" pitchFamily="34" charset="0"/>
              </a:rPr>
              <a:t>Matrix of correlation coefficient between the adjustable parameters. The normalized parameter sensitivity matrix is computed using Eq. S95. This matrix was used to calculate the correlation coefficients. Correlation coefficients range between −1 (negative correlation) to +1 (positive correlation). A coefficient value of 0 means the two parameters are uncorrelated.</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7523344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2E385A1-FB3B-49C7-991D-EC6FF7CEDD2D}"/>
              </a:ext>
            </a:extLst>
          </p:cNvPr>
          <p:cNvPicPr>
            <a:picLocks noChangeAspect="1"/>
          </p:cNvPicPr>
          <p:nvPr/>
        </p:nvPicPr>
        <p:blipFill>
          <a:blip r:embed="rId2"/>
          <a:stretch>
            <a:fillRect/>
          </a:stretch>
        </p:blipFill>
        <p:spPr>
          <a:xfrm>
            <a:off x="878775" y="2436706"/>
            <a:ext cx="5486400" cy="2877503"/>
          </a:xfrm>
          <a:prstGeom prst="rect">
            <a:avLst/>
          </a:prstGeom>
        </p:spPr>
      </p:pic>
      <p:pic>
        <p:nvPicPr>
          <p:cNvPr id="2" name="Picture 1">
            <a:extLst>
              <a:ext uri="{FF2B5EF4-FFF2-40B4-BE49-F238E27FC236}">
                <a16:creationId xmlns:a16="http://schemas.microsoft.com/office/drawing/2014/main" id="{16889E71-4C7B-40E4-AD32-A899A1F8A623}"/>
              </a:ext>
            </a:extLst>
          </p:cNvPr>
          <p:cNvPicPr>
            <a:picLocks noChangeAspect="1"/>
          </p:cNvPicPr>
          <p:nvPr/>
        </p:nvPicPr>
        <p:blipFill>
          <a:blip r:embed="rId3"/>
          <a:stretch>
            <a:fillRect/>
          </a:stretch>
        </p:blipFill>
        <p:spPr>
          <a:xfrm>
            <a:off x="5981204" y="2436706"/>
            <a:ext cx="5486400" cy="2961711"/>
          </a:xfrm>
          <a:prstGeom prst="rect">
            <a:avLst/>
          </a:prstGeom>
        </p:spPr>
      </p:pic>
    </p:spTree>
    <p:extLst>
      <p:ext uri="{BB962C8B-B14F-4D97-AF65-F5344CB8AC3E}">
        <p14:creationId xmlns:p14="http://schemas.microsoft.com/office/powerpoint/2010/main" val="88491361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BF0CA27-E72D-4FDE-9BA3-34CD0D753291}"/>
              </a:ext>
            </a:extLst>
          </p:cNvPr>
          <p:cNvSpPr txBox="1"/>
          <p:nvPr/>
        </p:nvSpPr>
        <p:spPr>
          <a:xfrm>
            <a:off x="152400" y="2828835"/>
            <a:ext cx="11887200" cy="1200329"/>
          </a:xfrm>
          <a:prstGeom prst="rect">
            <a:avLst/>
          </a:prstGeom>
          <a:noFill/>
        </p:spPr>
        <p:txBody>
          <a:bodyPr wrap="square">
            <a:spAutoFit/>
          </a:bodyPr>
          <a:lstStyle/>
          <a:p>
            <a:r>
              <a:rPr lang="en-US" sz="1800" b="1" dirty="0">
                <a:effectLst/>
                <a:latin typeface="Times New Roman" panose="02020603050405020304" pitchFamily="18" charset="0"/>
                <a:ea typeface="Calibri" panose="020F0502020204030204" pitchFamily="34" charset="0"/>
              </a:rPr>
              <a:t>Figure S4. Model residual analysis. </a:t>
            </a:r>
            <a:r>
              <a:rPr lang="en-US" sz="1800" dirty="0">
                <a:effectLst/>
                <a:latin typeface="Times New Roman" panose="02020603050405020304" pitchFamily="18" charset="0"/>
                <a:ea typeface="Calibri" panose="020F0502020204030204" pitchFamily="34" charset="0"/>
              </a:rPr>
              <a:t>Left) Model residuals are randomly permuted and plotted as shown. Right) Model residuals are binned and plotted as a histogram indicating they follow a normal distribution. The normal distribution function is plotted with a mean of 0, standard deviation of 1.18, and a pre-exponential term equal to 74. These results show the model fits are unbiased and there are no systematic errors present.</a:t>
            </a:r>
          </a:p>
        </p:txBody>
      </p:sp>
    </p:spTree>
    <p:extLst>
      <p:ext uri="{BB962C8B-B14F-4D97-AF65-F5344CB8AC3E}">
        <p14:creationId xmlns:p14="http://schemas.microsoft.com/office/powerpoint/2010/main" val="287838822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print">
            <a:extLst>
              <a:ext uri="{28A0092B-C50C-407E-A947-70E740481C1C}">
                <a14:useLocalDpi xmlns:a14="http://schemas.microsoft.com/office/drawing/2010/main" val="0"/>
              </a:ext>
            </a:extLst>
          </a:blip>
          <a:srcRect l="39422" r="37107"/>
          <a:stretch/>
        </p:blipFill>
        <p:spPr>
          <a:xfrm>
            <a:off x="1346094" y="79737"/>
            <a:ext cx="3844469" cy="6778263"/>
          </a:xfrm>
          <a:prstGeom prst="rect">
            <a:avLst/>
          </a:prstGeom>
        </p:spPr>
      </p:pic>
      <p:sp>
        <p:nvSpPr>
          <p:cNvPr id="3" name="TextBox 2"/>
          <p:cNvSpPr txBox="1"/>
          <p:nvPr/>
        </p:nvSpPr>
        <p:spPr>
          <a:xfrm>
            <a:off x="1672938" y="668446"/>
            <a:ext cx="683200" cy="307777"/>
          </a:xfrm>
          <a:prstGeom prst="rect">
            <a:avLst/>
          </a:prstGeom>
          <a:noFill/>
        </p:spPr>
        <p:txBody>
          <a:bodyPr wrap="none" rtlCol="0">
            <a:spAutoFit/>
          </a:bodyPr>
          <a:lstStyle/>
          <a:p>
            <a:r>
              <a:rPr lang="en-US" sz="1400" b="1" dirty="0">
                <a:ln w="3175">
                  <a:solidFill>
                    <a:srgbClr val="FF33CC"/>
                  </a:solidFill>
                </a:ln>
                <a:solidFill>
                  <a:srgbClr val="FF33CC"/>
                </a:solidFill>
                <a:latin typeface="Times New Roman" panose="02020603050405020304" pitchFamily="18" charset="0"/>
                <a:cs typeface="Times New Roman" panose="02020603050405020304" pitchFamily="18" charset="0"/>
              </a:rPr>
              <a:t>SDHC</a:t>
            </a:r>
          </a:p>
        </p:txBody>
      </p:sp>
      <p:sp>
        <p:nvSpPr>
          <p:cNvPr id="4" name="TextBox 3"/>
          <p:cNvSpPr txBox="1"/>
          <p:nvPr/>
        </p:nvSpPr>
        <p:spPr>
          <a:xfrm>
            <a:off x="879653" y="3981076"/>
            <a:ext cx="763947" cy="307777"/>
          </a:xfrm>
          <a:prstGeom prst="rect">
            <a:avLst/>
          </a:prstGeom>
          <a:noFill/>
        </p:spPr>
        <p:txBody>
          <a:bodyPr wrap="square" rtlCol="0">
            <a:spAutoFit/>
          </a:bodyPr>
          <a:lstStyle/>
          <a:p>
            <a:r>
              <a:rPr lang="en-US" sz="1400" b="1" dirty="0">
                <a:ln w="3175">
                  <a:solidFill>
                    <a:srgbClr val="00B0F0"/>
                  </a:solidFill>
                </a:ln>
                <a:solidFill>
                  <a:srgbClr val="00FFFF"/>
                </a:solidFill>
                <a:latin typeface="Times New Roman" panose="02020603050405020304" pitchFamily="18" charset="0"/>
                <a:cs typeface="Times New Roman" panose="02020603050405020304" pitchFamily="18" charset="0"/>
              </a:rPr>
              <a:t>SDHB</a:t>
            </a:r>
          </a:p>
        </p:txBody>
      </p:sp>
      <p:sp>
        <p:nvSpPr>
          <p:cNvPr id="5" name="TextBox 4"/>
          <p:cNvSpPr txBox="1"/>
          <p:nvPr/>
        </p:nvSpPr>
        <p:spPr>
          <a:xfrm>
            <a:off x="4547176" y="2232103"/>
            <a:ext cx="841897" cy="307777"/>
          </a:xfrm>
          <a:prstGeom prst="rect">
            <a:avLst/>
          </a:prstGeom>
          <a:noFill/>
        </p:spPr>
        <p:txBody>
          <a:bodyPr wrap="none" rtlCol="0">
            <a:spAutoFit/>
          </a:bodyPr>
          <a:lstStyle/>
          <a:p>
            <a:r>
              <a:rPr lang="en-US" sz="1400" b="1" dirty="0">
                <a:latin typeface="Times New Roman" panose="02020603050405020304" pitchFamily="18" charset="0"/>
                <a:cs typeface="Times New Roman" panose="02020603050405020304" pitchFamily="18" charset="0"/>
              </a:rPr>
              <a:t>[</a:t>
            </a:r>
            <a:r>
              <a:rPr lang="en-US" sz="1400" b="1" i="1" dirty="0">
                <a:latin typeface="Times New Roman" panose="02020603050405020304" pitchFamily="18" charset="0"/>
                <a:cs typeface="Times New Roman" panose="02020603050405020304" pitchFamily="18" charset="0"/>
              </a:rPr>
              <a:t>3Fe-4S</a:t>
            </a:r>
            <a:r>
              <a:rPr lang="en-US" sz="1400" b="1" dirty="0">
                <a:latin typeface="Times New Roman" panose="02020603050405020304" pitchFamily="18" charset="0"/>
                <a:cs typeface="Times New Roman" panose="02020603050405020304" pitchFamily="18" charset="0"/>
              </a:rPr>
              <a:t>]</a:t>
            </a:r>
          </a:p>
        </p:txBody>
      </p:sp>
      <p:cxnSp>
        <p:nvCxnSpPr>
          <p:cNvPr id="6" name="Straight Arrow Connector 5"/>
          <p:cNvCxnSpPr>
            <a:cxnSpLocks/>
          </p:cNvCxnSpPr>
          <p:nvPr/>
        </p:nvCxnSpPr>
        <p:spPr>
          <a:xfrm flipH="1">
            <a:off x="3497725" y="2426311"/>
            <a:ext cx="1049451" cy="230584"/>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4870928" y="2797663"/>
            <a:ext cx="841896" cy="307777"/>
          </a:xfrm>
          <a:prstGeom prst="rect">
            <a:avLst/>
          </a:prstGeom>
          <a:noFill/>
        </p:spPr>
        <p:txBody>
          <a:bodyPr wrap="square" rtlCol="0">
            <a:spAutoFit/>
          </a:bodyPr>
          <a:lstStyle/>
          <a:p>
            <a:r>
              <a:rPr lang="en-US" sz="1400" b="1" dirty="0">
                <a:latin typeface="Times New Roman" panose="02020603050405020304" pitchFamily="18" charset="0"/>
                <a:cs typeface="Times New Roman" panose="02020603050405020304" pitchFamily="18" charset="0"/>
              </a:rPr>
              <a:t>[</a:t>
            </a:r>
            <a:r>
              <a:rPr lang="en-US" sz="1400" b="1" i="1" dirty="0">
                <a:latin typeface="Times New Roman" panose="02020603050405020304" pitchFamily="18" charset="0"/>
                <a:cs typeface="Times New Roman" panose="02020603050405020304" pitchFamily="18" charset="0"/>
              </a:rPr>
              <a:t>4Fe-4S</a:t>
            </a:r>
            <a:r>
              <a:rPr lang="en-US" sz="1400" b="1" dirty="0">
                <a:latin typeface="Times New Roman" panose="02020603050405020304" pitchFamily="18" charset="0"/>
                <a:cs typeface="Times New Roman" panose="02020603050405020304" pitchFamily="18" charset="0"/>
              </a:rPr>
              <a:t>]</a:t>
            </a:r>
          </a:p>
        </p:txBody>
      </p:sp>
      <p:cxnSp>
        <p:nvCxnSpPr>
          <p:cNvPr id="8" name="Straight Arrow Connector 7"/>
          <p:cNvCxnSpPr>
            <a:cxnSpLocks/>
          </p:cNvCxnSpPr>
          <p:nvPr/>
        </p:nvCxnSpPr>
        <p:spPr>
          <a:xfrm flipH="1">
            <a:off x="3540046" y="3081969"/>
            <a:ext cx="1363834" cy="348493"/>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326842" y="3446576"/>
            <a:ext cx="885954" cy="307777"/>
          </a:xfrm>
          <a:prstGeom prst="rect">
            <a:avLst/>
          </a:prstGeom>
          <a:noFill/>
        </p:spPr>
        <p:txBody>
          <a:bodyPr wrap="square" rtlCol="0">
            <a:spAutoFit/>
          </a:bodyPr>
          <a:lstStyle/>
          <a:p>
            <a:r>
              <a:rPr lang="en-US" sz="1400" b="1" dirty="0">
                <a:latin typeface="Times New Roman" panose="02020603050405020304" pitchFamily="18" charset="0"/>
                <a:cs typeface="Times New Roman" panose="02020603050405020304" pitchFamily="18" charset="0"/>
              </a:rPr>
              <a:t>[</a:t>
            </a:r>
            <a:r>
              <a:rPr lang="en-US" sz="1400" b="1" i="1" dirty="0">
                <a:latin typeface="Times New Roman" panose="02020603050405020304" pitchFamily="18" charset="0"/>
                <a:cs typeface="Times New Roman" panose="02020603050405020304" pitchFamily="18" charset="0"/>
              </a:rPr>
              <a:t>2Fe-2S</a:t>
            </a:r>
            <a:r>
              <a:rPr lang="en-US" sz="1400" b="1" dirty="0">
                <a:latin typeface="Times New Roman" panose="02020603050405020304" pitchFamily="18" charset="0"/>
                <a:cs typeface="Times New Roman" panose="02020603050405020304" pitchFamily="18" charset="0"/>
              </a:rPr>
              <a:t>]</a:t>
            </a:r>
          </a:p>
        </p:txBody>
      </p:sp>
      <p:cxnSp>
        <p:nvCxnSpPr>
          <p:cNvPr id="10" name="Straight Arrow Connector 9"/>
          <p:cNvCxnSpPr>
            <a:cxnSpLocks/>
          </p:cNvCxnSpPr>
          <p:nvPr/>
        </p:nvCxnSpPr>
        <p:spPr>
          <a:xfrm flipH="1">
            <a:off x="3268329" y="3619695"/>
            <a:ext cx="2058513" cy="454521"/>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94443" y="2629817"/>
            <a:ext cx="2597346" cy="338554"/>
          </a:xfrm>
          <a:prstGeom prst="rect">
            <a:avLst/>
          </a:prstGeom>
          <a:noFill/>
        </p:spPr>
        <p:txBody>
          <a:bodyPr wrap="square" rtlCol="0">
            <a:spAutoFit/>
          </a:bodyPr>
          <a:lstStyle/>
          <a:p>
            <a:pPr algn="ctr"/>
            <a:r>
              <a:rPr lang="en-US" sz="1600" b="1" dirty="0">
                <a:latin typeface="Times New Roman" panose="02020603050405020304" pitchFamily="18" charset="0"/>
                <a:cs typeface="Times New Roman" panose="02020603050405020304" pitchFamily="18" charset="0"/>
              </a:rPr>
              <a:t>Mitochondrial Matrix</a:t>
            </a:r>
          </a:p>
        </p:txBody>
      </p:sp>
      <p:sp>
        <p:nvSpPr>
          <p:cNvPr id="13" name="Freeform 12"/>
          <p:cNvSpPr/>
          <p:nvPr/>
        </p:nvSpPr>
        <p:spPr>
          <a:xfrm>
            <a:off x="1672938" y="4666422"/>
            <a:ext cx="3494029" cy="1371553"/>
          </a:xfrm>
          <a:custGeom>
            <a:avLst/>
            <a:gdLst>
              <a:gd name="connsiteX0" fmla="*/ 0 w 914400"/>
              <a:gd name="connsiteY0" fmla="*/ 1604893 h 1604893"/>
              <a:gd name="connsiteX1" fmla="*/ 410547 w 914400"/>
              <a:gd name="connsiteY1" fmla="*/ 28 h 1604893"/>
              <a:gd name="connsiteX2" fmla="*/ 914400 w 914400"/>
              <a:gd name="connsiteY2" fmla="*/ 1558240 h 1604893"/>
              <a:gd name="connsiteX3" fmla="*/ 914400 w 914400"/>
              <a:gd name="connsiteY3" fmla="*/ 1558240 h 1604893"/>
              <a:gd name="connsiteX4" fmla="*/ 914400 w 914400"/>
              <a:gd name="connsiteY4" fmla="*/ 1558240 h 16048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 h="1604893">
                <a:moveTo>
                  <a:pt x="0" y="1604893"/>
                </a:moveTo>
                <a:cubicBezTo>
                  <a:pt x="129073" y="806348"/>
                  <a:pt x="258147" y="7803"/>
                  <a:pt x="410547" y="28"/>
                </a:cubicBezTo>
                <a:cubicBezTo>
                  <a:pt x="562947" y="-7748"/>
                  <a:pt x="914400" y="1558240"/>
                  <a:pt x="914400" y="1558240"/>
                </a:cubicBezTo>
                <a:lnTo>
                  <a:pt x="914400" y="1558240"/>
                </a:lnTo>
                <a:lnTo>
                  <a:pt x="914400" y="1558240"/>
                </a:lnTo>
              </a:path>
            </a:pathLst>
          </a:custGeom>
          <a:noFill/>
          <a:ln w="15875">
            <a:solidFill>
              <a:schemeClr val="tx1"/>
            </a:solidFill>
            <a:head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
        <p:nvSpPr>
          <p:cNvPr id="14" name="TextBox 13"/>
          <p:cNvSpPr txBox="1"/>
          <p:nvPr/>
        </p:nvSpPr>
        <p:spPr>
          <a:xfrm>
            <a:off x="4829163" y="5947190"/>
            <a:ext cx="1134302" cy="307777"/>
          </a:xfrm>
          <a:prstGeom prst="rect">
            <a:avLst/>
          </a:prstGeom>
          <a:noFill/>
        </p:spPr>
        <p:txBody>
          <a:bodyPr wrap="square" rtlCol="0">
            <a:spAutoFit/>
          </a:bodyPr>
          <a:lstStyle/>
          <a:p>
            <a:r>
              <a:rPr lang="en-US" sz="1400" b="1" dirty="0">
                <a:latin typeface="Times New Roman" panose="02020603050405020304" pitchFamily="18" charset="0"/>
                <a:cs typeface="Times New Roman" panose="02020603050405020304" pitchFamily="18" charset="0"/>
              </a:rPr>
              <a:t>Succinate</a:t>
            </a:r>
          </a:p>
        </p:txBody>
      </p:sp>
      <p:sp>
        <p:nvSpPr>
          <p:cNvPr id="15" name="TextBox 14"/>
          <p:cNvSpPr txBox="1"/>
          <p:nvPr/>
        </p:nvSpPr>
        <p:spPr>
          <a:xfrm>
            <a:off x="1062365" y="5980920"/>
            <a:ext cx="1134302" cy="307777"/>
          </a:xfrm>
          <a:prstGeom prst="rect">
            <a:avLst/>
          </a:prstGeom>
          <a:noFill/>
        </p:spPr>
        <p:txBody>
          <a:bodyPr wrap="square" rtlCol="0">
            <a:spAutoFit/>
          </a:bodyPr>
          <a:lstStyle/>
          <a:p>
            <a:r>
              <a:rPr lang="en-US" sz="1400" b="1" dirty="0">
                <a:latin typeface="Times New Roman" panose="02020603050405020304" pitchFamily="18" charset="0"/>
                <a:cs typeface="Times New Roman" panose="02020603050405020304" pitchFamily="18" charset="0"/>
              </a:rPr>
              <a:t>Fumarate</a:t>
            </a:r>
          </a:p>
        </p:txBody>
      </p:sp>
      <p:sp>
        <p:nvSpPr>
          <p:cNvPr id="16" name="Freeform 15"/>
          <p:cNvSpPr/>
          <p:nvPr/>
        </p:nvSpPr>
        <p:spPr>
          <a:xfrm rot="17394054">
            <a:off x="4425541" y="4074804"/>
            <a:ext cx="715562" cy="1789732"/>
          </a:xfrm>
          <a:custGeom>
            <a:avLst/>
            <a:gdLst>
              <a:gd name="connsiteX0" fmla="*/ 0 w 914400"/>
              <a:gd name="connsiteY0" fmla="*/ 1604893 h 1604893"/>
              <a:gd name="connsiteX1" fmla="*/ 410547 w 914400"/>
              <a:gd name="connsiteY1" fmla="*/ 28 h 1604893"/>
              <a:gd name="connsiteX2" fmla="*/ 914400 w 914400"/>
              <a:gd name="connsiteY2" fmla="*/ 1558240 h 1604893"/>
              <a:gd name="connsiteX3" fmla="*/ 914400 w 914400"/>
              <a:gd name="connsiteY3" fmla="*/ 1558240 h 1604893"/>
              <a:gd name="connsiteX4" fmla="*/ 914400 w 914400"/>
              <a:gd name="connsiteY4" fmla="*/ 1558240 h 16048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 h="1604893">
                <a:moveTo>
                  <a:pt x="0" y="1604893"/>
                </a:moveTo>
                <a:cubicBezTo>
                  <a:pt x="129073" y="806348"/>
                  <a:pt x="258147" y="7803"/>
                  <a:pt x="410547" y="28"/>
                </a:cubicBezTo>
                <a:cubicBezTo>
                  <a:pt x="562947" y="-7748"/>
                  <a:pt x="914400" y="1558240"/>
                  <a:pt x="914400" y="1558240"/>
                </a:cubicBezTo>
                <a:lnTo>
                  <a:pt x="914400" y="1558240"/>
                </a:lnTo>
                <a:lnTo>
                  <a:pt x="914400" y="1558240"/>
                </a:lnTo>
              </a:path>
            </a:pathLst>
          </a:custGeom>
          <a:noFill/>
          <a:ln w="15875">
            <a:solidFill>
              <a:schemeClr val="tx1"/>
            </a:solidFill>
            <a:prstDash val="sysDash"/>
            <a:head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
        <p:nvSpPr>
          <p:cNvPr id="17" name="Rectangle 16"/>
          <p:cNvSpPr/>
          <p:nvPr/>
        </p:nvSpPr>
        <p:spPr>
          <a:xfrm>
            <a:off x="5457952" y="5490296"/>
            <a:ext cx="543739" cy="400110"/>
          </a:xfrm>
          <a:prstGeom prst="rect">
            <a:avLst/>
          </a:prstGeom>
        </p:spPr>
        <p:txBody>
          <a:bodyPr wrap="none">
            <a:spAutoFit/>
          </a:bodyPr>
          <a:lstStyle/>
          <a:p>
            <a:r>
              <a:rPr lang="en-US" sz="1400" b="1" dirty="0">
                <a:latin typeface="Times New Roman" panose="02020603050405020304" pitchFamily="18" charset="0"/>
                <a:ea typeface="Calibri" panose="020F0502020204030204" pitchFamily="34" charset="0"/>
                <a:cs typeface="Times New Roman" panose="02020603050405020304" pitchFamily="18" charset="0"/>
              </a:rPr>
              <a:t>O</a:t>
            </a:r>
            <a:r>
              <a:rPr lang="en-US" sz="1400" b="1" baseline="-25000" dirty="0">
                <a:latin typeface="Times New Roman" panose="02020603050405020304" pitchFamily="18" charset="0"/>
                <a:ea typeface="Calibri" panose="020F0502020204030204" pitchFamily="34" charset="0"/>
                <a:cs typeface="Times New Roman" panose="02020603050405020304" pitchFamily="18" charset="0"/>
              </a:rPr>
              <a:t>2</a:t>
            </a:r>
            <a:r>
              <a:rPr lang="en-US" sz="2000" b="1" baseline="30000" dirty="0">
                <a:latin typeface="Times New Roman" panose="02020603050405020304" pitchFamily="18" charset="0"/>
                <a:ea typeface="Calibri" panose="020F0502020204030204" pitchFamily="34" charset="0"/>
                <a:cs typeface="Times New Roman" panose="02020603050405020304" pitchFamily="18" charset="0"/>
              </a:rPr>
              <a:t>• -</a:t>
            </a:r>
            <a:endParaRPr lang="en-US" sz="2000" b="1" dirty="0">
              <a:latin typeface="Times New Roman" panose="02020603050405020304" pitchFamily="18" charset="0"/>
              <a:cs typeface="Times New Roman" panose="02020603050405020304" pitchFamily="18" charset="0"/>
            </a:endParaRPr>
          </a:p>
        </p:txBody>
      </p:sp>
      <p:sp>
        <p:nvSpPr>
          <p:cNvPr id="18" name="Rectangle 17"/>
          <p:cNvSpPr/>
          <p:nvPr/>
        </p:nvSpPr>
        <p:spPr>
          <a:xfrm>
            <a:off x="5676460" y="4820311"/>
            <a:ext cx="383438" cy="307777"/>
          </a:xfrm>
          <a:prstGeom prst="rect">
            <a:avLst/>
          </a:prstGeom>
        </p:spPr>
        <p:txBody>
          <a:bodyPr wrap="none">
            <a:spAutoFit/>
          </a:bodyPr>
          <a:lstStyle/>
          <a:p>
            <a:r>
              <a:rPr lang="en-US" sz="1400" b="1" dirty="0">
                <a:latin typeface="Times New Roman" panose="02020603050405020304" pitchFamily="18" charset="0"/>
                <a:ea typeface="Calibri" panose="020F0502020204030204" pitchFamily="34" charset="0"/>
                <a:cs typeface="Times New Roman" panose="02020603050405020304" pitchFamily="18" charset="0"/>
              </a:rPr>
              <a:t>O</a:t>
            </a:r>
            <a:r>
              <a:rPr lang="en-US" sz="1400" b="1" baseline="-25000" dirty="0">
                <a:latin typeface="Times New Roman" panose="02020603050405020304" pitchFamily="18" charset="0"/>
                <a:ea typeface="Calibri" panose="020F0502020204030204" pitchFamily="34" charset="0"/>
                <a:cs typeface="Times New Roman" panose="02020603050405020304" pitchFamily="18" charset="0"/>
              </a:rPr>
              <a:t>2</a:t>
            </a:r>
            <a:endParaRPr lang="en-US" sz="1400" dirty="0">
              <a:latin typeface="Times New Roman" panose="02020603050405020304" pitchFamily="18" charset="0"/>
              <a:cs typeface="Times New Roman" panose="02020603050405020304" pitchFamily="18" charset="0"/>
            </a:endParaRPr>
          </a:p>
        </p:txBody>
      </p:sp>
      <p:sp>
        <p:nvSpPr>
          <p:cNvPr id="19" name="Freeform 18"/>
          <p:cNvSpPr/>
          <p:nvPr/>
        </p:nvSpPr>
        <p:spPr>
          <a:xfrm rot="8166381">
            <a:off x="1906532" y="1887006"/>
            <a:ext cx="824703" cy="614143"/>
          </a:xfrm>
          <a:custGeom>
            <a:avLst/>
            <a:gdLst>
              <a:gd name="connsiteX0" fmla="*/ 0 w 914400"/>
              <a:gd name="connsiteY0" fmla="*/ 1604893 h 1604893"/>
              <a:gd name="connsiteX1" fmla="*/ 410547 w 914400"/>
              <a:gd name="connsiteY1" fmla="*/ 28 h 1604893"/>
              <a:gd name="connsiteX2" fmla="*/ 914400 w 914400"/>
              <a:gd name="connsiteY2" fmla="*/ 1558240 h 1604893"/>
              <a:gd name="connsiteX3" fmla="*/ 914400 w 914400"/>
              <a:gd name="connsiteY3" fmla="*/ 1558240 h 1604893"/>
              <a:gd name="connsiteX4" fmla="*/ 914400 w 914400"/>
              <a:gd name="connsiteY4" fmla="*/ 1558240 h 16048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 h="1604893">
                <a:moveTo>
                  <a:pt x="0" y="1604893"/>
                </a:moveTo>
                <a:cubicBezTo>
                  <a:pt x="129073" y="806348"/>
                  <a:pt x="258147" y="7803"/>
                  <a:pt x="410547" y="28"/>
                </a:cubicBezTo>
                <a:cubicBezTo>
                  <a:pt x="562947" y="-7748"/>
                  <a:pt x="914400" y="1558240"/>
                  <a:pt x="914400" y="1558240"/>
                </a:cubicBezTo>
                <a:lnTo>
                  <a:pt x="914400" y="1558240"/>
                </a:lnTo>
                <a:lnTo>
                  <a:pt x="914400" y="1558240"/>
                </a:lnTo>
              </a:path>
            </a:pathLst>
          </a:custGeom>
          <a:noFill/>
          <a:ln w="15875">
            <a:solidFill>
              <a:schemeClr val="tx1"/>
            </a:solidFill>
            <a:prstDash val="sysDash"/>
            <a:head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
        <p:nvSpPr>
          <p:cNvPr id="20" name="Rectangle 19"/>
          <p:cNvSpPr/>
          <p:nvPr/>
        </p:nvSpPr>
        <p:spPr>
          <a:xfrm>
            <a:off x="2143840" y="1407136"/>
            <a:ext cx="522900" cy="307777"/>
          </a:xfrm>
          <a:prstGeom prst="rect">
            <a:avLst/>
          </a:prstGeom>
        </p:spPr>
        <p:txBody>
          <a:bodyPr wrap="none">
            <a:spAutoFit/>
          </a:bodyPr>
          <a:lstStyle/>
          <a:p>
            <a:r>
              <a:rPr lang="en-US" sz="1400" b="1" dirty="0">
                <a:latin typeface="Times New Roman" panose="02020603050405020304" pitchFamily="18" charset="0"/>
                <a:ea typeface="Calibri" panose="020F0502020204030204" pitchFamily="34" charset="0"/>
                <a:cs typeface="Times New Roman" panose="02020603050405020304" pitchFamily="18" charset="0"/>
              </a:rPr>
              <a:t>Q</a:t>
            </a:r>
            <a:r>
              <a:rPr lang="en-US" sz="1400" b="1" dirty="0">
                <a:latin typeface="Times New Roman" panose="02020603050405020304" pitchFamily="18" charset="0"/>
                <a:cs typeface="Times New Roman" panose="02020603050405020304" pitchFamily="18" charset="0"/>
              </a:rPr>
              <a:t>H</a:t>
            </a:r>
            <a:r>
              <a:rPr lang="en-US" sz="1400" b="1" baseline="-25000" dirty="0">
                <a:latin typeface="Times New Roman" panose="02020603050405020304" pitchFamily="18" charset="0"/>
                <a:cs typeface="Times New Roman" panose="02020603050405020304" pitchFamily="18" charset="0"/>
              </a:rPr>
              <a:t>2</a:t>
            </a:r>
            <a:endParaRPr lang="en-US" sz="1400" b="1" dirty="0">
              <a:latin typeface="Times New Roman" panose="02020603050405020304" pitchFamily="18" charset="0"/>
              <a:cs typeface="Times New Roman" panose="02020603050405020304" pitchFamily="18" charset="0"/>
            </a:endParaRPr>
          </a:p>
        </p:txBody>
      </p:sp>
      <p:sp>
        <p:nvSpPr>
          <p:cNvPr id="21" name="Rectangle 20"/>
          <p:cNvSpPr/>
          <p:nvPr/>
        </p:nvSpPr>
        <p:spPr>
          <a:xfrm>
            <a:off x="1537290" y="2004420"/>
            <a:ext cx="288468" cy="307777"/>
          </a:xfrm>
          <a:prstGeom prst="rect">
            <a:avLst/>
          </a:prstGeom>
        </p:spPr>
        <p:txBody>
          <a:bodyPr wrap="square">
            <a:spAutoFit/>
          </a:bodyPr>
          <a:lstStyle/>
          <a:p>
            <a:r>
              <a:rPr lang="en-US" sz="1400" b="1" dirty="0">
                <a:latin typeface="Times New Roman" panose="02020603050405020304" pitchFamily="18" charset="0"/>
                <a:cs typeface="Times New Roman" panose="02020603050405020304" pitchFamily="18" charset="0"/>
              </a:rPr>
              <a:t>Q</a:t>
            </a:r>
          </a:p>
        </p:txBody>
      </p:sp>
      <p:sp>
        <p:nvSpPr>
          <p:cNvPr id="22" name="TextBox 21"/>
          <p:cNvSpPr txBox="1"/>
          <p:nvPr/>
        </p:nvSpPr>
        <p:spPr>
          <a:xfrm>
            <a:off x="3334578" y="4214744"/>
            <a:ext cx="1027176" cy="307777"/>
          </a:xfrm>
          <a:prstGeom prst="rect">
            <a:avLst/>
          </a:prstGeom>
          <a:noFill/>
        </p:spPr>
        <p:txBody>
          <a:bodyPr wrap="square" rtlCol="0">
            <a:spAutoFit/>
          </a:bodyPr>
          <a:lstStyle/>
          <a:p>
            <a:r>
              <a:rPr lang="en-US" sz="1400" b="1" dirty="0">
                <a:ln w="3175">
                  <a:noFill/>
                </a:ln>
                <a:latin typeface="Times New Roman" panose="02020603050405020304" pitchFamily="18" charset="0"/>
                <a:cs typeface="Times New Roman" panose="02020603050405020304" pitchFamily="18" charset="0"/>
              </a:rPr>
              <a:t>FAD</a:t>
            </a:r>
          </a:p>
        </p:txBody>
      </p:sp>
      <p:sp>
        <p:nvSpPr>
          <p:cNvPr id="23" name="TextBox 22"/>
          <p:cNvSpPr txBox="1"/>
          <p:nvPr/>
        </p:nvSpPr>
        <p:spPr>
          <a:xfrm>
            <a:off x="4636286" y="1814560"/>
            <a:ext cx="761919" cy="307777"/>
          </a:xfrm>
          <a:prstGeom prst="rect">
            <a:avLst/>
          </a:prstGeom>
          <a:noFill/>
        </p:spPr>
        <p:txBody>
          <a:bodyPr wrap="square" rtlCol="0">
            <a:spAutoFit/>
          </a:bodyPr>
          <a:lstStyle/>
          <a:p>
            <a:r>
              <a:rPr lang="en-US" sz="1400" b="1" dirty="0" err="1">
                <a:latin typeface="Times New Roman" panose="02020603050405020304" pitchFamily="18" charset="0"/>
                <a:cs typeface="Times New Roman" panose="02020603050405020304" pitchFamily="18" charset="0"/>
              </a:rPr>
              <a:t>Q</a:t>
            </a:r>
            <a:r>
              <a:rPr lang="en-US" sz="2000" b="1" baseline="-25000" dirty="0" err="1">
                <a:latin typeface="Times New Roman" panose="02020603050405020304" pitchFamily="18" charset="0"/>
                <a:cs typeface="Times New Roman" panose="02020603050405020304" pitchFamily="18" charset="0"/>
              </a:rPr>
              <a:t>p</a:t>
            </a:r>
            <a:r>
              <a:rPr lang="en-US" sz="800" b="1" dirty="0">
                <a:latin typeface="Times New Roman" panose="02020603050405020304" pitchFamily="18" charset="0"/>
                <a:cs typeface="Times New Roman" panose="02020603050405020304" pitchFamily="18" charset="0"/>
              </a:rPr>
              <a:t> </a:t>
            </a:r>
            <a:r>
              <a:rPr lang="en-US" sz="1400" b="1" dirty="0">
                <a:latin typeface="Times New Roman" panose="02020603050405020304" pitchFamily="18" charset="0"/>
                <a:cs typeface="Times New Roman" panose="02020603050405020304" pitchFamily="18" charset="0"/>
              </a:rPr>
              <a:t>site</a:t>
            </a:r>
          </a:p>
        </p:txBody>
      </p:sp>
      <p:cxnSp>
        <p:nvCxnSpPr>
          <p:cNvPr id="24" name="Straight Arrow Connector 23"/>
          <p:cNvCxnSpPr>
            <a:cxnSpLocks/>
          </p:cNvCxnSpPr>
          <p:nvPr/>
        </p:nvCxnSpPr>
        <p:spPr>
          <a:xfrm flipH="1">
            <a:off x="3225581" y="2020699"/>
            <a:ext cx="1382085" cy="282951"/>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885914" y="4816816"/>
            <a:ext cx="715932" cy="307777"/>
          </a:xfrm>
          <a:prstGeom prst="rect">
            <a:avLst/>
          </a:prstGeom>
          <a:noFill/>
        </p:spPr>
        <p:txBody>
          <a:bodyPr wrap="square" rtlCol="0">
            <a:spAutoFit/>
          </a:bodyPr>
          <a:lstStyle/>
          <a:p>
            <a:r>
              <a:rPr lang="en-US" sz="1400" b="1" dirty="0">
                <a:ln w="0">
                  <a:solidFill>
                    <a:srgbClr val="77AC30"/>
                  </a:solidFill>
                </a:ln>
                <a:solidFill>
                  <a:srgbClr val="28F877"/>
                </a:solidFill>
                <a:latin typeface="Times New Roman" panose="02020603050405020304" pitchFamily="18" charset="0"/>
                <a:cs typeface="Times New Roman" panose="02020603050405020304" pitchFamily="18" charset="0"/>
              </a:rPr>
              <a:t>SDHA</a:t>
            </a:r>
          </a:p>
        </p:txBody>
      </p:sp>
      <p:sp>
        <p:nvSpPr>
          <p:cNvPr id="26" name="TextBox 25"/>
          <p:cNvSpPr txBox="1"/>
          <p:nvPr/>
        </p:nvSpPr>
        <p:spPr>
          <a:xfrm>
            <a:off x="4022450" y="668532"/>
            <a:ext cx="810655" cy="307777"/>
          </a:xfrm>
          <a:prstGeom prst="rect">
            <a:avLst/>
          </a:prstGeom>
          <a:noFill/>
        </p:spPr>
        <p:txBody>
          <a:bodyPr wrap="square" rtlCol="0">
            <a:spAutoFit/>
          </a:bodyPr>
          <a:lstStyle/>
          <a:p>
            <a:r>
              <a:rPr lang="en-US" sz="1400" b="1" dirty="0">
                <a:ln w="3175">
                  <a:solidFill>
                    <a:schemeClr val="accent4"/>
                  </a:solidFill>
                </a:ln>
                <a:solidFill>
                  <a:srgbClr val="FFFF00"/>
                </a:solidFill>
                <a:latin typeface="Times New Roman" panose="02020603050405020304" pitchFamily="18" charset="0"/>
                <a:cs typeface="Times New Roman" panose="02020603050405020304" pitchFamily="18" charset="0"/>
              </a:rPr>
              <a:t>SDHD</a:t>
            </a:r>
          </a:p>
        </p:txBody>
      </p:sp>
      <p:sp>
        <p:nvSpPr>
          <p:cNvPr id="27" name="Rectangle 26"/>
          <p:cNvSpPr/>
          <p:nvPr/>
        </p:nvSpPr>
        <p:spPr>
          <a:xfrm>
            <a:off x="257727" y="2240063"/>
            <a:ext cx="1327281" cy="338554"/>
          </a:xfrm>
          <a:prstGeom prst="rect">
            <a:avLst/>
          </a:prstGeom>
        </p:spPr>
        <p:txBody>
          <a:bodyPr wrap="square">
            <a:spAutoFit/>
          </a:bodyPr>
          <a:lstStyle/>
          <a:p>
            <a:r>
              <a:rPr lang="en-US" sz="1600" b="1" dirty="0">
                <a:latin typeface="Times New Roman" panose="02020603050405020304" pitchFamily="18" charset="0"/>
                <a:cs typeface="Times New Roman" panose="02020603050405020304" pitchFamily="18" charset="0"/>
              </a:rPr>
              <a:t>Membrane </a:t>
            </a:r>
            <a:endParaRPr lang="en-US" sz="1600" dirty="0">
              <a:latin typeface="Times New Roman" panose="02020603050405020304" pitchFamily="18" charset="0"/>
              <a:cs typeface="Times New Roman" panose="02020603050405020304" pitchFamily="18" charset="0"/>
            </a:endParaRPr>
          </a:p>
        </p:txBody>
      </p:sp>
      <p:cxnSp>
        <p:nvCxnSpPr>
          <p:cNvPr id="28" name="Straight Arrow Connector 27"/>
          <p:cNvCxnSpPr>
            <a:cxnSpLocks/>
          </p:cNvCxnSpPr>
          <p:nvPr/>
        </p:nvCxnSpPr>
        <p:spPr>
          <a:xfrm flipH="1">
            <a:off x="3394741" y="1370258"/>
            <a:ext cx="912161" cy="82251"/>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4365714" y="1164135"/>
            <a:ext cx="761919" cy="307777"/>
          </a:xfrm>
          <a:prstGeom prst="rect">
            <a:avLst/>
          </a:prstGeom>
          <a:noFill/>
        </p:spPr>
        <p:txBody>
          <a:bodyPr wrap="square" rtlCol="0">
            <a:spAutoFit/>
          </a:bodyPr>
          <a:lstStyle/>
          <a:p>
            <a:r>
              <a:rPr lang="en-US" sz="1400" b="1" dirty="0" err="1">
                <a:latin typeface="Times New Roman" panose="02020603050405020304" pitchFamily="18" charset="0"/>
                <a:cs typeface="Times New Roman" panose="02020603050405020304" pitchFamily="18" charset="0"/>
              </a:rPr>
              <a:t>Q</a:t>
            </a:r>
            <a:r>
              <a:rPr lang="en-US" sz="2000" b="1" baseline="-25000" dirty="0" err="1">
                <a:latin typeface="Times New Roman" panose="02020603050405020304" pitchFamily="18" charset="0"/>
                <a:cs typeface="Times New Roman" panose="02020603050405020304" pitchFamily="18" charset="0"/>
              </a:rPr>
              <a:t>d</a:t>
            </a:r>
            <a:r>
              <a:rPr lang="en-US" sz="1400" b="1" baseline="-25000" dirty="0">
                <a:latin typeface="Times New Roman" panose="02020603050405020304" pitchFamily="18" charset="0"/>
                <a:cs typeface="Times New Roman" panose="02020603050405020304" pitchFamily="18" charset="0"/>
              </a:rPr>
              <a:t> </a:t>
            </a:r>
            <a:r>
              <a:rPr lang="en-US" sz="1400" b="1" dirty="0">
                <a:latin typeface="Times New Roman" panose="02020603050405020304" pitchFamily="18" charset="0"/>
                <a:cs typeface="Times New Roman" panose="02020603050405020304" pitchFamily="18" charset="0"/>
              </a:rPr>
              <a:t>site</a:t>
            </a:r>
          </a:p>
        </p:txBody>
      </p:sp>
      <p:sp>
        <p:nvSpPr>
          <p:cNvPr id="30" name="Freeform 105">
            <a:extLst>
              <a:ext uri="{FF2B5EF4-FFF2-40B4-BE49-F238E27FC236}">
                <a16:creationId xmlns:a16="http://schemas.microsoft.com/office/drawing/2014/main" id="{76CA9F9F-2F79-4332-B16A-664F5212A526}"/>
              </a:ext>
            </a:extLst>
          </p:cNvPr>
          <p:cNvSpPr/>
          <p:nvPr/>
        </p:nvSpPr>
        <p:spPr>
          <a:xfrm rot="3974931">
            <a:off x="1938585" y="2391832"/>
            <a:ext cx="620164" cy="1761712"/>
          </a:xfrm>
          <a:custGeom>
            <a:avLst/>
            <a:gdLst>
              <a:gd name="connsiteX0" fmla="*/ 0 w 914400"/>
              <a:gd name="connsiteY0" fmla="*/ 1604893 h 1604893"/>
              <a:gd name="connsiteX1" fmla="*/ 410547 w 914400"/>
              <a:gd name="connsiteY1" fmla="*/ 28 h 1604893"/>
              <a:gd name="connsiteX2" fmla="*/ 914400 w 914400"/>
              <a:gd name="connsiteY2" fmla="*/ 1558240 h 1604893"/>
              <a:gd name="connsiteX3" fmla="*/ 914400 w 914400"/>
              <a:gd name="connsiteY3" fmla="*/ 1558240 h 1604893"/>
              <a:gd name="connsiteX4" fmla="*/ 914400 w 914400"/>
              <a:gd name="connsiteY4" fmla="*/ 1558240 h 16048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 h="1604893">
                <a:moveTo>
                  <a:pt x="0" y="1604893"/>
                </a:moveTo>
                <a:cubicBezTo>
                  <a:pt x="129073" y="806348"/>
                  <a:pt x="258147" y="7803"/>
                  <a:pt x="410547" y="28"/>
                </a:cubicBezTo>
                <a:cubicBezTo>
                  <a:pt x="562947" y="-7748"/>
                  <a:pt x="914400" y="1558240"/>
                  <a:pt x="914400" y="1558240"/>
                </a:cubicBezTo>
                <a:lnTo>
                  <a:pt x="914400" y="1558240"/>
                </a:lnTo>
                <a:lnTo>
                  <a:pt x="914400" y="1558240"/>
                </a:lnTo>
              </a:path>
            </a:pathLst>
          </a:custGeom>
          <a:noFill/>
          <a:ln w="15875">
            <a:solidFill>
              <a:schemeClr val="tx1"/>
            </a:solidFill>
            <a:prstDash val="sysDash"/>
            <a:head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
        <p:nvSpPr>
          <p:cNvPr id="31" name="Rectangle 30">
            <a:extLst>
              <a:ext uri="{FF2B5EF4-FFF2-40B4-BE49-F238E27FC236}">
                <a16:creationId xmlns:a16="http://schemas.microsoft.com/office/drawing/2014/main" id="{73898B4E-8DD1-4173-B016-4792CC6791B3}"/>
              </a:ext>
            </a:extLst>
          </p:cNvPr>
          <p:cNvSpPr/>
          <p:nvPr/>
        </p:nvSpPr>
        <p:spPr>
          <a:xfrm>
            <a:off x="921368" y="3219412"/>
            <a:ext cx="543739" cy="400110"/>
          </a:xfrm>
          <a:prstGeom prst="rect">
            <a:avLst/>
          </a:prstGeom>
        </p:spPr>
        <p:txBody>
          <a:bodyPr wrap="none">
            <a:spAutoFit/>
          </a:bodyPr>
          <a:lstStyle/>
          <a:p>
            <a:r>
              <a:rPr lang="en-US" sz="1400" b="1" dirty="0">
                <a:latin typeface="Times New Roman" panose="02020603050405020304" pitchFamily="18" charset="0"/>
                <a:ea typeface="Calibri" panose="020F0502020204030204" pitchFamily="34" charset="0"/>
                <a:cs typeface="Times New Roman" panose="02020603050405020304" pitchFamily="18" charset="0"/>
              </a:rPr>
              <a:t>O</a:t>
            </a:r>
            <a:r>
              <a:rPr lang="en-US" sz="1400" b="1" baseline="-25000" dirty="0">
                <a:latin typeface="Times New Roman" panose="02020603050405020304" pitchFamily="18" charset="0"/>
                <a:ea typeface="Calibri" panose="020F0502020204030204" pitchFamily="34" charset="0"/>
                <a:cs typeface="Times New Roman" panose="02020603050405020304" pitchFamily="18" charset="0"/>
              </a:rPr>
              <a:t>2</a:t>
            </a:r>
            <a:r>
              <a:rPr lang="en-US" sz="2000" b="1" baseline="30000" dirty="0">
                <a:latin typeface="Times New Roman" panose="02020603050405020304" pitchFamily="18" charset="0"/>
                <a:ea typeface="Calibri" panose="020F0502020204030204" pitchFamily="34" charset="0"/>
                <a:cs typeface="Times New Roman" panose="02020603050405020304" pitchFamily="18" charset="0"/>
              </a:rPr>
              <a:t>• -</a:t>
            </a:r>
            <a:endParaRPr lang="en-US" sz="2000" b="1" dirty="0">
              <a:latin typeface="Times New Roman" panose="02020603050405020304" pitchFamily="18" charset="0"/>
              <a:cs typeface="Times New Roman" panose="02020603050405020304" pitchFamily="18" charset="0"/>
            </a:endParaRPr>
          </a:p>
        </p:txBody>
      </p:sp>
      <p:sp>
        <p:nvSpPr>
          <p:cNvPr id="32" name="Rectangle 31">
            <a:extLst>
              <a:ext uri="{FF2B5EF4-FFF2-40B4-BE49-F238E27FC236}">
                <a16:creationId xmlns:a16="http://schemas.microsoft.com/office/drawing/2014/main" id="{5CCACEF5-D975-44C7-9DCC-1F942D28132B}"/>
              </a:ext>
            </a:extLst>
          </p:cNvPr>
          <p:cNvSpPr/>
          <p:nvPr/>
        </p:nvSpPr>
        <p:spPr>
          <a:xfrm>
            <a:off x="1289500" y="3711075"/>
            <a:ext cx="383438" cy="307777"/>
          </a:xfrm>
          <a:prstGeom prst="rect">
            <a:avLst/>
          </a:prstGeom>
        </p:spPr>
        <p:txBody>
          <a:bodyPr wrap="none">
            <a:spAutoFit/>
          </a:bodyPr>
          <a:lstStyle/>
          <a:p>
            <a:r>
              <a:rPr lang="en-US" sz="1400" b="1" dirty="0">
                <a:latin typeface="Times New Roman" panose="02020603050405020304" pitchFamily="18" charset="0"/>
                <a:ea typeface="Calibri" panose="020F0502020204030204" pitchFamily="34" charset="0"/>
                <a:cs typeface="Times New Roman" panose="02020603050405020304" pitchFamily="18" charset="0"/>
              </a:rPr>
              <a:t>O</a:t>
            </a:r>
            <a:r>
              <a:rPr lang="en-US" sz="1400" b="1" baseline="-25000" dirty="0">
                <a:latin typeface="Times New Roman" panose="02020603050405020304" pitchFamily="18" charset="0"/>
                <a:ea typeface="Calibri" panose="020F0502020204030204" pitchFamily="34" charset="0"/>
                <a:cs typeface="Times New Roman" panose="02020603050405020304" pitchFamily="18" charset="0"/>
              </a:rPr>
              <a:t>2</a:t>
            </a:r>
            <a:endParaRPr lang="en-US" sz="1400" dirty="0">
              <a:latin typeface="Times New Roman" panose="02020603050405020304" pitchFamily="18" charset="0"/>
              <a:cs typeface="Times New Roman" panose="02020603050405020304" pitchFamily="18" charset="0"/>
            </a:endParaRPr>
          </a:p>
        </p:txBody>
      </p:sp>
      <p:cxnSp>
        <p:nvCxnSpPr>
          <p:cNvPr id="33" name="Straight Arrow Connector 32">
            <a:extLst>
              <a:ext uri="{FF2B5EF4-FFF2-40B4-BE49-F238E27FC236}">
                <a16:creationId xmlns:a16="http://schemas.microsoft.com/office/drawing/2014/main" id="{625466BE-13CA-49B3-B638-7533BCC0D203}"/>
              </a:ext>
            </a:extLst>
          </p:cNvPr>
          <p:cNvCxnSpPr/>
          <p:nvPr/>
        </p:nvCxnSpPr>
        <p:spPr>
          <a:xfrm>
            <a:off x="235508" y="188323"/>
            <a:ext cx="1920240" cy="0"/>
          </a:xfrm>
          <a:prstGeom prst="straightConnector1">
            <a:avLst/>
          </a:prstGeom>
          <a:ln w="28575">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625466BE-13CA-49B3-B638-7533BCC0D203}"/>
              </a:ext>
            </a:extLst>
          </p:cNvPr>
          <p:cNvCxnSpPr/>
          <p:nvPr/>
        </p:nvCxnSpPr>
        <p:spPr>
          <a:xfrm>
            <a:off x="4355731" y="2600051"/>
            <a:ext cx="1280160" cy="0"/>
          </a:xfrm>
          <a:prstGeom prst="straightConnector1">
            <a:avLst/>
          </a:prstGeom>
          <a:ln w="28575">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625466BE-13CA-49B3-B638-7533BCC0D203}"/>
              </a:ext>
            </a:extLst>
          </p:cNvPr>
          <p:cNvCxnSpPr/>
          <p:nvPr/>
        </p:nvCxnSpPr>
        <p:spPr>
          <a:xfrm>
            <a:off x="213297" y="2602518"/>
            <a:ext cx="2377440" cy="0"/>
          </a:xfrm>
          <a:prstGeom prst="straightConnector1">
            <a:avLst/>
          </a:prstGeom>
          <a:ln w="28575">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625466BE-13CA-49B3-B638-7533BCC0D203}"/>
              </a:ext>
            </a:extLst>
          </p:cNvPr>
          <p:cNvCxnSpPr/>
          <p:nvPr/>
        </p:nvCxnSpPr>
        <p:spPr>
          <a:xfrm>
            <a:off x="3348638" y="206892"/>
            <a:ext cx="2286000" cy="0"/>
          </a:xfrm>
          <a:prstGeom prst="straightConnector1">
            <a:avLst/>
          </a:prstGeom>
          <a:ln w="28575">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2912185" y="1102993"/>
            <a:ext cx="1127884" cy="307777"/>
          </a:xfrm>
          <a:prstGeom prst="rect">
            <a:avLst/>
          </a:prstGeom>
          <a:noFill/>
        </p:spPr>
        <p:txBody>
          <a:bodyPr wrap="square" rtlCol="0">
            <a:spAutoFit/>
          </a:bodyPr>
          <a:lstStyle/>
          <a:p>
            <a:r>
              <a:rPr lang="en-US" sz="1400" b="1" dirty="0" err="1">
                <a:latin typeface="Times New Roman" panose="02020603050405020304" pitchFamily="18" charset="0"/>
                <a:cs typeface="Times New Roman" panose="02020603050405020304" pitchFamily="18" charset="0"/>
              </a:rPr>
              <a:t>Heme</a:t>
            </a:r>
            <a:r>
              <a:rPr lang="en-US" sz="1400" b="1" dirty="0">
                <a:latin typeface="Times New Roman" panose="02020603050405020304" pitchFamily="18" charset="0"/>
                <a:cs typeface="Times New Roman" panose="02020603050405020304" pitchFamily="18" charset="0"/>
              </a:rPr>
              <a:t> b</a:t>
            </a:r>
          </a:p>
        </p:txBody>
      </p:sp>
      <p:pic>
        <p:nvPicPr>
          <p:cNvPr id="39" name="Picture 38">
            <a:extLst>
              <a:ext uri="{FF2B5EF4-FFF2-40B4-BE49-F238E27FC236}">
                <a16:creationId xmlns:a16="http://schemas.microsoft.com/office/drawing/2014/main" id="{A3BD3CD6-0EE2-4D4F-A1D8-E20A707CC5EF}"/>
              </a:ext>
            </a:extLst>
          </p:cNvPr>
          <p:cNvPicPr>
            <a:picLocks noChangeAspect="1"/>
          </p:cNvPicPr>
          <p:nvPr/>
        </p:nvPicPr>
        <p:blipFill>
          <a:blip r:embed="rId3"/>
          <a:stretch>
            <a:fillRect/>
          </a:stretch>
        </p:blipFill>
        <p:spPr>
          <a:xfrm>
            <a:off x="7264651" y="3356016"/>
            <a:ext cx="3563527" cy="2624904"/>
          </a:xfrm>
          <a:prstGeom prst="rect">
            <a:avLst/>
          </a:prstGeom>
        </p:spPr>
      </p:pic>
      <p:sp>
        <p:nvSpPr>
          <p:cNvPr id="40" name="TextBox 39">
            <a:extLst>
              <a:ext uri="{FF2B5EF4-FFF2-40B4-BE49-F238E27FC236}">
                <a16:creationId xmlns:a16="http://schemas.microsoft.com/office/drawing/2014/main" id="{7D0ABC1A-07CD-499A-8D98-8DE9862DAADF}"/>
              </a:ext>
            </a:extLst>
          </p:cNvPr>
          <p:cNvSpPr txBox="1"/>
          <p:nvPr/>
        </p:nvSpPr>
        <p:spPr>
          <a:xfrm>
            <a:off x="5760073" y="79737"/>
            <a:ext cx="458780"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B</a:t>
            </a:r>
          </a:p>
        </p:txBody>
      </p:sp>
      <p:sp>
        <p:nvSpPr>
          <p:cNvPr id="41" name="TextBox 40">
            <a:extLst>
              <a:ext uri="{FF2B5EF4-FFF2-40B4-BE49-F238E27FC236}">
                <a16:creationId xmlns:a16="http://schemas.microsoft.com/office/drawing/2014/main" id="{6A2E9B56-A5F5-4418-B049-60C1BDBF2DB6}"/>
              </a:ext>
            </a:extLst>
          </p:cNvPr>
          <p:cNvSpPr txBox="1"/>
          <p:nvPr/>
        </p:nvSpPr>
        <p:spPr>
          <a:xfrm>
            <a:off x="9725111" y="2861801"/>
            <a:ext cx="47801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C</a:t>
            </a:r>
          </a:p>
        </p:txBody>
      </p:sp>
      <p:sp>
        <p:nvSpPr>
          <p:cNvPr id="42" name="TextBox 41">
            <a:extLst>
              <a:ext uri="{FF2B5EF4-FFF2-40B4-BE49-F238E27FC236}">
                <a16:creationId xmlns:a16="http://schemas.microsoft.com/office/drawing/2014/main" id="{9395AD44-BAF8-4381-A1B5-F67E5FB66E73}"/>
              </a:ext>
            </a:extLst>
          </p:cNvPr>
          <p:cNvSpPr txBox="1"/>
          <p:nvPr/>
        </p:nvSpPr>
        <p:spPr>
          <a:xfrm>
            <a:off x="5358916" y="4046046"/>
            <a:ext cx="1349762" cy="738664"/>
          </a:xfrm>
          <a:prstGeom prst="rect">
            <a:avLst/>
          </a:prstGeom>
          <a:noFill/>
        </p:spPr>
        <p:txBody>
          <a:bodyPr wrap="square" rtlCol="0">
            <a:spAutoFit/>
          </a:bodyPr>
          <a:lstStyle/>
          <a:p>
            <a:r>
              <a:rPr lang="en-US" sz="1400" b="1" dirty="0">
                <a:latin typeface="Times New Roman" panose="02020603050405020304" pitchFamily="18" charset="0"/>
                <a:cs typeface="Times New Roman" panose="02020603050405020304" pitchFamily="18" charset="0"/>
              </a:rPr>
              <a:t>Malate</a:t>
            </a:r>
          </a:p>
          <a:p>
            <a:r>
              <a:rPr lang="en-US" sz="1400" b="1" dirty="0">
                <a:latin typeface="Times New Roman" panose="02020603050405020304" pitchFamily="18" charset="0"/>
                <a:cs typeface="Times New Roman" panose="02020603050405020304" pitchFamily="18" charset="0"/>
              </a:rPr>
              <a:t>Malonate</a:t>
            </a:r>
          </a:p>
          <a:p>
            <a:r>
              <a:rPr lang="en-US" sz="1400" b="1" dirty="0">
                <a:latin typeface="Times New Roman" panose="02020603050405020304" pitchFamily="18" charset="0"/>
                <a:cs typeface="Times New Roman" panose="02020603050405020304" pitchFamily="18" charset="0"/>
              </a:rPr>
              <a:t>Oxaloacetate*</a:t>
            </a:r>
          </a:p>
        </p:txBody>
      </p:sp>
      <p:grpSp>
        <p:nvGrpSpPr>
          <p:cNvPr id="45" name="Group 44">
            <a:extLst>
              <a:ext uri="{FF2B5EF4-FFF2-40B4-BE49-F238E27FC236}">
                <a16:creationId xmlns:a16="http://schemas.microsoft.com/office/drawing/2014/main" id="{0E344B91-08D5-4C72-B1EA-C6111237D629}"/>
              </a:ext>
            </a:extLst>
          </p:cNvPr>
          <p:cNvGrpSpPr/>
          <p:nvPr/>
        </p:nvGrpSpPr>
        <p:grpSpPr>
          <a:xfrm rot="10800000">
            <a:off x="4367224" y="4278219"/>
            <a:ext cx="960120" cy="274320"/>
            <a:chOff x="8028542" y="1692128"/>
            <a:chExt cx="960120" cy="274320"/>
          </a:xfrm>
        </p:grpSpPr>
        <p:sp>
          <p:nvSpPr>
            <p:cNvPr id="43" name="Rectangle 42">
              <a:extLst>
                <a:ext uri="{FF2B5EF4-FFF2-40B4-BE49-F238E27FC236}">
                  <a16:creationId xmlns:a16="http://schemas.microsoft.com/office/drawing/2014/main" id="{7141810A-7A6D-465B-B048-B16A088BF1DD}"/>
                </a:ext>
              </a:extLst>
            </p:cNvPr>
            <p:cNvSpPr/>
            <p:nvPr/>
          </p:nvSpPr>
          <p:spPr>
            <a:xfrm>
              <a:off x="8028542" y="1800986"/>
              <a:ext cx="914400" cy="45720"/>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3687EE68-FF6F-4377-ADFC-CBAFEF43B066}"/>
                </a:ext>
              </a:extLst>
            </p:cNvPr>
            <p:cNvSpPr/>
            <p:nvPr/>
          </p:nvSpPr>
          <p:spPr>
            <a:xfrm rot="5400000">
              <a:off x="8828642" y="1806428"/>
              <a:ext cx="274320" cy="45720"/>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6" name="Group 45">
            <a:extLst>
              <a:ext uri="{FF2B5EF4-FFF2-40B4-BE49-F238E27FC236}">
                <a16:creationId xmlns:a16="http://schemas.microsoft.com/office/drawing/2014/main" id="{964BD807-6469-40F8-BAC1-C500297C8894}"/>
              </a:ext>
            </a:extLst>
          </p:cNvPr>
          <p:cNvGrpSpPr/>
          <p:nvPr/>
        </p:nvGrpSpPr>
        <p:grpSpPr>
          <a:xfrm rot="2466841">
            <a:off x="1559676" y="1790954"/>
            <a:ext cx="960120" cy="274320"/>
            <a:chOff x="8028542" y="1692128"/>
            <a:chExt cx="960120" cy="274320"/>
          </a:xfrm>
        </p:grpSpPr>
        <p:sp>
          <p:nvSpPr>
            <p:cNvPr id="47" name="Rectangle 46">
              <a:extLst>
                <a:ext uri="{FF2B5EF4-FFF2-40B4-BE49-F238E27FC236}">
                  <a16:creationId xmlns:a16="http://schemas.microsoft.com/office/drawing/2014/main" id="{934B8F10-5782-462D-88FB-63B3AFCC0729}"/>
                </a:ext>
              </a:extLst>
            </p:cNvPr>
            <p:cNvSpPr/>
            <p:nvPr/>
          </p:nvSpPr>
          <p:spPr>
            <a:xfrm>
              <a:off x="8028542" y="1800986"/>
              <a:ext cx="914400" cy="45720"/>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C3B2CC42-1FC3-4B42-A364-81DD2DCE2EB8}"/>
                </a:ext>
              </a:extLst>
            </p:cNvPr>
            <p:cNvSpPr/>
            <p:nvPr/>
          </p:nvSpPr>
          <p:spPr>
            <a:xfrm rot="5400000">
              <a:off x="8828642" y="1806428"/>
              <a:ext cx="274320" cy="45720"/>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9" name="TextBox 48">
            <a:extLst>
              <a:ext uri="{FF2B5EF4-FFF2-40B4-BE49-F238E27FC236}">
                <a16:creationId xmlns:a16="http://schemas.microsoft.com/office/drawing/2014/main" id="{9E59094A-4647-4FF7-9C9F-7FF4EC0C3120}"/>
              </a:ext>
            </a:extLst>
          </p:cNvPr>
          <p:cNvSpPr txBox="1"/>
          <p:nvPr/>
        </p:nvSpPr>
        <p:spPr>
          <a:xfrm>
            <a:off x="1079893" y="1281970"/>
            <a:ext cx="843929" cy="307777"/>
          </a:xfrm>
          <a:prstGeom prst="rect">
            <a:avLst/>
          </a:prstGeom>
          <a:noFill/>
        </p:spPr>
        <p:txBody>
          <a:bodyPr wrap="square" rtlCol="0">
            <a:spAutoFit/>
          </a:bodyPr>
          <a:lstStyle/>
          <a:p>
            <a:r>
              <a:rPr lang="en-US" sz="1400" b="1" dirty="0">
                <a:latin typeface="Times New Roman" panose="02020603050405020304" pitchFamily="18" charset="0"/>
                <a:cs typeface="Times New Roman" panose="02020603050405020304" pitchFamily="18" charset="0"/>
              </a:rPr>
              <a:t>Atpenin</a:t>
            </a:r>
          </a:p>
        </p:txBody>
      </p:sp>
      <p:grpSp>
        <p:nvGrpSpPr>
          <p:cNvPr id="70" name="Group 69">
            <a:extLst>
              <a:ext uri="{FF2B5EF4-FFF2-40B4-BE49-F238E27FC236}">
                <a16:creationId xmlns:a16="http://schemas.microsoft.com/office/drawing/2014/main" id="{70722095-7AB5-4E53-B264-3D1972CD517C}"/>
              </a:ext>
            </a:extLst>
          </p:cNvPr>
          <p:cNvGrpSpPr/>
          <p:nvPr/>
        </p:nvGrpSpPr>
        <p:grpSpPr>
          <a:xfrm>
            <a:off x="6221939" y="1850571"/>
            <a:ext cx="3562483" cy="983472"/>
            <a:chOff x="9722166" y="119553"/>
            <a:chExt cx="3562483" cy="983472"/>
          </a:xfrm>
        </p:grpSpPr>
        <p:sp>
          <p:nvSpPr>
            <p:cNvPr id="11" name="TextBox 10">
              <a:extLst>
                <a:ext uri="{FF2B5EF4-FFF2-40B4-BE49-F238E27FC236}">
                  <a16:creationId xmlns:a16="http://schemas.microsoft.com/office/drawing/2014/main" id="{B9C171AC-FBE8-4DF6-BA7F-36B58B49E0EF}"/>
                </a:ext>
              </a:extLst>
            </p:cNvPr>
            <p:cNvSpPr txBox="1"/>
            <p:nvPr/>
          </p:nvSpPr>
          <p:spPr>
            <a:xfrm>
              <a:off x="9722166" y="119553"/>
              <a:ext cx="2303772"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Two-electron reactions</a:t>
              </a:r>
            </a:p>
          </p:txBody>
        </p:sp>
        <mc:AlternateContent xmlns:mc="http://schemas.openxmlformats.org/markup-compatibility/2006" xmlns:a14="http://schemas.microsoft.com/office/drawing/2010/main">
          <mc:Choice Requires="a14">
            <p:sp>
              <p:nvSpPr>
                <p:cNvPr id="67" name="TextBox 66">
                  <a:extLst>
                    <a:ext uri="{FF2B5EF4-FFF2-40B4-BE49-F238E27FC236}">
                      <a16:creationId xmlns:a16="http://schemas.microsoft.com/office/drawing/2014/main" id="{EC2DCCE1-2480-485F-8BC3-E08C2756911C}"/>
                    </a:ext>
                  </a:extLst>
                </p:cNvPr>
                <p:cNvSpPr txBox="1"/>
                <p:nvPr/>
              </p:nvSpPr>
              <p:spPr>
                <a:xfrm>
                  <a:off x="10022923" y="429848"/>
                  <a:ext cx="3261726"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𝑆𝑈𝐶</m:t>
                        </m:r>
                        <m:r>
                          <a:rPr lang="en-US" i="1" smtClean="0">
                            <a:latin typeface="Cambria Math" panose="02040503050406030204" pitchFamily="18" charset="0"/>
                          </a:rPr>
                          <m:t>+</m:t>
                        </m:r>
                        <m:r>
                          <a:rPr lang="en-US" b="0" i="1" smtClean="0">
                            <a:latin typeface="Cambria Math" panose="02040503050406030204" pitchFamily="18" charset="0"/>
                          </a:rPr>
                          <m:t>𝐹𝐴𝐷</m:t>
                        </m:r>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𝐹𝑈𝑀</m:t>
                        </m:r>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𝐹𝐴𝐷𝐻</m:t>
                            </m:r>
                          </m:e>
                          <m:sub>
                            <m:r>
                              <a:rPr lang="en-US" b="0" i="1" smtClean="0">
                                <a:latin typeface="Cambria Math" panose="02040503050406030204" pitchFamily="18" charset="0"/>
                                <a:ea typeface="Cambria Math" panose="02040503050406030204" pitchFamily="18" charset="0"/>
                              </a:rPr>
                              <m:t>2</m:t>
                            </m:r>
                          </m:sub>
                        </m:sSub>
                      </m:oMath>
                    </m:oMathPara>
                  </a14:m>
                  <a:endParaRPr lang="en-US" b="0" dirty="0">
                    <a:latin typeface="Times New Roman" panose="02020603050405020304" pitchFamily="18" charset="0"/>
                    <a:ea typeface="Cambria Math" panose="02040503050406030204" pitchFamily="18" charset="0"/>
                    <a:cs typeface="Times New Roman" panose="02020603050405020304" pitchFamily="18" charset="0"/>
                  </a:endParaRPr>
                </a:p>
              </p:txBody>
            </p:sp>
          </mc:Choice>
          <mc:Fallback xmlns="">
            <p:sp>
              <p:nvSpPr>
                <p:cNvPr id="67" name="TextBox 66">
                  <a:extLst>
                    <a:ext uri="{FF2B5EF4-FFF2-40B4-BE49-F238E27FC236}">
                      <a16:creationId xmlns:a16="http://schemas.microsoft.com/office/drawing/2014/main" id="{EC2DCCE1-2480-485F-8BC3-E08C2756911C}"/>
                    </a:ext>
                  </a:extLst>
                </p:cNvPr>
                <p:cNvSpPr txBox="1">
                  <a:spLocks noRot="1" noChangeAspect="1" noMove="1" noResize="1" noEditPoints="1" noAdjustHandles="1" noChangeArrowheads="1" noChangeShapeType="1" noTextEdit="1"/>
                </p:cNvSpPr>
                <p:nvPr/>
              </p:nvSpPr>
              <p:spPr>
                <a:xfrm>
                  <a:off x="10022923" y="429848"/>
                  <a:ext cx="3261726" cy="369332"/>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8" name="TextBox 67">
                  <a:extLst>
                    <a:ext uri="{FF2B5EF4-FFF2-40B4-BE49-F238E27FC236}">
                      <a16:creationId xmlns:a16="http://schemas.microsoft.com/office/drawing/2014/main" id="{7B7106DB-3CA9-4538-AFDF-1C5B5428AB69}"/>
                    </a:ext>
                  </a:extLst>
                </p:cNvPr>
                <p:cNvSpPr txBox="1"/>
                <p:nvPr/>
              </p:nvSpPr>
              <p:spPr>
                <a:xfrm>
                  <a:off x="10033083" y="733693"/>
                  <a:ext cx="2232726"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𝐹𝐴𝐷𝐻</m:t>
                            </m:r>
                          </m:e>
                          <m:sub>
                            <m:r>
                              <a:rPr lang="en-US" i="1">
                                <a:latin typeface="Cambria Math" panose="02040503050406030204" pitchFamily="18" charset="0"/>
                              </a:rPr>
                              <m:t>2</m:t>
                            </m:r>
                          </m:sub>
                        </m:sSub>
                        <m:r>
                          <a:rPr lang="en-US" i="1">
                            <a:latin typeface="Cambria Math" panose="02040503050406030204" pitchFamily="18" charset="0"/>
                          </a:rPr>
                          <m:t>+ </m:t>
                        </m:r>
                        <m:sSub>
                          <m:sSubPr>
                            <m:ctrlPr>
                              <a:rPr lang="en-US" i="1" smtClean="0">
                                <a:latin typeface="Cambria Math" panose="02040503050406030204" pitchFamily="18" charset="0"/>
                              </a:rPr>
                            </m:ctrlPr>
                          </m:sSubPr>
                          <m:e>
                            <m:r>
                              <a:rPr lang="en-US" b="0" i="1" smtClean="0">
                                <a:latin typeface="Cambria Math" panose="02040503050406030204" pitchFamily="18" charset="0"/>
                              </a:rPr>
                              <m:t>𝑂</m:t>
                            </m:r>
                          </m:e>
                          <m:sub>
                            <m:r>
                              <a:rPr lang="en-US" b="0" i="1" smtClean="0">
                                <a:latin typeface="Cambria Math" panose="02040503050406030204" pitchFamily="18" charset="0"/>
                              </a:rPr>
                              <m:t>2</m:t>
                            </m:r>
                          </m:sub>
                        </m:sSub>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 </m:t>
                        </m:r>
                        <m:sSubSup>
                          <m:sSubSupPr>
                            <m:ctrlPr>
                              <a:rPr lang="en-US" b="0" i="1" smtClean="0">
                                <a:latin typeface="Cambria Math" panose="02040503050406030204" pitchFamily="18" charset="0"/>
                                <a:ea typeface="Cambria Math" panose="02040503050406030204" pitchFamily="18" charset="0"/>
                              </a:rPr>
                            </m:ctrlPr>
                          </m:sSubSupPr>
                          <m:e>
                            <m:r>
                              <a:rPr lang="en-US" b="0" i="1" smtClean="0">
                                <a:latin typeface="Cambria Math" panose="02040503050406030204" pitchFamily="18" charset="0"/>
                                <a:ea typeface="Cambria Math" panose="02040503050406030204" pitchFamily="18" charset="0"/>
                              </a:rPr>
                              <m:t>𝑂</m:t>
                            </m:r>
                          </m:e>
                          <m:sub>
                            <m:r>
                              <a:rPr lang="en-US" b="0" i="1" smtClean="0">
                                <a:latin typeface="Cambria Math" panose="02040503050406030204" pitchFamily="18" charset="0"/>
                                <a:ea typeface="Cambria Math" panose="02040503050406030204" pitchFamily="18" charset="0"/>
                              </a:rPr>
                              <m:t>2</m:t>
                            </m:r>
                          </m:sub>
                          <m:sup>
                            <m:r>
                              <a:rPr lang="en-US" b="0" i="1" smtClean="0">
                                <a:latin typeface="Cambria Math" panose="02040503050406030204" pitchFamily="18" charset="0"/>
                                <a:ea typeface="Cambria Math" panose="02040503050406030204" pitchFamily="18" charset="0"/>
                              </a:rPr>
                              <m:t>.−</m:t>
                            </m:r>
                          </m:sup>
                        </m:sSubSup>
                      </m:oMath>
                    </m:oMathPara>
                  </a14:m>
                  <a:endParaRPr lang="en-US" b="0" dirty="0">
                    <a:latin typeface="Times New Roman" panose="02020603050405020304" pitchFamily="18" charset="0"/>
                    <a:ea typeface="Cambria Math" panose="02040503050406030204" pitchFamily="18" charset="0"/>
                    <a:cs typeface="Times New Roman" panose="02020603050405020304" pitchFamily="18" charset="0"/>
                  </a:endParaRPr>
                </a:p>
              </p:txBody>
            </p:sp>
          </mc:Choice>
          <mc:Fallback xmlns="">
            <p:sp>
              <p:nvSpPr>
                <p:cNvPr id="68" name="TextBox 67">
                  <a:extLst>
                    <a:ext uri="{FF2B5EF4-FFF2-40B4-BE49-F238E27FC236}">
                      <a16:creationId xmlns:a16="http://schemas.microsoft.com/office/drawing/2014/main" id="{7B7106DB-3CA9-4538-AFDF-1C5B5428AB69}"/>
                    </a:ext>
                  </a:extLst>
                </p:cNvPr>
                <p:cNvSpPr txBox="1">
                  <a:spLocks noRot="1" noChangeAspect="1" noMove="1" noResize="1" noEditPoints="1" noAdjustHandles="1" noChangeArrowheads="1" noChangeShapeType="1" noTextEdit="1"/>
                </p:cNvSpPr>
                <p:nvPr/>
              </p:nvSpPr>
              <p:spPr>
                <a:xfrm>
                  <a:off x="10033083" y="733693"/>
                  <a:ext cx="2232726" cy="369332"/>
                </a:xfrm>
                <a:prstGeom prst="rect">
                  <a:avLst/>
                </a:prstGeom>
                <a:blipFill>
                  <a:blip r:embed="rId5"/>
                  <a:stretch>
                    <a:fillRect b="-1639"/>
                  </a:stretch>
                </a:blipFill>
              </p:spPr>
              <p:txBody>
                <a:bodyPr/>
                <a:lstStyle/>
                <a:p>
                  <a:r>
                    <a:rPr lang="en-US">
                      <a:noFill/>
                    </a:rPr>
                    <a:t> </a:t>
                  </a:r>
                </a:p>
              </p:txBody>
            </p:sp>
          </mc:Fallback>
        </mc:AlternateContent>
      </p:grpSp>
      <p:grpSp>
        <p:nvGrpSpPr>
          <p:cNvPr id="37" name="Group 36">
            <a:extLst>
              <a:ext uri="{FF2B5EF4-FFF2-40B4-BE49-F238E27FC236}">
                <a16:creationId xmlns:a16="http://schemas.microsoft.com/office/drawing/2014/main" id="{3CD09C2D-CA18-479B-B58D-17D842EE1927}"/>
              </a:ext>
            </a:extLst>
          </p:cNvPr>
          <p:cNvGrpSpPr/>
          <p:nvPr/>
        </p:nvGrpSpPr>
        <p:grpSpPr>
          <a:xfrm>
            <a:off x="6233978" y="142596"/>
            <a:ext cx="5847713" cy="1650463"/>
            <a:chOff x="6233978" y="142596"/>
            <a:chExt cx="5847713" cy="1650463"/>
          </a:xfrm>
        </p:grpSpPr>
        <p:sp>
          <p:nvSpPr>
            <p:cNvPr id="58" name="TextBox 57">
              <a:extLst>
                <a:ext uri="{FF2B5EF4-FFF2-40B4-BE49-F238E27FC236}">
                  <a16:creationId xmlns:a16="http://schemas.microsoft.com/office/drawing/2014/main" id="{1A5EF7E0-7CAD-4C18-9540-95A26514DEC0}"/>
                </a:ext>
              </a:extLst>
            </p:cNvPr>
            <p:cNvSpPr txBox="1"/>
            <p:nvPr/>
          </p:nvSpPr>
          <p:spPr>
            <a:xfrm>
              <a:off x="6233978" y="142596"/>
              <a:ext cx="2281394"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One-electron reactions</a:t>
              </a:r>
            </a:p>
          </p:txBody>
        </p:sp>
        <mc:AlternateContent xmlns:mc="http://schemas.openxmlformats.org/markup-compatibility/2006" xmlns:a14="http://schemas.microsoft.com/office/drawing/2010/main">
          <mc:Choice Requires="a14">
            <p:sp>
              <p:nvSpPr>
                <p:cNvPr id="59" name="TextBox 58">
                  <a:extLst>
                    <a:ext uri="{FF2B5EF4-FFF2-40B4-BE49-F238E27FC236}">
                      <a16:creationId xmlns:a16="http://schemas.microsoft.com/office/drawing/2014/main" id="{D6BF1A51-5FED-4C66-B785-E61E089B97B2}"/>
                    </a:ext>
                  </a:extLst>
                </p:cNvPr>
                <p:cNvSpPr txBox="1"/>
                <p:nvPr/>
              </p:nvSpPr>
              <p:spPr>
                <a:xfrm>
                  <a:off x="6532120" y="1423727"/>
                  <a:ext cx="2802947"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[3</m:t>
                            </m:r>
                            <m:r>
                              <a:rPr lang="en-US" b="0" i="1" smtClean="0">
                                <a:latin typeface="Cambria Math" panose="02040503050406030204" pitchFamily="18" charset="0"/>
                              </a:rPr>
                              <m:t>𝐹𝑒</m:t>
                            </m:r>
                            <m:r>
                              <a:rPr lang="en-US" b="0" i="1" smtClean="0">
                                <a:latin typeface="Cambria Math" panose="02040503050406030204" pitchFamily="18" charset="0"/>
                              </a:rPr>
                              <m:t>−4</m:t>
                            </m:r>
                            <m:r>
                              <a:rPr lang="en-US" b="0" i="1" smtClean="0">
                                <a:latin typeface="Cambria Math" panose="02040503050406030204" pitchFamily="18" charset="0"/>
                              </a:rPr>
                              <m:t>𝑆</m:t>
                            </m:r>
                            <m:r>
                              <a:rPr lang="en-US" b="0" i="1" smtClean="0">
                                <a:latin typeface="Cambria Math" panose="02040503050406030204" pitchFamily="18" charset="0"/>
                              </a:rPr>
                              <m:t>]</m:t>
                            </m:r>
                          </m:e>
                          <m:sub>
                            <m:r>
                              <a:rPr lang="en-US" b="0" i="1" smtClean="0">
                                <a:latin typeface="Cambria Math" panose="02040503050406030204" pitchFamily="18" charset="0"/>
                              </a:rPr>
                              <m:t>𝑟𝑒𝑑</m:t>
                            </m:r>
                          </m:sub>
                        </m:sSub>
                        <m:r>
                          <a:rPr lang="en-US" b="0" i="1"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𝑂</m:t>
                            </m:r>
                          </m:e>
                          <m:sub>
                            <m:r>
                              <a:rPr lang="en-US" b="0" i="1" smtClean="0">
                                <a:latin typeface="Cambria Math" panose="02040503050406030204" pitchFamily="18" charset="0"/>
                              </a:rPr>
                              <m:t>2</m:t>
                            </m:r>
                          </m:sub>
                        </m:sSub>
                        <m:r>
                          <a:rPr lang="en-US" b="0" i="1" smtClean="0">
                            <a:latin typeface="Cambria Math" panose="02040503050406030204" pitchFamily="18" charset="0"/>
                            <a:ea typeface="Cambria Math" panose="02040503050406030204" pitchFamily="18" charset="0"/>
                          </a:rPr>
                          <m:t>⇌ </m:t>
                        </m:r>
                        <m:sSubSup>
                          <m:sSubSupPr>
                            <m:ctrlPr>
                              <a:rPr lang="en-US" b="0" i="1" smtClean="0">
                                <a:latin typeface="Cambria Math" panose="02040503050406030204" pitchFamily="18" charset="0"/>
                                <a:ea typeface="Cambria Math" panose="02040503050406030204" pitchFamily="18" charset="0"/>
                              </a:rPr>
                            </m:ctrlPr>
                          </m:sSubSupPr>
                          <m:e>
                            <m:r>
                              <a:rPr lang="en-US" b="0" i="1" smtClean="0">
                                <a:latin typeface="Cambria Math" panose="02040503050406030204" pitchFamily="18" charset="0"/>
                                <a:ea typeface="Cambria Math" panose="02040503050406030204" pitchFamily="18" charset="0"/>
                              </a:rPr>
                              <m:t>𝑂</m:t>
                            </m:r>
                          </m:e>
                          <m:sub>
                            <m:r>
                              <a:rPr lang="en-US" b="0" i="1" smtClean="0">
                                <a:latin typeface="Cambria Math" panose="02040503050406030204" pitchFamily="18" charset="0"/>
                                <a:ea typeface="Cambria Math" panose="02040503050406030204" pitchFamily="18" charset="0"/>
                              </a:rPr>
                              <m:t>2</m:t>
                            </m:r>
                          </m:sub>
                          <m:sup>
                            <m:r>
                              <a:rPr lang="en-US" b="0" i="1" smtClean="0">
                                <a:latin typeface="Cambria Math" panose="02040503050406030204" pitchFamily="18" charset="0"/>
                                <a:ea typeface="Cambria Math" panose="02040503050406030204" pitchFamily="18" charset="0"/>
                              </a:rPr>
                              <m:t>.−</m:t>
                            </m:r>
                          </m:sup>
                        </m:sSubSup>
                      </m:oMath>
                    </m:oMathPara>
                  </a14:m>
                  <a:endParaRPr lang="en-US" b="0" dirty="0">
                    <a:latin typeface="Times New Roman" panose="02020603050405020304" pitchFamily="18" charset="0"/>
                    <a:ea typeface="Cambria Math" panose="02040503050406030204" pitchFamily="18" charset="0"/>
                    <a:cs typeface="Times New Roman" panose="02020603050405020304" pitchFamily="18" charset="0"/>
                  </a:endParaRPr>
                </a:p>
              </p:txBody>
            </p:sp>
          </mc:Choice>
          <mc:Fallback xmlns="">
            <p:sp>
              <p:nvSpPr>
                <p:cNvPr id="59" name="TextBox 58">
                  <a:extLst>
                    <a:ext uri="{FF2B5EF4-FFF2-40B4-BE49-F238E27FC236}">
                      <a16:creationId xmlns:a16="http://schemas.microsoft.com/office/drawing/2014/main" id="{D6BF1A51-5FED-4C66-B785-E61E089B97B2}"/>
                    </a:ext>
                  </a:extLst>
                </p:cNvPr>
                <p:cNvSpPr txBox="1">
                  <a:spLocks noRot="1" noChangeAspect="1" noMove="1" noResize="1" noEditPoints="1" noAdjustHandles="1" noChangeArrowheads="1" noChangeShapeType="1" noTextEdit="1"/>
                </p:cNvSpPr>
                <p:nvPr/>
              </p:nvSpPr>
              <p:spPr>
                <a:xfrm>
                  <a:off x="6532120" y="1423727"/>
                  <a:ext cx="2802947" cy="369332"/>
                </a:xfrm>
                <a:prstGeom prst="rect">
                  <a:avLst/>
                </a:prstGeom>
                <a:blipFill>
                  <a:blip r:embed="rId6"/>
                  <a:stretch>
                    <a:fillRect b="-18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1" name="TextBox 60">
                  <a:extLst>
                    <a:ext uri="{FF2B5EF4-FFF2-40B4-BE49-F238E27FC236}">
                      <a16:creationId xmlns:a16="http://schemas.microsoft.com/office/drawing/2014/main" id="{3247E314-BFEE-4F9A-BA78-41F569C00FA3}"/>
                    </a:ext>
                  </a:extLst>
                </p:cNvPr>
                <p:cNvSpPr txBox="1"/>
                <p:nvPr/>
              </p:nvSpPr>
              <p:spPr>
                <a:xfrm>
                  <a:off x="6496287" y="439466"/>
                  <a:ext cx="5116144"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[3</m:t>
                            </m:r>
                            <m:r>
                              <a:rPr lang="en-US" b="0" i="1" smtClean="0">
                                <a:latin typeface="Cambria Math" panose="02040503050406030204" pitchFamily="18" charset="0"/>
                              </a:rPr>
                              <m:t>𝐹𝑒</m:t>
                            </m:r>
                            <m:r>
                              <a:rPr lang="en-US" b="0" i="1" smtClean="0">
                                <a:latin typeface="Cambria Math" panose="02040503050406030204" pitchFamily="18" charset="0"/>
                              </a:rPr>
                              <m:t>−4</m:t>
                            </m:r>
                            <m:r>
                              <a:rPr lang="en-US" b="0" i="1" smtClean="0">
                                <a:latin typeface="Cambria Math" panose="02040503050406030204" pitchFamily="18" charset="0"/>
                              </a:rPr>
                              <m:t>𝑆</m:t>
                            </m:r>
                            <m:r>
                              <a:rPr lang="en-US" b="0" i="1" smtClean="0">
                                <a:latin typeface="Cambria Math" panose="02040503050406030204" pitchFamily="18" charset="0"/>
                              </a:rPr>
                              <m:t>]</m:t>
                            </m:r>
                          </m:e>
                          <m:sub>
                            <m:r>
                              <a:rPr lang="en-US" b="0" i="1" smtClean="0">
                                <a:latin typeface="Cambria Math" panose="02040503050406030204" pitchFamily="18" charset="0"/>
                              </a:rPr>
                              <m:t>𝑟𝑒𝑑</m:t>
                            </m:r>
                          </m:sub>
                        </m:sSub>
                        <m:r>
                          <a:rPr lang="en-US" b="0" i="1" smtClean="0">
                            <a:latin typeface="Cambria Math" panose="02040503050406030204" pitchFamily="18" charset="0"/>
                          </a:rPr>
                          <m:t> +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𝑄</m:t>
                            </m:r>
                          </m:e>
                          <m:sub>
                            <m:r>
                              <a:rPr lang="en-US" b="0" i="1" smtClean="0">
                                <a:latin typeface="Cambria Math" panose="02040503050406030204" pitchFamily="18" charset="0"/>
                              </a:rPr>
                              <m:t>𝑏𝑜𝑢𝑛𝑑</m:t>
                            </m:r>
                          </m:sub>
                        </m:sSub>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 </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[3</m:t>
                            </m:r>
                            <m:r>
                              <a:rPr lang="en-US" b="0" i="1" smtClean="0">
                                <a:latin typeface="Cambria Math" panose="02040503050406030204" pitchFamily="18" charset="0"/>
                                <a:ea typeface="Cambria Math" panose="02040503050406030204" pitchFamily="18" charset="0"/>
                              </a:rPr>
                              <m:t>𝐹𝑒</m:t>
                            </m:r>
                            <m:r>
                              <a:rPr lang="en-US" b="0" i="1" smtClean="0">
                                <a:latin typeface="Cambria Math" panose="02040503050406030204" pitchFamily="18" charset="0"/>
                                <a:ea typeface="Cambria Math" panose="02040503050406030204" pitchFamily="18" charset="0"/>
                              </a:rPr>
                              <m:t>−4</m:t>
                            </m:r>
                            <m:r>
                              <a:rPr lang="en-US" b="0" i="1" smtClean="0">
                                <a:latin typeface="Cambria Math" panose="02040503050406030204" pitchFamily="18" charset="0"/>
                                <a:ea typeface="Cambria Math" panose="02040503050406030204" pitchFamily="18" charset="0"/>
                              </a:rPr>
                              <m:t>𝑆</m:t>
                            </m:r>
                            <m:r>
                              <a:rPr lang="en-US" b="0" i="1" smtClean="0">
                                <a:latin typeface="Cambria Math" panose="02040503050406030204" pitchFamily="18" charset="0"/>
                                <a:ea typeface="Cambria Math" panose="02040503050406030204" pitchFamily="18" charset="0"/>
                              </a:rPr>
                              <m:t>]</m:t>
                            </m:r>
                          </m:e>
                          <m:sub>
                            <m:r>
                              <a:rPr lang="en-US" b="0" i="1" smtClean="0">
                                <a:latin typeface="Cambria Math" panose="02040503050406030204" pitchFamily="18" charset="0"/>
                                <a:ea typeface="Cambria Math" panose="02040503050406030204" pitchFamily="18" charset="0"/>
                              </a:rPr>
                              <m:t>𝑜𝑥</m:t>
                            </m:r>
                          </m:sub>
                        </m:sSub>
                        <m:r>
                          <a:rPr lang="en-US" b="0" i="1" smtClean="0">
                            <a:latin typeface="Cambria Math" panose="02040503050406030204" pitchFamily="18" charset="0"/>
                            <a:ea typeface="Cambria Math" panose="02040503050406030204" pitchFamily="18" charset="0"/>
                          </a:rPr>
                          <m:t>+</m:t>
                        </m:r>
                        <m:sSubSup>
                          <m:sSubSupPr>
                            <m:ctrlPr>
                              <a:rPr lang="en-US" b="0" i="1" smtClean="0">
                                <a:latin typeface="Cambria Math" panose="02040503050406030204" pitchFamily="18" charset="0"/>
                                <a:ea typeface="Cambria Math" panose="02040503050406030204" pitchFamily="18" charset="0"/>
                              </a:rPr>
                            </m:ctrlPr>
                          </m:sSubSupPr>
                          <m:e>
                            <m:r>
                              <a:rPr lang="en-US" b="0" i="1" smtClean="0">
                                <a:latin typeface="Cambria Math" panose="02040503050406030204" pitchFamily="18" charset="0"/>
                                <a:ea typeface="Cambria Math" panose="02040503050406030204" pitchFamily="18" charset="0"/>
                              </a:rPr>
                              <m:t>𝑄</m:t>
                            </m:r>
                          </m:e>
                          <m:sub>
                            <m:r>
                              <a:rPr lang="en-US" b="0" i="1" smtClean="0">
                                <a:latin typeface="Cambria Math" panose="02040503050406030204" pitchFamily="18" charset="0"/>
                                <a:ea typeface="Cambria Math" panose="02040503050406030204" pitchFamily="18" charset="0"/>
                              </a:rPr>
                              <m:t>𝑏𝑜𝑢𝑛𝑑</m:t>
                            </m:r>
                          </m:sub>
                          <m:sup>
                            <m:r>
                              <a:rPr lang="en-US" b="0" i="1" smtClean="0">
                                <a:latin typeface="Cambria Math" panose="02040503050406030204" pitchFamily="18" charset="0"/>
                                <a:ea typeface="Cambria Math" panose="02040503050406030204" pitchFamily="18" charset="0"/>
                              </a:rPr>
                              <m:t>.−</m:t>
                            </m:r>
                          </m:sup>
                        </m:sSubSup>
                      </m:oMath>
                    </m:oMathPara>
                  </a14:m>
                  <a:endParaRPr lang="en-US" b="0" dirty="0">
                    <a:latin typeface="Times New Roman" panose="02020603050405020304" pitchFamily="18" charset="0"/>
                    <a:ea typeface="Cambria Math" panose="02040503050406030204" pitchFamily="18" charset="0"/>
                    <a:cs typeface="Times New Roman" panose="02020603050405020304" pitchFamily="18" charset="0"/>
                  </a:endParaRPr>
                </a:p>
              </p:txBody>
            </p:sp>
          </mc:Choice>
          <mc:Fallback xmlns="">
            <p:sp>
              <p:nvSpPr>
                <p:cNvPr id="61" name="TextBox 60">
                  <a:extLst>
                    <a:ext uri="{FF2B5EF4-FFF2-40B4-BE49-F238E27FC236}">
                      <a16:creationId xmlns:a16="http://schemas.microsoft.com/office/drawing/2014/main" id="{3247E314-BFEE-4F9A-BA78-41F569C00FA3}"/>
                    </a:ext>
                  </a:extLst>
                </p:cNvPr>
                <p:cNvSpPr txBox="1">
                  <a:spLocks noRot="1" noChangeAspect="1" noMove="1" noResize="1" noEditPoints="1" noAdjustHandles="1" noChangeArrowheads="1" noChangeShapeType="1" noTextEdit="1"/>
                </p:cNvSpPr>
                <p:nvPr/>
              </p:nvSpPr>
              <p:spPr>
                <a:xfrm>
                  <a:off x="6496287" y="439466"/>
                  <a:ext cx="5116144" cy="369332"/>
                </a:xfrm>
                <a:prstGeom prst="rect">
                  <a:avLst/>
                </a:prstGeom>
                <a:blipFill>
                  <a:blip r:embed="rId7"/>
                  <a:stretch>
                    <a:fillRect b="-1639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4" name="TextBox 63">
                  <a:extLst>
                    <a:ext uri="{FF2B5EF4-FFF2-40B4-BE49-F238E27FC236}">
                      <a16:creationId xmlns:a16="http://schemas.microsoft.com/office/drawing/2014/main" id="{FC61BA27-6889-4AB3-8E0C-6A06E5F0E3A7}"/>
                    </a:ext>
                  </a:extLst>
                </p:cNvPr>
                <p:cNvSpPr txBox="1"/>
                <p:nvPr/>
              </p:nvSpPr>
              <p:spPr>
                <a:xfrm>
                  <a:off x="6552885" y="1123361"/>
                  <a:ext cx="2822375"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p>
                          <m:sSupPr>
                            <m:ctrlPr>
                              <a:rPr lang="en-US" i="1" smtClean="0">
                                <a:latin typeface="Cambria Math" panose="02040503050406030204" pitchFamily="18" charset="0"/>
                              </a:rPr>
                            </m:ctrlPr>
                          </m:sSupPr>
                          <m:e>
                            <m:r>
                              <a:rPr lang="en-US" b="0" i="1" smtClean="0">
                                <a:latin typeface="Cambria Math" panose="02040503050406030204" pitchFamily="18" charset="0"/>
                              </a:rPr>
                              <m:t>𝐹𝐴𝐷</m:t>
                            </m:r>
                          </m:e>
                          <m:sup>
                            <m:r>
                              <a:rPr lang="en-US" b="0" i="1" smtClean="0">
                                <a:latin typeface="Cambria Math" panose="02040503050406030204" pitchFamily="18" charset="0"/>
                              </a:rPr>
                              <m:t>.−</m:t>
                            </m:r>
                          </m:sup>
                        </m:sSup>
                        <m:r>
                          <a:rPr lang="en-US" b="0" i="1"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𝑂</m:t>
                            </m:r>
                          </m:e>
                          <m:sub>
                            <m:r>
                              <a:rPr lang="en-US" b="0" i="1" smtClean="0">
                                <a:latin typeface="Cambria Math" panose="02040503050406030204" pitchFamily="18" charset="0"/>
                              </a:rPr>
                              <m:t>2</m:t>
                            </m:r>
                          </m:sub>
                        </m:sSub>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𝐹𝐴𝐷</m:t>
                        </m:r>
                        <m:r>
                          <a:rPr lang="en-US" b="0" i="1" smtClean="0">
                            <a:latin typeface="Cambria Math" panose="02040503050406030204" pitchFamily="18" charset="0"/>
                            <a:ea typeface="Cambria Math" panose="02040503050406030204" pitchFamily="18" charset="0"/>
                          </a:rPr>
                          <m:t>+</m:t>
                        </m:r>
                        <m:sSubSup>
                          <m:sSubSupPr>
                            <m:ctrlPr>
                              <a:rPr lang="en-US" b="0" i="1" smtClean="0">
                                <a:latin typeface="Cambria Math" panose="02040503050406030204" pitchFamily="18" charset="0"/>
                                <a:ea typeface="Cambria Math" panose="02040503050406030204" pitchFamily="18" charset="0"/>
                              </a:rPr>
                            </m:ctrlPr>
                          </m:sSubSupPr>
                          <m:e>
                            <m:r>
                              <a:rPr lang="en-US" b="0" i="1" smtClean="0">
                                <a:latin typeface="Cambria Math" panose="02040503050406030204" pitchFamily="18" charset="0"/>
                                <a:ea typeface="Cambria Math" panose="02040503050406030204" pitchFamily="18" charset="0"/>
                              </a:rPr>
                              <m:t>𝑂</m:t>
                            </m:r>
                          </m:e>
                          <m:sub>
                            <m:r>
                              <a:rPr lang="en-US" b="0" i="1" smtClean="0">
                                <a:latin typeface="Cambria Math" panose="02040503050406030204" pitchFamily="18" charset="0"/>
                                <a:ea typeface="Cambria Math" panose="02040503050406030204" pitchFamily="18" charset="0"/>
                              </a:rPr>
                              <m:t>2</m:t>
                            </m:r>
                          </m:sub>
                          <m:sup>
                            <m:r>
                              <a:rPr lang="en-US" b="0" i="1" smtClean="0">
                                <a:latin typeface="Cambria Math" panose="02040503050406030204" pitchFamily="18" charset="0"/>
                                <a:ea typeface="Cambria Math" panose="02040503050406030204" pitchFamily="18" charset="0"/>
                              </a:rPr>
                              <m:t>.−</m:t>
                            </m:r>
                          </m:sup>
                        </m:sSubSup>
                      </m:oMath>
                    </m:oMathPara>
                  </a14:m>
                  <a:endParaRPr lang="en-US" dirty="0">
                    <a:latin typeface="Times New Roman" panose="02020603050405020304" pitchFamily="18" charset="0"/>
                    <a:cs typeface="Times New Roman" panose="02020603050405020304" pitchFamily="18" charset="0"/>
                  </a:endParaRPr>
                </a:p>
              </p:txBody>
            </p:sp>
          </mc:Choice>
          <mc:Fallback xmlns="">
            <p:sp>
              <p:nvSpPr>
                <p:cNvPr id="64" name="TextBox 63">
                  <a:extLst>
                    <a:ext uri="{FF2B5EF4-FFF2-40B4-BE49-F238E27FC236}">
                      <a16:creationId xmlns:a16="http://schemas.microsoft.com/office/drawing/2014/main" id="{FC61BA27-6889-4AB3-8E0C-6A06E5F0E3A7}"/>
                    </a:ext>
                  </a:extLst>
                </p:cNvPr>
                <p:cNvSpPr txBox="1">
                  <a:spLocks noRot="1" noChangeAspect="1" noMove="1" noResize="1" noEditPoints="1" noAdjustHandles="1" noChangeArrowheads="1" noChangeShapeType="1" noTextEdit="1"/>
                </p:cNvSpPr>
                <p:nvPr/>
              </p:nvSpPr>
              <p:spPr>
                <a:xfrm>
                  <a:off x="6552885" y="1123361"/>
                  <a:ext cx="2822375" cy="369332"/>
                </a:xfrm>
                <a:prstGeom prst="rect">
                  <a:avLst/>
                </a:prstGeom>
                <a:blipFill>
                  <a:blip r:embed="rId8"/>
                  <a:stretch>
                    <a:fillRect b="-163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2" name="TextBox 61">
                  <a:extLst>
                    <a:ext uri="{FF2B5EF4-FFF2-40B4-BE49-F238E27FC236}">
                      <a16:creationId xmlns:a16="http://schemas.microsoft.com/office/drawing/2014/main" id="{F7F79ECF-767F-44DF-8FB5-7AFC0D0B9448}"/>
                    </a:ext>
                  </a:extLst>
                </p:cNvPr>
                <p:cNvSpPr txBox="1"/>
                <p:nvPr/>
              </p:nvSpPr>
              <p:spPr>
                <a:xfrm>
                  <a:off x="6506447" y="784946"/>
                  <a:ext cx="5575244"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[3</m:t>
                            </m:r>
                            <m:r>
                              <a:rPr lang="en-US" b="0" i="1" smtClean="0">
                                <a:latin typeface="Cambria Math" panose="02040503050406030204" pitchFamily="18" charset="0"/>
                              </a:rPr>
                              <m:t>𝐹𝑒</m:t>
                            </m:r>
                            <m:r>
                              <a:rPr lang="en-US" b="0" i="1" smtClean="0">
                                <a:latin typeface="Cambria Math" panose="02040503050406030204" pitchFamily="18" charset="0"/>
                              </a:rPr>
                              <m:t>−4</m:t>
                            </m:r>
                            <m:r>
                              <a:rPr lang="en-US" b="0" i="1" smtClean="0">
                                <a:latin typeface="Cambria Math" panose="02040503050406030204" pitchFamily="18" charset="0"/>
                              </a:rPr>
                              <m:t>𝑆</m:t>
                            </m:r>
                            <m:r>
                              <a:rPr lang="en-US" b="0" i="1" smtClean="0">
                                <a:latin typeface="Cambria Math" panose="02040503050406030204" pitchFamily="18" charset="0"/>
                              </a:rPr>
                              <m:t>]</m:t>
                            </m:r>
                          </m:e>
                          <m:sub>
                            <m:r>
                              <a:rPr lang="en-US" b="0" i="1" smtClean="0">
                                <a:latin typeface="Cambria Math" panose="02040503050406030204" pitchFamily="18" charset="0"/>
                              </a:rPr>
                              <m:t>𝑟𝑒𝑑</m:t>
                            </m:r>
                          </m:sub>
                        </m:sSub>
                        <m:r>
                          <a:rPr lang="en-US" b="0" i="1" smtClean="0">
                            <a:latin typeface="Cambria Math" panose="02040503050406030204" pitchFamily="18" charset="0"/>
                          </a:rPr>
                          <m:t> +</m:t>
                        </m:r>
                        <m:sSubSup>
                          <m:sSubSupPr>
                            <m:ctrlPr>
                              <a:rPr lang="en-US" i="1">
                                <a:latin typeface="Cambria Math" panose="02040503050406030204" pitchFamily="18" charset="0"/>
                                <a:ea typeface="Cambria Math" panose="02040503050406030204" pitchFamily="18" charset="0"/>
                              </a:rPr>
                            </m:ctrlPr>
                          </m:sSubSupPr>
                          <m:e>
                            <m:r>
                              <a:rPr lang="en-US" i="1">
                                <a:latin typeface="Cambria Math" panose="02040503050406030204" pitchFamily="18" charset="0"/>
                                <a:ea typeface="Cambria Math" panose="02040503050406030204" pitchFamily="18" charset="0"/>
                              </a:rPr>
                              <m:t>𝑄</m:t>
                            </m:r>
                          </m:e>
                          <m:sub>
                            <m:r>
                              <a:rPr lang="en-US" i="1">
                                <a:latin typeface="Cambria Math" panose="02040503050406030204" pitchFamily="18" charset="0"/>
                                <a:ea typeface="Cambria Math" panose="02040503050406030204" pitchFamily="18" charset="0"/>
                              </a:rPr>
                              <m:t>𝑏𝑜𝑢𝑛𝑑</m:t>
                            </m:r>
                          </m:sub>
                          <m:sup>
                            <m:r>
                              <a:rPr lang="en-US" i="1">
                                <a:latin typeface="Cambria Math" panose="02040503050406030204" pitchFamily="18" charset="0"/>
                                <a:ea typeface="Cambria Math" panose="02040503050406030204" pitchFamily="18" charset="0"/>
                              </a:rPr>
                              <m:t>.−</m:t>
                            </m:r>
                          </m:sup>
                        </m:sSubSup>
                        <m:r>
                          <a:rPr lang="en-US" b="0" i="1" smtClean="0">
                            <a:latin typeface="Cambria Math" panose="02040503050406030204" pitchFamily="18" charset="0"/>
                            <a:ea typeface="Cambria Math" panose="02040503050406030204" pitchFamily="18" charset="0"/>
                          </a:rPr>
                          <m:t>+2</m:t>
                        </m:r>
                        <m:sSup>
                          <m:sSupPr>
                            <m:ctrlPr>
                              <a:rPr lang="en-US"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𝐻</m:t>
                            </m:r>
                          </m:e>
                          <m:sup>
                            <m:r>
                              <a:rPr lang="en-US" b="0" i="1" smtClean="0">
                                <a:latin typeface="Cambria Math" panose="02040503050406030204" pitchFamily="18" charset="0"/>
                                <a:ea typeface="Cambria Math" panose="02040503050406030204" pitchFamily="18" charset="0"/>
                              </a:rPr>
                              <m:t>+</m:t>
                            </m:r>
                          </m:sup>
                        </m:sSup>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 </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[3</m:t>
                            </m:r>
                            <m:r>
                              <a:rPr lang="en-US" b="0" i="1" smtClean="0">
                                <a:latin typeface="Cambria Math" panose="02040503050406030204" pitchFamily="18" charset="0"/>
                                <a:ea typeface="Cambria Math" panose="02040503050406030204" pitchFamily="18" charset="0"/>
                              </a:rPr>
                              <m:t>𝐹𝑒</m:t>
                            </m:r>
                            <m:r>
                              <a:rPr lang="en-US" b="0" i="1" smtClean="0">
                                <a:latin typeface="Cambria Math" panose="02040503050406030204" pitchFamily="18" charset="0"/>
                                <a:ea typeface="Cambria Math" panose="02040503050406030204" pitchFamily="18" charset="0"/>
                              </a:rPr>
                              <m:t>−4</m:t>
                            </m:r>
                            <m:r>
                              <a:rPr lang="en-US" b="0" i="1" smtClean="0">
                                <a:latin typeface="Cambria Math" panose="02040503050406030204" pitchFamily="18" charset="0"/>
                                <a:ea typeface="Cambria Math" panose="02040503050406030204" pitchFamily="18" charset="0"/>
                              </a:rPr>
                              <m:t>𝑆</m:t>
                            </m:r>
                            <m:r>
                              <a:rPr lang="en-US" b="0" i="1" smtClean="0">
                                <a:latin typeface="Cambria Math" panose="02040503050406030204" pitchFamily="18" charset="0"/>
                                <a:ea typeface="Cambria Math" panose="02040503050406030204" pitchFamily="18" charset="0"/>
                              </a:rPr>
                              <m:t>]</m:t>
                            </m:r>
                          </m:e>
                          <m:sub>
                            <m:r>
                              <a:rPr lang="en-US" b="0" i="1" smtClean="0">
                                <a:latin typeface="Cambria Math" panose="02040503050406030204" pitchFamily="18" charset="0"/>
                                <a:ea typeface="Cambria Math" panose="02040503050406030204" pitchFamily="18" charset="0"/>
                              </a:rPr>
                              <m:t>𝑜𝑥</m:t>
                            </m:r>
                          </m:sub>
                        </m:sSub>
                        <m:r>
                          <a:rPr lang="en-US" b="0" i="1" smtClean="0">
                            <a:latin typeface="Cambria Math" panose="02040503050406030204" pitchFamily="18" charset="0"/>
                            <a:ea typeface="Cambria Math" panose="02040503050406030204" pitchFamily="18" charset="0"/>
                          </a:rPr>
                          <m:t>+ </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𝑄𝐻</m:t>
                            </m:r>
                          </m:e>
                          <m:sub>
                            <m:r>
                              <a:rPr lang="en-US" b="0" i="1" smtClean="0">
                                <a:latin typeface="Cambria Math" panose="02040503050406030204" pitchFamily="18" charset="0"/>
                                <a:ea typeface="Cambria Math" panose="02040503050406030204" pitchFamily="18" charset="0"/>
                              </a:rPr>
                              <m:t>2</m:t>
                            </m:r>
                          </m:sub>
                        </m:sSub>
                      </m:oMath>
                    </m:oMathPara>
                  </a14:m>
                  <a:endParaRPr lang="en-US" b="0" dirty="0">
                    <a:latin typeface="Times New Roman" panose="02020603050405020304" pitchFamily="18" charset="0"/>
                    <a:ea typeface="Cambria Math" panose="02040503050406030204" pitchFamily="18" charset="0"/>
                    <a:cs typeface="Times New Roman" panose="02020603050405020304" pitchFamily="18" charset="0"/>
                  </a:endParaRPr>
                </a:p>
              </p:txBody>
            </p:sp>
          </mc:Choice>
          <mc:Fallback xmlns="">
            <p:sp>
              <p:nvSpPr>
                <p:cNvPr id="62" name="TextBox 61">
                  <a:extLst>
                    <a:ext uri="{FF2B5EF4-FFF2-40B4-BE49-F238E27FC236}">
                      <a16:creationId xmlns:a16="http://schemas.microsoft.com/office/drawing/2014/main" id="{F7F79ECF-767F-44DF-8FB5-7AFC0D0B9448}"/>
                    </a:ext>
                  </a:extLst>
                </p:cNvPr>
                <p:cNvSpPr txBox="1">
                  <a:spLocks noRot="1" noChangeAspect="1" noMove="1" noResize="1" noEditPoints="1" noAdjustHandles="1" noChangeArrowheads="1" noChangeShapeType="1" noTextEdit="1"/>
                </p:cNvSpPr>
                <p:nvPr/>
              </p:nvSpPr>
              <p:spPr>
                <a:xfrm>
                  <a:off x="6506447" y="784946"/>
                  <a:ext cx="5575244" cy="369332"/>
                </a:xfrm>
                <a:prstGeom prst="rect">
                  <a:avLst/>
                </a:prstGeom>
                <a:blipFill>
                  <a:blip r:embed="rId9"/>
                  <a:stretch>
                    <a:fillRect b="-18333"/>
                  </a:stretch>
                </a:blipFill>
              </p:spPr>
              <p:txBody>
                <a:bodyPr/>
                <a:lstStyle/>
                <a:p>
                  <a:r>
                    <a:rPr lang="en-US">
                      <a:noFill/>
                    </a:rPr>
                    <a:t> </a:t>
                  </a:r>
                </a:p>
              </p:txBody>
            </p:sp>
          </mc:Fallback>
        </mc:AlternateContent>
      </p:grpSp>
    </p:spTree>
    <p:extLst>
      <p:ext uri="{BB962C8B-B14F-4D97-AF65-F5344CB8AC3E}">
        <p14:creationId xmlns:p14="http://schemas.microsoft.com/office/powerpoint/2010/main" val="273111006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B457631-F828-4405-880F-838120C50DFD}"/>
              </a:ext>
            </a:extLst>
          </p:cNvPr>
          <p:cNvPicPr>
            <a:picLocks noChangeAspect="1"/>
          </p:cNvPicPr>
          <p:nvPr/>
        </p:nvPicPr>
        <p:blipFill>
          <a:blip r:embed="rId2"/>
          <a:stretch>
            <a:fillRect/>
          </a:stretch>
        </p:blipFill>
        <p:spPr>
          <a:xfrm>
            <a:off x="3657942" y="2081836"/>
            <a:ext cx="3057082" cy="2251855"/>
          </a:xfrm>
          <a:prstGeom prst="rect">
            <a:avLst/>
          </a:prstGeom>
        </p:spPr>
      </p:pic>
      <p:graphicFrame>
        <p:nvGraphicFramePr>
          <p:cNvPr id="17" name="Table 9">
            <a:extLst>
              <a:ext uri="{FF2B5EF4-FFF2-40B4-BE49-F238E27FC236}">
                <a16:creationId xmlns:a16="http://schemas.microsoft.com/office/drawing/2014/main" id="{F3EFEA34-7313-4D1A-8DF9-0E3FA784834D}"/>
              </a:ext>
            </a:extLst>
          </p:cNvPr>
          <p:cNvGraphicFramePr>
            <a:graphicFrameLocks noGrp="1"/>
          </p:cNvGraphicFramePr>
          <p:nvPr/>
        </p:nvGraphicFramePr>
        <p:xfrm>
          <a:off x="6982829" y="4022376"/>
          <a:ext cx="4978629" cy="1987134"/>
        </p:xfrm>
        <a:graphic>
          <a:graphicData uri="http://schemas.openxmlformats.org/drawingml/2006/table">
            <a:tbl>
              <a:tblPr firstRow="1" bandRow="1">
                <a:tableStyleId>{5C22544A-7EE6-4342-B048-85BDC9FD1C3A}</a:tableStyleId>
              </a:tblPr>
              <a:tblGrid>
                <a:gridCol w="758099">
                  <a:extLst>
                    <a:ext uri="{9D8B030D-6E8A-4147-A177-3AD203B41FA5}">
                      <a16:colId xmlns:a16="http://schemas.microsoft.com/office/drawing/2014/main" val="3392426984"/>
                    </a:ext>
                  </a:extLst>
                </a:gridCol>
                <a:gridCol w="844106">
                  <a:extLst>
                    <a:ext uri="{9D8B030D-6E8A-4147-A177-3AD203B41FA5}">
                      <a16:colId xmlns:a16="http://schemas.microsoft.com/office/drawing/2014/main" val="3763410137"/>
                    </a:ext>
                  </a:extLst>
                </a:gridCol>
                <a:gridCol w="844106">
                  <a:extLst>
                    <a:ext uri="{9D8B030D-6E8A-4147-A177-3AD203B41FA5}">
                      <a16:colId xmlns:a16="http://schemas.microsoft.com/office/drawing/2014/main" val="1573641818"/>
                    </a:ext>
                  </a:extLst>
                </a:gridCol>
                <a:gridCol w="844106">
                  <a:extLst>
                    <a:ext uri="{9D8B030D-6E8A-4147-A177-3AD203B41FA5}">
                      <a16:colId xmlns:a16="http://schemas.microsoft.com/office/drawing/2014/main" val="1565653230"/>
                    </a:ext>
                  </a:extLst>
                </a:gridCol>
                <a:gridCol w="844106">
                  <a:extLst>
                    <a:ext uri="{9D8B030D-6E8A-4147-A177-3AD203B41FA5}">
                      <a16:colId xmlns:a16="http://schemas.microsoft.com/office/drawing/2014/main" val="2535995151"/>
                    </a:ext>
                  </a:extLst>
                </a:gridCol>
                <a:gridCol w="844106">
                  <a:extLst>
                    <a:ext uri="{9D8B030D-6E8A-4147-A177-3AD203B41FA5}">
                      <a16:colId xmlns:a16="http://schemas.microsoft.com/office/drawing/2014/main" val="2304855218"/>
                    </a:ext>
                  </a:extLst>
                </a:gridCol>
              </a:tblGrid>
              <a:tr h="340130">
                <a:tc>
                  <a:txBody>
                    <a:bodyPr/>
                    <a:lstStyle/>
                    <a:p>
                      <a:pPr algn="ctr"/>
                      <a:r>
                        <a:rPr lang="en-US" sz="1200" dirty="0">
                          <a:latin typeface="Times New Roman" panose="02020603050405020304" pitchFamily="18" charset="0"/>
                          <a:cs typeface="Times New Roman" panose="02020603050405020304" pitchFamily="18" charset="0"/>
                        </a:rPr>
                        <a:t>Redox Center</a:t>
                      </a:r>
                    </a:p>
                  </a:txBody>
                  <a:tcPr marL="0" marR="0" marT="0" marB="0" anchor="ctr"/>
                </a:tc>
                <a:tc>
                  <a:txBody>
                    <a:bodyPr/>
                    <a:lstStyle/>
                    <a:p>
                      <a:pPr algn="ctr"/>
                      <a:r>
                        <a:rPr lang="en-US" sz="1200" dirty="0" err="1">
                          <a:latin typeface="Times New Roman" panose="02020603050405020304" pitchFamily="18" charset="0"/>
                          <a:cs typeface="Times New Roman" panose="02020603050405020304" pitchFamily="18" charset="0"/>
                        </a:rPr>
                        <a:t>E</a:t>
                      </a:r>
                      <a:r>
                        <a:rPr lang="en-US" sz="1200" baseline="-25000" dirty="0" err="1">
                          <a:latin typeface="Times New Roman" panose="02020603050405020304" pitchFamily="18" charset="0"/>
                          <a:cs typeface="Times New Roman" panose="02020603050405020304" pitchFamily="18" charset="0"/>
                        </a:rPr>
                        <a:t>o</a:t>
                      </a:r>
                      <a:endParaRPr lang="en-US" sz="1200" baseline="-25000" dirty="0">
                        <a:latin typeface="Times New Roman" panose="02020603050405020304" pitchFamily="18" charset="0"/>
                        <a:cs typeface="Times New Roman" panose="02020603050405020304" pitchFamily="18" charset="0"/>
                      </a:endParaRPr>
                    </a:p>
                  </a:txBody>
                  <a:tcPr marL="0" marR="0" marT="0" marB="0" anchor="ctr"/>
                </a:tc>
                <a:tc>
                  <a:txBody>
                    <a:bodyPr/>
                    <a:lstStyle/>
                    <a:p>
                      <a:pPr algn="ctr"/>
                      <a:r>
                        <a:rPr lang="en-US" sz="1200" dirty="0">
                          <a:latin typeface="Times New Roman" panose="02020603050405020304" pitchFamily="18" charset="0"/>
                          <a:cs typeface="Times New Roman" panose="02020603050405020304" pitchFamily="18" charset="0"/>
                        </a:rPr>
                        <a:t>E</a:t>
                      </a:r>
                      <a:r>
                        <a:rPr lang="en-US" sz="1200" baseline="-25000" dirty="0">
                          <a:latin typeface="Times New Roman" panose="02020603050405020304" pitchFamily="18" charset="0"/>
                          <a:cs typeface="Times New Roman" panose="02020603050405020304" pitchFamily="18" charset="0"/>
                        </a:rPr>
                        <a:t>1</a:t>
                      </a:r>
                    </a:p>
                  </a:txBody>
                  <a:tcPr marL="0" marR="0" marT="0" marB="0" anchor="ctr"/>
                </a:tc>
                <a:tc>
                  <a:txBody>
                    <a:bodyPr/>
                    <a:lstStyle/>
                    <a:p>
                      <a:pPr algn="ctr"/>
                      <a:r>
                        <a:rPr lang="en-US" sz="1200" dirty="0">
                          <a:latin typeface="Times New Roman" panose="02020603050405020304" pitchFamily="18" charset="0"/>
                          <a:cs typeface="Times New Roman" panose="02020603050405020304" pitchFamily="18" charset="0"/>
                        </a:rPr>
                        <a:t>E</a:t>
                      </a:r>
                      <a:r>
                        <a:rPr lang="en-US" sz="1200" baseline="-25000" dirty="0">
                          <a:latin typeface="Times New Roman" panose="02020603050405020304" pitchFamily="18" charset="0"/>
                          <a:cs typeface="Times New Roman" panose="02020603050405020304" pitchFamily="18" charset="0"/>
                        </a:rPr>
                        <a:t>2</a:t>
                      </a:r>
                    </a:p>
                  </a:txBody>
                  <a:tcPr marL="0" marR="0" marT="0" marB="0" anchor="ctr"/>
                </a:tc>
                <a:tc>
                  <a:txBody>
                    <a:bodyPr/>
                    <a:lstStyle/>
                    <a:p>
                      <a:pPr algn="ctr"/>
                      <a:r>
                        <a:rPr lang="en-US" sz="1200" dirty="0">
                          <a:latin typeface="Times New Roman" panose="02020603050405020304" pitchFamily="18" charset="0"/>
                          <a:cs typeface="Times New Roman" panose="02020603050405020304" pitchFamily="18" charset="0"/>
                        </a:rPr>
                        <a:t>E</a:t>
                      </a:r>
                      <a:r>
                        <a:rPr lang="en-US" sz="1200" baseline="-25000" dirty="0">
                          <a:latin typeface="Times New Roman" panose="02020603050405020304" pitchFamily="18" charset="0"/>
                          <a:cs typeface="Times New Roman" panose="02020603050405020304" pitchFamily="18" charset="0"/>
                        </a:rPr>
                        <a:t>3</a:t>
                      </a:r>
                    </a:p>
                  </a:txBody>
                  <a:tcPr marL="0" marR="0" marT="0" marB="0" anchor="ctr"/>
                </a:tc>
                <a:tc>
                  <a:txBody>
                    <a:bodyPr/>
                    <a:lstStyle/>
                    <a:p>
                      <a:pPr algn="ctr"/>
                      <a:r>
                        <a:rPr lang="en-US" sz="1200" dirty="0">
                          <a:latin typeface="Times New Roman" panose="02020603050405020304" pitchFamily="18" charset="0"/>
                          <a:cs typeface="Times New Roman" panose="02020603050405020304" pitchFamily="18" charset="0"/>
                        </a:rPr>
                        <a:t>E</a:t>
                      </a:r>
                      <a:r>
                        <a:rPr lang="en-US" sz="1200" baseline="-25000" dirty="0">
                          <a:latin typeface="Times New Roman" panose="02020603050405020304" pitchFamily="18" charset="0"/>
                          <a:cs typeface="Times New Roman" panose="02020603050405020304" pitchFamily="18" charset="0"/>
                        </a:rPr>
                        <a:t>4</a:t>
                      </a:r>
                    </a:p>
                  </a:txBody>
                  <a:tcPr marL="0" marR="0" marT="0" marB="0" anchor="ctr"/>
                </a:tc>
                <a:extLst>
                  <a:ext uri="{0D108BD9-81ED-4DB2-BD59-A6C34878D82A}">
                    <a16:rowId xmlns:a16="http://schemas.microsoft.com/office/drawing/2014/main" val="3283383807"/>
                  </a:ext>
                </a:extLst>
              </a:tr>
              <a:tr h="270229">
                <a:tc>
                  <a:txBody>
                    <a:bodyPr/>
                    <a:lstStyle/>
                    <a:p>
                      <a:pPr algn="ctr"/>
                      <a:r>
                        <a:rPr lang="en-US" sz="1200" baseline="0" dirty="0">
                          <a:latin typeface="Times New Roman" panose="02020603050405020304" pitchFamily="18" charset="0"/>
                          <a:cs typeface="Times New Roman" panose="02020603050405020304" pitchFamily="18" charset="0"/>
                        </a:rPr>
                        <a:t>SQ</a:t>
                      </a:r>
                    </a:p>
                  </a:txBody>
                  <a:tcPr marL="0" marR="0" marT="0" marB="0" anchor="ctr"/>
                </a:tc>
                <a:tc>
                  <a:txBody>
                    <a:bodyPr/>
                    <a:lstStyle/>
                    <a:p>
                      <a:pPr algn="ctr"/>
                      <a:r>
                        <a:rPr lang="en-US" sz="1200" baseline="0" dirty="0">
                          <a:latin typeface="Times New Roman" panose="02020603050405020304" pitchFamily="18" charset="0"/>
                          <a:cs typeface="Times New Roman" panose="02020603050405020304" pitchFamily="18" charset="0"/>
                        </a:rPr>
                        <a:t>0</a:t>
                      </a:r>
                    </a:p>
                  </a:txBody>
                  <a:tcPr marL="0" marR="0" marT="0" marB="0" anchor="ctr"/>
                </a:tc>
                <a:tc>
                  <a:txBody>
                    <a:bodyPr/>
                    <a:lstStyle/>
                    <a:p>
                      <a:pPr algn="ctr"/>
                      <a:r>
                        <a:rPr lang="en-US" sz="1200" baseline="0" dirty="0">
                          <a:latin typeface="Times New Roman" panose="02020603050405020304" pitchFamily="18" charset="0"/>
                          <a:cs typeface="Times New Roman" panose="02020603050405020304" pitchFamily="18" charset="0"/>
                        </a:rPr>
                        <a:t>6.83x10</a:t>
                      </a:r>
                      <a:r>
                        <a:rPr lang="en-US" sz="1200" baseline="30000" dirty="0">
                          <a:latin typeface="Times New Roman" panose="02020603050405020304" pitchFamily="18" charset="0"/>
                          <a:cs typeface="Times New Roman" panose="02020603050405020304" pitchFamily="18" charset="0"/>
                        </a:rPr>
                        <a:t>-4</a:t>
                      </a:r>
                    </a:p>
                  </a:txBody>
                  <a:tcPr marL="0" marR="0" marT="0" marB="0" anchor="ctr"/>
                </a:tc>
                <a:tc>
                  <a:txBody>
                    <a:bodyPr/>
                    <a:lstStyle/>
                    <a:p>
                      <a:pPr algn="ctr"/>
                      <a:r>
                        <a:rPr lang="en-US" sz="1200" baseline="0" dirty="0">
                          <a:latin typeface="Times New Roman" panose="02020603050405020304" pitchFamily="18" charset="0"/>
                          <a:cs typeface="Times New Roman" panose="02020603050405020304" pitchFamily="18" charset="0"/>
                        </a:rPr>
                        <a:t>8.44x10</a:t>
                      </a:r>
                      <a:r>
                        <a:rPr lang="en-US" sz="1200" baseline="30000" dirty="0">
                          <a:latin typeface="Times New Roman" panose="02020603050405020304" pitchFamily="18" charset="0"/>
                          <a:cs typeface="Times New Roman" panose="02020603050405020304" pitchFamily="18" charset="0"/>
                        </a:rPr>
                        <a:t>-5</a:t>
                      </a:r>
                    </a:p>
                  </a:txBody>
                  <a:tcPr marL="0" marR="0" marT="0" marB="0" anchor="ctr"/>
                </a:tc>
                <a:tc>
                  <a:txBody>
                    <a:bodyPr/>
                    <a:lstStyle/>
                    <a:p>
                      <a:pPr algn="ctr"/>
                      <a:r>
                        <a:rPr lang="en-US" sz="1200" baseline="0" dirty="0">
                          <a:latin typeface="Times New Roman" panose="02020603050405020304" pitchFamily="18" charset="0"/>
                          <a:cs typeface="Times New Roman" panose="02020603050405020304" pitchFamily="18" charset="0"/>
                        </a:rPr>
                        <a:t>0.79</a:t>
                      </a:r>
                    </a:p>
                  </a:txBody>
                  <a:tcPr marL="0" marR="0" marT="0" marB="0" anchor="ctr"/>
                </a:tc>
                <a:tc>
                  <a:txBody>
                    <a:bodyPr/>
                    <a:lstStyle/>
                    <a:p>
                      <a:pPr algn="ctr"/>
                      <a:r>
                        <a:rPr lang="en-US" sz="1200" baseline="0" dirty="0">
                          <a:latin typeface="Times New Roman" panose="02020603050405020304" pitchFamily="18" charset="0"/>
                          <a:cs typeface="Times New Roman" panose="02020603050405020304" pitchFamily="18" charset="0"/>
                        </a:rPr>
                        <a:t>2.85x10</a:t>
                      </a:r>
                      <a:r>
                        <a:rPr lang="en-US" sz="1200" baseline="30000" dirty="0">
                          <a:latin typeface="Times New Roman" panose="02020603050405020304" pitchFamily="18" charset="0"/>
                          <a:cs typeface="Times New Roman" panose="02020603050405020304" pitchFamily="18" charset="0"/>
                        </a:rPr>
                        <a:t>-2</a:t>
                      </a:r>
                    </a:p>
                  </a:txBody>
                  <a:tcPr marL="0" marR="0" marT="0" marB="0" anchor="ctr"/>
                </a:tc>
                <a:extLst>
                  <a:ext uri="{0D108BD9-81ED-4DB2-BD59-A6C34878D82A}">
                    <a16:rowId xmlns:a16="http://schemas.microsoft.com/office/drawing/2014/main" val="85839722"/>
                  </a:ext>
                </a:extLst>
              </a:tr>
              <a:tr h="270229">
                <a:tc>
                  <a:txBody>
                    <a:bodyPr/>
                    <a:lstStyle/>
                    <a:p>
                      <a:pPr algn="ctr"/>
                      <a:r>
                        <a:rPr lang="en-US" sz="1200" dirty="0">
                          <a:latin typeface="Times New Roman" panose="02020603050405020304" pitchFamily="18" charset="0"/>
                          <a:cs typeface="Times New Roman" panose="02020603050405020304" pitchFamily="18" charset="0"/>
                        </a:rPr>
                        <a:t>[2Fe-2S]</a:t>
                      </a:r>
                    </a:p>
                  </a:txBody>
                  <a:tcPr marL="0" marR="0" marT="0" marB="0" anchor="ctr"/>
                </a:tc>
                <a:tc>
                  <a:txBody>
                    <a:bodyPr/>
                    <a:lstStyle/>
                    <a:p>
                      <a:pPr algn="ctr"/>
                      <a:r>
                        <a:rPr lang="en-US" sz="1200" baseline="0" dirty="0">
                          <a:latin typeface="Times New Roman" panose="02020603050405020304" pitchFamily="18" charset="0"/>
                          <a:cs typeface="Times New Roman" panose="02020603050405020304" pitchFamily="18" charset="0"/>
                        </a:rPr>
                        <a:t>0</a:t>
                      </a:r>
                    </a:p>
                  </a:txBody>
                  <a:tcPr marL="0" marR="0" marT="0" marB="0" anchor="ctr"/>
                </a:tc>
                <a:tc>
                  <a:txBody>
                    <a:bodyPr/>
                    <a:lstStyle/>
                    <a:p>
                      <a:pPr algn="ctr"/>
                      <a:r>
                        <a:rPr lang="en-US" sz="1200" baseline="0" dirty="0">
                          <a:latin typeface="Times New Roman" panose="02020603050405020304" pitchFamily="18" charset="0"/>
                          <a:cs typeface="Times New Roman" panose="02020603050405020304" pitchFamily="18" charset="0"/>
                        </a:rPr>
                        <a:t>8.82</a:t>
                      </a:r>
                    </a:p>
                  </a:txBody>
                  <a:tcPr marL="0" marR="0" marT="0" marB="0" anchor="ctr"/>
                </a:tc>
                <a:tc>
                  <a:txBody>
                    <a:bodyPr/>
                    <a:lstStyle/>
                    <a:p>
                      <a:pPr algn="ctr"/>
                      <a:r>
                        <a:rPr lang="en-US" sz="1200" baseline="0" dirty="0">
                          <a:latin typeface="Times New Roman" panose="02020603050405020304" pitchFamily="18" charset="0"/>
                          <a:cs typeface="Times New Roman" panose="02020603050405020304" pitchFamily="18" charset="0"/>
                        </a:rPr>
                        <a:t>99.28</a:t>
                      </a:r>
                    </a:p>
                  </a:txBody>
                  <a:tcPr marL="0" marR="0" marT="0" marB="0" anchor="ctr"/>
                </a:tc>
                <a:tc>
                  <a:txBody>
                    <a:bodyPr/>
                    <a:lstStyle/>
                    <a:p>
                      <a:pPr algn="ctr"/>
                      <a:r>
                        <a:rPr lang="en-US" sz="1200" baseline="0" dirty="0">
                          <a:latin typeface="Times New Roman" panose="02020603050405020304" pitchFamily="18" charset="0"/>
                          <a:cs typeface="Times New Roman" panose="02020603050405020304" pitchFamily="18" charset="0"/>
                        </a:rPr>
                        <a:t>73.07</a:t>
                      </a:r>
                    </a:p>
                  </a:txBody>
                  <a:tcPr marL="0" marR="0" marT="0" marB="0" anchor="ctr"/>
                </a:tc>
                <a:tc>
                  <a:txBody>
                    <a:bodyPr/>
                    <a:lstStyle/>
                    <a:p>
                      <a:pPr algn="ctr"/>
                      <a:r>
                        <a:rPr lang="en-US" sz="1200" baseline="0" dirty="0">
                          <a:latin typeface="Times New Roman" panose="02020603050405020304" pitchFamily="18" charset="0"/>
                          <a:cs typeface="Times New Roman" panose="02020603050405020304" pitchFamily="18" charset="0"/>
                        </a:rPr>
                        <a:t>99.99</a:t>
                      </a:r>
                    </a:p>
                  </a:txBody>
                  <a:tcPr marL="0" marR="0" marT="0" marB="0" anchor="ctr"/>
                </a:tc>
                <a:extLst>
                  <a:ext uri="{0D108BD9-81ED-4DB2-BD59-A6C34878D82A}">
                    <a16:rowId xmlns:a16="http://schemas.microsoft.com/office/drawing/2014/main" val="2778522876"/>
                  </a:ext>
                </a:extLst>
              </a:tr>
              <a:tr h="270229">
                <a:tc>
                  <a:txBody>
                    <a:bodyPr/>
                    <a:lstStyle/>
                    <a:p>
                      <a:pPr algn="ctr"/>
                      <a:r>
                        <a:rPr lang="en-US" sz="1200" dirty="0">
                          <a:latin typeface="Times New Roman" panose="02020603050405020304" pitchFamily="18" charset="0"/>
                          <a:cs typeface="Times New Roman" panose="02020603050405020304" pitchFamily="18" charset="0"/>
                        </a:rPr>
                        <a:t>[4Fe-4S]</a:t>
                      </a:r>
                    </a:p>
                  </a:txBody>
                  <a:tcPr marL="0" marR="0" marT="0" marB="0" anchor="ctr"/>
                </a:tc>
                <a:tc>
                  <a:txBody>
                    <a:bodyPr/>
                    <a:lstStyle/>
                    <a:p>
                      <a:pPr algn="ctr"/>
                      <a:r>
                        <a:rPr lang="en-US" sz="1200" baseline="0" dirty="0">
                          <a:latin typeface="Times New Roman" panose="02020603050405020304" pitchFamily="18" charset="0"/>
                          <a:cs typeface="Times New Roman" panose="02020603050405020304" pitchFamily="18" charset="0"/>
                        </a:rPr>
                        <a:t>0</a:t>
                      </a:r>
                    </a:p>
                  </a:txBody>
                  <a:tcPr marL="0" marR="0"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aseline="0" dirty="0">
                          <a:latin typeface="Times New Roman" panose="02020603050405020304" pitchFamily="18" charset="0"/>
                          <a:cs typeface="Times New Roman" panose="02020603050405020304" pitchFamily="18" charset="0"/>
                        </a:rPr>
                        <a:t>3.55x10</a:t>
                      </a:r>
                      <a:r>
                        <a:rPr lang="en-US" sz="1200" baseline="30000" dirty="0">
                          <a:latin typeface="Times New Roman" panose="02020603050405020304" pitchFamily="18" charset="0"/>
                          <a:cs typeface="Times New Roman" panose="02020603050405020304" pitchFamily="18" charset="0"/>
                        </a:rPr>
                        <a:t>-4</a:t>
                      </a:r>
                    </a:p>
                  </a:txBody>
                  <a:tcPr marL="0" marR="0" marT="0" marB="0" anchor="ctr"/>
                </a:tc>
                <a:tc>
                  <a:txBody>
                    <a:bodyPr/>
                    <a:lstStyle/>
                    <a:p>
                      <a:pPr algn="ctr"/>
                      <a:r>
                        <a:rPr lang="en-US" sz="1200" baseline="0" dirty="0">
                          <a:latin typeface="Times New Roman" panose="02020603050405020304" pitchFamily="18" charset="0"/>
                          <a:cs typeface="Times New Roman" panose="02020603050405020304" pitchFamily="18" charset="0"/>
                        </a:rPr>
                        <a:t>4.38x10</a:t>
                      </a:r>
                      <a:r>
                        <a:rPr lang="en-US" sz="1200" baseline="30000" dirty="0">
                          <a:latin typeface="Times New Roman" panose="02020603050405020304" pitchFamily="18" charset="0"/>
                          <a:cs typeface="Times New Roman" panose="02020603050405020304" pitchFamily="18" charset="0"/>
                        </a:rPr>
                        <a:t>-3</a:t>
                      </a:r>
                    </a:p>
                  </a:txBody>
                  <a:tcPr marL="0" marR="0" marT="0" marB="0" anchor="ctr"/>
                </a:tc>
                <a:tc>
                  <a:txBody>
                    <a:bodyPr/>
                    <a:lstStyle/>
                    <a:p>
                      <a:pPr algn="ctr"/>
                      <a:r>
                        <a:rPr lang="en-US" sz="1200" baseline="0" dirty="0">
                          <a:latin typeface="Times New Roman" panose="02020603050405020304" pitchFamily="18" charset="0"/>
                          <a:cs typeface="Times New Roman" panose="02020603050405020304" pitchFamily="18" charset="0"/>
                        </a:rPr>
                        <a:t>0.41</a:t>
                      </a:r>
                    </a:p>
                  </a:txBody>
                  <a:tcPr marL="0" marR="0" marT="0" marB="0" anchor="ctr"/>
                </a:tc>
                <a:tc>
                  <a:txBody>
                    <a:bodyPr/>
                    <a:lstStyle/>
                    <a:p>
                      <a:pPr algn="ctr"/>
                      <a:r>
                        <a:rPr lang="en-US" sz="1200" baseline="0" dirty="0">
                          <a:latin typeface="Times New Roman" panose="02020603050405020304" pitchFamily="18" charset="0"/>
                          <a:cs typeface="Times New Roman" panose="02020603050405020304" pitchFamily="18" charset="0"/>
                        </a:rPr>
                        <a:t>1.49x10</a:t>
                      </a:r>
                      <a:r>
                        <a:rPr lang="en-US" sz="1200" baseline="30000" dirty="0">
                          <a:latin typeface="Times New Roman" panose="02020603050405020304" pitchFamily="18" charset="0"/>
                          <a:cs typeface="Times New Roman" panose="02020603050405020304" pitchFamily="18" charset="0"/>
                        </a:rPr>
                        <a:t>-2</a:t>
                      </a:r>
                    </a:p>
                  </a:txBody>
                  <a:tcPr marL="0" marR="0" marT="0" marB="0" anchor="ctr"/>
                </a:tc>
                <a:extLst>
                  <a:ext uri="{0D108BD9-81ED-4DB2-BD59-A6C34878D82A}">
                    <a16:rowId xmlns:a16="http://schemas.microsoft.com/office/drawing/2014/main" val="2239648935"/>
                  </a:ext>
                </a:extLst>
              </a:tr>
              <a:tr h="270229">
                <a:tc>
                  <a:txBody>
                    <a:bodyPr/>
                    <a:lstStyle/>
                    <a:p>
                      <a:pPr algn="ctr"/>
                      <a:r>
                        <a:rPr lang="en-US" sz="1200" baseline="0" dirty="0">
                          <a:latin typeface="Times New Roman" panose="02020603050405020304" pitchFamily="18" charset="0"/>
                          <a:cs typeface="Times New Roman" panose="02020603050405020304" pitchFamily="18" charset="0"/>
                        </a:rPr>
                        <a:t>[3Fe-4S]</a:t>
                      </a:r>
                    </a:p>
                  </a:txBody>
                  <a:tcPr marL="0" marR="0" marT="0" marB="0" anchor="ctr"/>
                </a:tc>
                <a:tc>
                  <a:txBody>
                    <a:bodyPr/>
                    <a:lstStyle/>
                    <a:p>
                      <a:pPr algn="ctr"/>
                      <a:r>
                        <a:rPr lang="en-US" sz="1200" baseline="0" dirty="0">
                          <a:latin typeface="Times New Roman" panose="02020603050405020304" pitchFamily="18" charset="0"/>
                          <a:cs typeface="Times New Roman" panose="02020603050405020304" pitchFamily="18" charset="0"/>
                        </a:rPr>
                        <a:t>0</a:t>
                      </a:r>
                    </a:p>
                  </a:txBody>
                  <a:tcPr marL="0" marR="0" marT="0" marB="0" anchor="ctr"/>
                </a:tc>
                <a:tc>
                  <a:txBody>
                    <a:bodyPr/>
                    <a:lstStyle/>
                    <a:p>
                      <a:pPr algn="ctr"/>
                      <a:r>
                        <a:rPr lang="en-US" sz="1200" baseline="0" dirty="0">
                          <a:latin typeface="Times New Roman" panose="02020603050405020304" pitchFamily="18" charset="0"/>
                          <a:cs typeface="Times New Roman" panose="02020603050405020304" pitchFamily="18" charset="0"/>
                        </a:rPr>
                        <a:t>91.12</a:t>
                      </a:r>
                    </a:p>
                  </a:txBody>
                  <a:tcPr marL="0" marR="0" marT="0" marB="0" anchor="ctr"/>
                </a:tc>
                <a:tc>
                  <a:txBody>
                    <a:bodyPr/>
                    <a:lstStyle/>
                    <a:p>
                      <a:pPr algn="ctr"/>
                      <a:r>
                        <a:rPr lang="en-US" sz="1200" baseline="0" dirty="0">
                          <a:latin typeface="Times New Roman" panose="02020603050405020304" pitchFamily="18" charset="0"/>
                          <a:cs typeface="Times New Roman" panose="02020603050405020304" pitchFamily="18" charset="0"/>
                        </a:rPr>
                        <a:t>99.9</a:t>
                      </a:r>
                    </a:p>
                  </a:txBody>
                  <a:tcPr marL="0" marR="0" marT="0" marB="0" anchor="ctr"/>
                </a:tc>
                <a:tc>
                  <a:txBody>
                    <a:bodyPr/>
                    <a:lstStyle/>
                    <a:p>
                      <a:pPr algn="ctr"/>
                      <a:r>
                        <a:rPr lang="en-US" sz="1200" baseline="0" dirty="0">
                          <a:latin typeface="Times New Roman" panose="02020603050405020304" pitchFamily="18" charset="0"/>
                          <a:cs typeface="Times New Roman" panose="02020603050405020304" pitchFamily="18" charset="0"/>
                        </a:rPr>
                        <a:t>97.39</a:t>
                      </a:r>
                    </a:p>
                  </a:txBody>
                  <a:tcPr marL="0" marR="0" marT="0" marB="0" anchor="ctr"/>
                </a:tc>
                <a:tc>
                  <a:txBody>
                    <a:bodyPr/>
                    <a:lstStyle/>
                    <a:p>
                      <a:pPr algn="ctr"/>
                      <a:r>
                        <a:rPr lang="en-US" sz="1200" baseline="0" dirty="0">
                          <a:latin typeface="Times New Roman" panose="02020603050405020304" pitchFamily="18" charset="0"/>
                          <a:cs typeface="Times New Roman" panose="02020603050405020304" pitchFamily="18" charset="0"/>
                        </a:rPr>
                        <a:t>1</a:t>
                      </a:r>
                    </a:p>
                  </a:txBody>
                  <a:tcPr marL="0" marR="0" marT="0" marB="0" anchor="ctr"/>
                </a:tc>
                <a:extLst>
                  <a:ext uri="{0D108BD9-81ED-4DB2-BD59-A6C34878D82A}">
                    <a16:rowId xmlns:a16="http://schemas.microsoft.com/office/drawing/2014/main" val="1094136049"/>
                  </a:ext>
                </a:extLst>
              </a:tr>
              <a:tr h="270229">
                <a:tc>
                  <a:txBody>
                    <a:bodyPr/>
                    <a:lstStyle/>
                    <a:p>
                      <a:pPr algn="ctr"/>
                      <a:r>
                        <a:rPr lang="en-US" sz="1200" dirty="0">
                          <a:latin typeface="Times New Roman" panose="02020603050405020304" pitchFamily="18" charset="0"/>
                          <a:cs typeface="Times New Roman" panose="02020603050405020304" pitchFamily="18" charset="0"/>
                        </a:rPr>
                        <a:t>FADH</a:t>
                      </a:r>
                      <a:r>
                        <a:rPr lang="en-US" sz="1200" baseline="-25000" dirty="0">
                          <a:latin typeface="Times New Roman" panose="02020603050405020304" pitchFamily="18" charset="0"/>
                          <a:cs typeface="Times New Roman" panose="02020603050405020304" pitchFamily="18" charset="0"/>
                        </a:rPr>
                        <a:t>2</a:t>
                      </a:r>
                    </a:p>
                  </a:txBody>
                  <a:tcPr marL="0" marR="0" marT="0" marB="0" anchor="ctr"/>
                </a:tc>
                <a:tc>
                  <a:txBody>
                    <a:bodyPr/>
                    <a:lstStyle/>
                    <a:p>
                      <a:pPr algn="ctr"/>
                      <a:r>
                        <a:rPr lang="en-US" sz="1200" baseline="0" dirty="0">
                          <a:latin typeface="Times New Roman" panose="02020603050405020304" pitchFamily="18" charset="0"/>
                          <a:cs typeface="Times New Roman" panose="02020603050405020304" pitchFamily="18" charset="0"/>
                        </a:rPr>
                        <a:t>0</a:t>
                      </a:r>
                    </a:p>
                  </a:txBody>
                  <a:tcPr marL="0" marR="0" marT="0" marB="0" anchor="ctr"/>
                </a:tc>
                <a:tc>
                  <a:txBody>
                    <a:bodyPr/>
                    <a:lstStyle/>
                    <a:p>
                      <a:pPr algn="ctr"/>
                      <a:r>
                        <a:rPr lang="en-US" sz="1200" baseline="0" dirty="0">
                          <a:latin typeface="Times New Roman" panose="02020603050405020304" pitchFamily="18" charset="0"/>
                          <a:cs typeface="Times New Roman" panose="02020603050405020304" pitchFamily="18" charset="0"/>
                        </a:rPr>
                        <a:t>0</a:t>
                      </a:r>
                    </a:p>
                  </a:txBody>
                  <a:tcPr marL="0" marR="0" marT="0" marB="0" anchor="ctr"/>
                </a:tc>
                <a:tc>
                  <a:txBody>
                    <a:bodyPr/>
                    <a:lstStyle/>
                    <a:p>
                      <a:pPr algn="ctr"/>
                      <a:r>
                        <a:rPr lang="en-US" sz="1200" baseline="0" dirty="0">
                          <a:latin typeface="Times New Roman" panose="02020603050405020304" pitchFamily="18" charset="0"/>
                          <a:cs typeface="Times New Roman" panose="02020603050405020304" pitchFamily="18" charset="0"/>
                        </a:rPr>
                        <a:t>2.56x10</a:t>
                      </a:r>
                      <a:r>
                        <a:rPr lang="en-US" sz="1200" baseline="30000" dirty="0">
                          <a:latin typeface="Times New Roman" panose="02020603050405020304" pitchFamily="18" charset="0"/>
                          <a:cs typeface="Times New Roman" panose="02020603050405020304" pitchFamily="18" charset="0"/>
                        </a:rPr>
                        <a:t>-2</a:t>
                      </a:r>
                    </a:p>
                  </a:txBody>
                  <a:tcPr marL="0" marR="0" marT="0" marB="0" anchor="ctr"/>
                </a:tc>
                <a:tc>
                  <a:txBody>
                    <a:bodyPr/>
                    <a:lstStyle/>
                    <a:p>
                      <a:pPr algn="ctr"/>
                      <a:r>
                        <a:rPr lang="en-US" sz="1200" baseline="0" dirty="0">
                          <a:latin typeface="Times New Roman" panose="02020603050405020304" pitchFamily="18" charset="0"/>
                          <a:cs typeface="Times New Roman" panose="02020603050405020304" pitchFamily="18" charset="0"/>
                        </a:rPr>
                        <a:t>29.53</a:t>
                      </a:r>
                    </a:p>
                  </a:txBody>
                  <a:tcPr marL="0" marR="0" marT="0" marB="0" anchor="ctr"/>
                </a:tc>
                <a:tc>
                  <a:txBody>
                    <a:bodyPr/>
                    <a:lstStyle/>
                    <a:p>
                      <a:pPr algn="ctr"/>
                      <a:r>
                        <a:rPr lang="en-US" sz="1200" baseline="0" dirty="0">
                          <a:latin typeface="Times New Roman" panose="02020603050405020304" pitchFamily="18" charset="0"/>
                          <a:cs typeface="Times New Roman" panose="02020603050405020304" pitchFamily="18" charset="0"/>
                        </a:rPr>
                        <a:t>99.97</a:t>
                      </a:r>
                    </a:p>
                  </a:txBody>
                  <a:tcPr marL="0" marR="0" marT="0" marB="0" anchor="ctr"/>
                </a:tc>
                <a:extLst>
                  <a:ext uri="{0D108BD9-81ED-4DB2-BD59-A6C34878D82A}">
                    <a16:rowId xmlns:a16="http://schemas.microsoft.com/office/drawing/2014/main" val="1705461957"/>
                  </a:ext>
                </a:extLst>
              </a:tr>
              <a:tr h="270229">
                <a:tc>
                  <a:txBody>
                    <a:bodyPr/>
                    <a:lstStyle/>
                    <a:p>
                      <a:pPr algn="ctr"/>
                      <a:r>
                        <a:rPr lang="en-US" sz="1200" dirty="0">
                          <a:latin typeface="Times New Roman" panose="02020603050405020304" pitchFamily="18" charset="0"/>
                          <a:cs typeface="Times New Roman" panose="02020603050405020304" pitchFamily="18" charset="0"/>
                        </a:rPr>
                        <a:t>FADH</a:t>
                      </a:r>
                      <a:r>
                        <a:rPr lang="en-US" sz="1200" baseline="30000" dirty="0">
                          <a:latin typeface="Times New Roman" panose="02020603050405020304" pitchFamily="18" charset="0"/>
                          <a:cs typeface="Times New Roman" panose="02020603050405020304" pitchFamily="18" charset="0"/>
                        </a:rPr>
                        <a:t>.-</a:t>
                      </a:r>
                    </a:p>
                  </a:txBody>
                  <a:tcPr marL="0" marR="0" marT="0" marB="0" anchor="ctr"/>
                </a:tc>
                <a:tc>
                  <a:txBody>
                    <a:bodyPr/>
                    <a:lstStyle/>
                    <a:p>
                      <a:pPr algn="ctr"/>
                      <a:r>
                        <a:rPr lang="en-US" sz="1200" baseline="0" dirty="0">
                          <a:latin typeface="Times New Roman" panose="02020603050405020304" pitchFamily="18" charset="0"/>
                          <a:cs typeface="Times New Roman" panose="02020603050405020304" pitchFamily="18" charset="0"/>
                        </a:rPr>
                        <a:t>0</a:t>
                      </a:r>
                    </a:p>
                  </a:txBody>
                  <a:tcPr marL="0" marR="0" marT="0" marB="0" anchor="ctr"/>
                </a:tc>
                <a:tc>
                  <a:txBody>
                    <a:bodyPr/>
                    <a:lstStyle/>
                    <a:p>
                      <a:pPr algn="ctr"/>
                      <a:r>
                        <a:rPr lang="en-US" sz="1200" baseline="0" dirty="0">
                          <a:latin typeface="Times New Roman" panose="02020603050405020304" pitchFamily="18" charset="0"/>
                          <a:cs typeface="Times New Roman" panose="02020603050405020304" pitchFamily="18" charset="0"/>
                        </a:rPr>
                        <a:t>0.0602</a:t>
                      </a:r>
                    </a:p>
                  </a:txBody>
                  <a:tcPr marL="0" marR="0" marT="0" marB="0" anchor="ctr"/>
                </a:tc>
                <a:tc>
                  <a:txBody>
                    <a:bodyPr/>
                    <a:lstStyle/>
                    <a:p>
                      <a:pPr algn="ctr"/>
                      <a:r>
                        <a:rPr lang="en-US" sz="1200" baseline="0" dirty="0">
                          <a:latin typeface="Times New Roman" panose="02020603050405020304" pitchFamily="18" charset="0"/>
                          <a:cs typeface="Times New Roman" panose="02020603050405020304" pitchFamily="18" charset="0"/>
                        </a:rPr>
                        <a:t>0.75</a:t>
                      </a:r>
                    </a:p>
                  </a:txBody>
                  <a:tcPr marL="0" marR="0" marT="0" marB="0" anchor="ctr"/>
                </a:tc>
                <a:tc>
                  <a:txBody>
                    <a:bodyPr/>
                    <a:lstStyle/>
                    <a:p>
                      <a:pPr algn="ctr"/>
                      <a:r>
                        <a:rPr lang="en-US" sz="1200" baseline="0" dirty="0">
                          <a:latin typeface="Times New Roman" panose="02020603050405020304" pitchFamily="18" charset="0"/>
                          <a:cs typeface="Times New Roman" panose="02020603050405020304" pitchFamily="18" charset="0"/>
                        </a:rPr>
                        <a:t>69.29</a:t>
                      </a:r>
                    </a:p>
                  </a:txBody>
                  <a:tcPr marL="0" marR="0" marT="0" marB="0" anchor="ctr"/>
                </a:tc>
                <a:tc>
                  <a:txBody>
                    <a:bodyPr/>
                    <a:lstStyle/>
                    <a:p>
                      <a:pPr algn="ctr"/>
                      <a:r>
                        <a:rPr lang="en-US" sz="1200" baseline="0" dirty="0">
                          <a:latin typeface="Times New Roman" panose="02020603050405020304" pitchFamily="18" charset="0"/>
                          <a:cs typeface="Times New Roman" panose="02020603050405020304" pitchFamily="18" charset="0"/>
                        </a:rPr>
                        <a:t>3.02x-10</a:t>
                      </a:r>
                      <a:r>
                        <a:rPr lang="en-US" sz="1200" baseline="30000" dirty="0">
                          <a:latin typeface="Times New Roman" panose="02020603050405020304" pitchFamily="18" charset="0"/>
                          <a:cs typeface="Times New Roman" panose="02020603050405020304" pitchFamily="18" charset="0"/>
                        </a:rPr>
                        <a:t>-2</a:t>
                      </a:r>
                    </a:p>
                  </a:txBody>
                  <a:tcPr marL="0" marR="0" marT="0" marB="0" anchor="ctr"/>
                </a:tc>
                <a:extLst>
                  <a:ext uri="{0D108BD9-81ED-4DB2-BD59-A6C34878D82A}">
                    <a16:rowId xmlns:a16="http://schemas.microsoft.com/office/drawing/2014/main" val="3549304475"/>
                  </a:ext>
                </a:extLst>
              </a:tr>
            </a:tbl>
          </a:graphicData>
        </a:graphic>
      </p:graphicFrame>
      <p:sp>
        <p:nvSpPr>
          <p:cNvPr id="18" name="TextBox 17">
            <a:extLst>
              <a:ext uri="{FF2B5EF4-FFF2-40B4-BE49-F238E27FC236}">
                <a16:creationId xmlns:a16="http://schemas.microsoft.com/office/drawing/2014/main" id="{2DE0932D-649B-47F9-ADE0-39FA57606825}"/>
              </a:ext>
            </a:extLst>
          </p:cNvPr>
          <p:cNvSpPr txBox="1"/>
          <p:nvPr/>
        </p:nvSpPr>
        <p:spPr>
          <a:xfrm>
            <a:off x="8587798" y="3653044"/>
            <a:ext cx="1854034" cy="369332"/>
          </a:xfrm>
          <a:prstGeom prst="rect">
            <a:avLst/>
          </a:prstGeom>
          <a:noFill/>
        </p:spPr>
        <p:txBody>
          <a:bodyPr wrap="none" rtlCol="0">
            <a:spAutoFit/>
          </a:bodyPr>
          <a:lstStyle/>
          <a:p>
            <a:r>
              <a:rPr lang="en-US" b="1" dirty="0">
                <a:latin typeface="Times New Roman" panose="02020603050405020304" pitchFamily="18" charset="0"/>
                <a:cs typeface="Times New Roman" panose="02020603050405020304" pitchFamily="18" charset="0"/>
              </a:rPr>
              <a:t>Percent Reduced</a:t>
            </a:r>
          </a:p>
        </p:txBody>
      </p:sp>
      <p:grpSp>
        <p:nvGrpSpPr>
          <p:cNvPr id="28" name="Group 27">
            <a:extLst>
              <a:ext uri="{FF2B5EF4-FFF2-40B4-BE49-F238E27FC236}">
                <a16:creationId xmlns:a16="http://schemas.microsoft.com/office/drawing/2014/main" id="{EDAEB2D3-6E74-4664-97C4-62079C3EBD11}"/>
              </a:ext>
            </a:extLst>
          </p:cNvPr>
          <p:cNvGrpSpPr/>
          <p:nvPr/>
        </p:nvGrpSpPr>
        <p:grpSpPr>
          <a:xfrm>
            <a:off x="471379" y="2499443"/>
            <a:ext cx="3562483" cy="983472"/>
            <a:chOff x="9722166" y="119553"/>
            <a:chExt cx="3562483" cy="983472"/>
          </a:xfrm>
        </p:grpSpPr>
        <p:sp>
          <p:nvSpPr>
            <p:cNvPr id="29" name="TextBox 28">
              <a:extLst>
                <a:ext uri="{FF2B5EF4-FFF2-40B4-BE49-F238E27FC236}">
                  <a16:creationId xmlns:a16="http://schemas.microsoft.com/office/drawing/2014/main" id="{A0990790-DFCB-4B41-A703-4FC68A86AB59}"/>
                </a:ext>
              </a:extLst>
            </p:cNvPr>
            <p:cNvSpPr txBox="1"/>
            <p:nvPr/>
          </p:nvSpPr>
          <p:spPr>
            <a:xfrm>
              <a:off x="9722166" y="119553"/>
              <a:ext cx="2303772"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Two-electron reactions</a:t>
              </a:r>
            </a:p>
          </p:txBody>
        </p:sp>
        <mc:AlternateContent xmlns:mc="http://schemas.openxmlformats.org/markup-compatibility/2006" xmlns:a14="http://schemas.microsoft.com/office/drawing/2010/main">
          <mc:Choice Requires="a14">
            <p:sp>
              <p:nvSpPr>
                <p:cNvPr id="30" name="TextBox 29">
                  <a:extLst>
                    <a:ext uri="{FF2B5EF4-FFF2-40B4-BE49-F238E27FC236}">
                      <a16:creationId xmlns:a16="http://schemas.microsoft.com/office/drawing/2014/main" id="{5FEA6902-67EC-4315-845A-4ECB1B225DC2}"/>
                    </a:ext>
                  </a:extLst>
                </p:cNvPr>
                <p:cNvSpPr txBox="1"/>
                <p:nvPr/>
              </p:nvSpPr>
              <p:spPr>
                <a:xfrm>
                  <a:off x="10022923" y="429848"/>
                  <a:ext cx="3261726"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𝑆𝑈𝐶</m:t>
                        </m:r>
                        <m:r>
                          <a:rPr lang="en-US" i="1" smtClean="0">
                            <a:latin typeface="Cambria Math" panose="02040503050406030204" pitchFamily="18" charset="0"/>
                          </a:rPr>
                          <m:t>+</m:t>
                        </m:r>
                        <m:r>
                          <a:rPr lang="en-US" b="0" i="1" smtClean="0">
                            <a:latin typeface="Cambria Math" panose="02040503050406030204" pitchFamily="18" charset="0"/>
                          </a:rPr>
                          <m:t>𝐹𝐴𝐷</m:t>
                        </m:r>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𝐹𝑈𝑀</m:t>
                        </m:r>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𝐹𝐴𝐷𝐻</m:t>
                            </m:r>
                          </m:e>
                          <m:sub>
                            <m:r>
                              <a:rPr lang="en-US" b="0" i="1" smtClean="0">
                                <a:latin typeface="Cambria Math" panose="02040503050406030204" pitchFamily="18" charset="0"/>
                                <a:ea typeface="Cambria Math" panose="02040503050406030204" pitchFamily="18" charset="0"/>
                              </a:rPr>
                              <m:t>2</m:t>
                            </m:r>
                          </m:sub>
                        </m:sSub>
                      </m:oMath>
                    </m:oMathPara>
                  </a14:m>
                  <a:endParaRPr lang="en-US" b="0" dirty="0">
                    <a:latin typeface="Times New Roman" panose="02020603050405020304" pitchFamily="18" charset="0"/>
                    <a:ea typeface="Cambria Math" panose="02040503050406030204" pitchFamily="18" charset="0"/>
                    <a:cs typeface="Times New Roman" panose="02020603050405020304" pitchFamily="18" charset="0"/>
                  </a:endParaRPr>
                </a:p>
              </p:txBody>
            </p:sp>
          </mc:Choice>
          <mc:Fallback xmlns="">
            <p:sp>
              <p:nvSpPr>
                <p:cNvPr id="30" name="TextBox 29">
                  <a:extLst>
                    <a:ext uri="{FF2B5EF4-FFF2-40B4-BE49-F238E27FC236}">
                      <a16:creationId xmlns:a16="http://schemas.microsoft.com/office/drawing/2014/main" id="{5FEA6902-67EC-4315-845A-4ECB1B225DC2}"/>
                    </a:ext>
                  </a:extLst>
                </p:cNvPr>
                <p:cNvSpPr txBox="1">
                  <a:spLocks noRot="1" noChangeAspect="1" noMove="1" noResize="1" noEditPoints="1" noAdjustHandles="1" noChangeArrowheads="1" noChangeShapeType="1" noTextEdit="1"/>
                </p:cNvSpPr>
                <p:nvPr/>
              </p:nvSpPr>
              <p:spPr>
                <a:xfrm>
                  <a:off x="10022923" y="429848"/>
                  <a:ext cx="3261726" cy="369332"/>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1" name="TextBox 30">
                  <a:extLst>
                    <a:ext uri="{FF2B5EF4-FFF2-40B4-BE49-F238E27FC236}">
                      <a16:creationId xmlns:a16="http://schemas.microsoft.com/office/drawing/2014/main" id="{FA55A8EF-56C4-41DA-8409-8BA684C338E4}"/>
                    </a:ext>
                  </a:extLst>
                </p:cNvPr>
                <p:cNvSpPr txBox="1"/>
                <p:nvPr/>
              </p:nvSpPr>
              <p:spPr>
                <a:xfrm>
                  <a:off x="10033083" y="733693"/>
                  <a:ext cx="2232726"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𝐹𝐴𝐷𝐻</m:t>
                            </m:r>
                          </m:e>
                          <m:sub>
                            <m:r>
                              <a:rPr lang="en-US" i="1">
                                <a:latin typeface="Cambria Math" panose="02040503050406030204" pitchFamily="18" charset="0"/>
                              </a:rPr>
                              <m:t>2</m:t>
                            </m:r>
                          </m:sub>
                        </m:sSub>
                        <m:r>
                          <a:rPr lang="en-US" i="1">
                            <a:latin typeface="Cambria Math" panose="02040503050406030204" pitchFamily="18" charset="0"/>
                          </a:rPr>
                          <m:t>+ </m:t>
                        </m:r>
                        <m:sSub>
                          <m:sSubPr>
                            <m:ctrlPr>
                              <a:rPr lang="en-US" i="1" smtClean="0">
                                <a:latin typeface="Cambria Math" panose="02040503050406030204" pitchFamily="18" charset="0"/>
                              </a:rPr>
                            </m:ctrlPr>
                          </m:sSubPr>
                          <m:e>
                            <m:r>
                              <a:rPr lang="en-US" b="0" i="1" smtClean="0">
                                <a:latin typeface="Cambria Math" panose="02040503050406030204" pitchFamily="18" charset="0"/>
                              </a:rPr>
                              <m:t>𝑂</m:t>
                            </m:r>
                          </m:e>
                          <m:sub>
                            <m:r>
                              <a:rPr lang="en-US" b="0" i="1" smtClean="0">
                                <a:latin typeface="Cambria Math" panose="02040503050406030204" pitchFamily="18" charset="0"/>
                              </a:rPr>
                              <m:t>2</m:t>
                            </m:r>
                          </m:sub>
                        </m:sSub>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 </m:t>
                        </m:r>
                        <m:sSubSup>
                          <m:sSubSupPr>
                            <m:ctrlPr>
                              <a:rPr lang="en-US" b="0" i="1" smtClean="0">
                                <a:latin typeface="Cambria Math" panose="02040503050406030204" pitchFamily="18" charset="0"/>
                                <a:ea typeface="Cambria Math" panose="02040503050406030204" pitchFamily="18" charset="0"/>
                              </a:rPr>
                            </m:ctrlPr>
                          </m:sSubSupPr>
                          <m:e>
                            <m:r>
                              <a:rPr lang="en-US" b="0" i="1" smtClean="0">
                                <a:latin typeface="Cambria Math" panose="02040503050406030204" pitchFamily="18" charset="0"/>
                                <a:ea typeface="Cambria Math" panose="02040503050406030204" pitchFamily="18" charset="0"/>
                              </a:rPr>
                              <m:t>𝑂</m:t>
                            </m:r>
                          </m:e>
                          <m:sub>
                            <m:r>
                              <a:rPr lang="en-US" b="0" i="1" smtClean="0">
                                <a:latin typeface="Cambria Math" panose="02040503050406030204" pitchFamily="18" charset="0"/>
                                <a:ea typeface="Cambria Math" panose="02040503050406030204" pitchFamily="18" charset="0"/>
                              </a:rPr>
                              <m:t>2</m:t>
                            </m:r>
                          </m:sub>
                          <m:sup>
                            <m:r>
                              <a:rPr lang="en-US" b="0" i="1" smtClean="0">
                                <a:latin typeface="Cambria Math" panose="02040503050406030204" pitchFamily="18" charset="0"/>
                                <a:ea typeface="Cambria Math" panose="02040503050406030204" pitchFamily="18" charset="0"/>
                              </a:rPr>
                              <m:t>.−</m:t>
                            </m:r>
                          </m:sup>
                        </m:sSubSup>
                      </m:oMath>
                    </m:oMathPara>
                  </a14:m>
                  <a:endParaRPr lang="en-US" b="0" dirty="0">
                    <a:latin typeface="Times New Roman" panose="02020603050405020304" pitchFamily="18" charset="0"/>
                    <a:ea typeface="Cambria Math" panose="02040503050406030204" pitchFamily="18" charset="0"/>
                    <a:cs typeface="Times New Roman" panose="02020603050405020304" pitchFamily="18" charset="0"/>
                  </a:endParaRPr>
                </a:p>
              </p:txBody>
            </p:sp>
          </mc:Choice>
          <mc:Fallback xmlns="">
            <p:sp>
              <p:nvSpPr>
                <p:cNvPr id="31" name="TextBox 30">
                  <a:extLst>
                    <a:ext uri="{FF2B5EF4-FFF2-40B4-BE49-F238E27FC236}">
                      <a16:creationId xmlns:a16="http://schemas.microsoft.com/office/drawing/2014/main" id="{FA55A8EF-56C4-41DA-8409-8BA684C338E4}"/>
                    </a:ext>
                  </a:extLst>
                </p:cNvPr>
                <p:cNvSpPr txBox="1">
                  <a:spLocks noRot="1" noChangeAspect="1" noMove="1" noResize="1" noEditPoints="1" noAdjustHandles="1" noChangeArrowheads="1" noChangeShapeType="1" noTextEdit="1"/>
                </p:cNvSpPr>
                <p:nvPr/>
              </p:nvSpPr>
              <p:spPr>
                <a:xfrm>
                  <a:off x="10033083" y="733693"/>
                  <a:ext cx="2232726" cy="369332"/>
                </a:xfrm>
                <a:prstGeom prst="rect">
                  <a:avLst/>
                </a:prstGeom>
                <a:blipFill>
                  <a:blip r:embed="rId4"/>
                  <a:stretch>
                    <a:fillRect b="-3333"/>
                  </a:stretch>
                </a:blipFill>
              </p:spPr>
              <p:txBody>
                <a:bodyPr/>
                <a:lstStyle/>
                <a:p>
                  <a:r>
                    <a:rPr lang="en-US">
                      <a:noFill/>
                    </a:rPr>
                    <a:t> </a:t>
                  </a:r>
                </a:p>
              </p:txBody>
            </p:sp>
          </mc:Fallback>
        </mc:AlternateContent>
      </p:grpSp>
      <p:grpSp>
        <p:nvGrpSpPr>
          <p:cNvPr id="32" name="Group 31">
            <a:extLst>
              <a:ext uri="{FF2B5EF4-FFF2-40B4-BE49-F238E27FC236}">
                <a16:creationId xmlns:a16="http://schemas.microsoft.com/office/drawing/2014/main" id="{C6B94263-9361-4A9C-8B05-521B3A8BE558}"/>
              </a:ext>
            </a:extLst>
          </p:cNvPr>
          <p:cNvGrpSpPr/>
          <p:nvPr/>
        </p:nvGrpSpPr>
        <p:grpSpPr>
          <a:xfrm>
            <a:off x="483418" y="791468"/>
            <a:ext cx="5837553" cy="1708586"/>
            <a:chOff x="6233978" y="142596"/>
            <a:chExt cx="5837553" cy="1708586"/>
          </a:xfrm>
        </p:grpSpPr>
        <p:sp>
          <p:nvSpPr>
            <p:cNvPr id="33" name="TextBox 32">
              <a:extLst>
                <a:ext uri="{FF2B5EF4-FFF2-40B4-BE49-F238E27FC236}">
                  <a16:creationId xmlns:a16="http://schemas.microsoft.com/office/drawing/2014/main" id="{318D922E-E0B2-42CB-99CF-1D69ED96CC16}"/>
                </a:ext>
              </a:extLst>
            </p:cNvPr>
            <p:cNvSpPr txBox="1"/>
            <p:nvPr/>
          </p:nvSpPr>
          <p:spPr>
            <a:xfrm>
              <a:off x="6233978" y="142596"/>
              <a:ext cx="2281394"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One-electron reactions</a:t>
              </a:r>
            </a:p>
          </p:txBody>
        </p:sp>
        <mc:AlternateContent xmlns:mc="http://schemas.openxmlformats.org/markup-compatibility/2006" xmlns:a14="http://schemas.microsoft.com/office/drawing/2010/main">
          <mc:Choice Requires="a14">
            <p:sp>
              <p:nvSpPr>
                <p:cNvPr id="34" name="TextBox 33">
                  <a:extLst>
                    <a:ext uri="{FF2B5EF4-FFF2-40B4-BE49-F238E27FC236}">
                      <a16:creationId xmlns:a16="http://schemas.microsoft.com/office/drawing/2014/main" id="{5D5792FC-A489-4BAA-B5C0-9EA332990153}"/>
                    </a:ext>
                  </a:extLst>
                </p:cNvPr>
                <p:cNvSpPr txBox="1"/>
                <p:nvPr/>
              </p:nvSpPr>
              <p:spPr>
                <a:xfrm>
                  <a:off x="6511800" y="1139247"/>
                  <a:ext cx="4318938"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[3</m:t>
                            </m:r>
                            <m:r>
                              <a:rPr lang="en-US" b="0" i="1" smtClean="0">
                                <a:latin typeface="Cambria Math" panose="02040503050406030204" pitchFamily="18" charset="0"/>
                              </a:rPr>
                              <m:t>𝐹𝑒</m:t>
                            </m:r>
                            <m:r>
                              <a:rPr lang="en-US" b="0" i="1" smtClean="0">
                                <a:latin typeface="Cambria Math" panose="02040503050406030204" pitchFamily="18" charset="0"/>
                              </a:rPr>
                              <m:t>−4</m:t>
                            </m:r>
                            <m:r>
                              <a:rPr lang="en-US" b="0" i="1" smtClean="0">
                                <a:latin typeface="Cambria Math" panose="02040503050406030204" pitchFamily="18" charset="0"/>
                              </a:rPr>
                              <m:t>𝑆</m:t>
                            </m:r>
                            <m:r>
                              <a:rPr lang="en-US" b="0" i="1" smtClean="0">
                                <a:latin typeface="Cambria Math" panose="02040503050406030204" pitchFamily="18" charset="0"/>
                              </a:rPr>
                              <m:t>]</m:t>
                            </m:r>
                          </m:e>
                          <m:sub>
                            <m:r>
                              <a:rPr lang="en-US" b="0" i="1" smtClean="0">
                                <a:latin typeface="Cambria Math" panose="02040503050406030204" pitchFamily="18" charset="0"/>
                              </a:rPr>
                              <m:t>𝑟𝑒𝑑</m:t>
                            </m:r>
                          </m:sub>
                        </m:sSub>
                        <m:r>
                          <a:rPr lang="en-US" b="0" i="1"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𝑂</m:t>
                            </m:r>
                          </m:e>
                          <m:sub>
                            <m:r>
                              <a:rPr lang="en-US" b="0" i="1" smtClean="0">
                                <a:latin typeface="Cambria Math" panose="02040503050406030204" pitchFamily="18" charset="0"/>
                              </a:rPr>
                              <m:t>2</m:t>
                            </m:r>
                          </m:sub>
                        </m:sSub>
                        <m:r>
                          <a:rPr lang="en-US" b="0" i="1" smtClean="0">
                            <a:latin typeface="Cambria Math" panose="02040503050406030204" pitchFamily="18" charset="0"/>
                            <a:ea typeface="Cambria Math" panose="02040503050406030204" pitchFamily="18" charset="0"/>
                          </a:rPr>
                          <m:t>⇌ </m:t>
                        </m:r>
                        <m:sSubSup>
                          <m:sSubSupPr>
                            <m:ctrlPr>
                              <a:rPr lang="en-US" b="0" i="1" smtClean="0">
                                <a:latin typeface="Cambria Math" panose="02040503050406030204" pitchFamily="18" charset="0"/>
                                <a:ea typeface="Cambria Math" panose="02040503050406030204" pitchFamily="18" charset="0"/>
                              </a:rPr>
                            </m:ctrlPr>
                          </m:sSubSupPr>
                          <m:e>
                            <m:sSub>
                              <m:sSubPr>
                                <m:ctrlPr>
                                  <a:rPr lang="en-US" i="1">
                                    <a:latin typeface="Cambria Math" panose="02040503050406030204" pitchFamily="18" charset="0"/>
                                  </a:rPr>
                                </m:ctrlPr>
                              </m:sSubPr>
                              <m:e>
                                <m:r>
                                  <a:rPr lang="en-US" i="1">
                                    <a:latin typeface="Cambria Math" panose="02040503050406030204" pitchFamily="18" charset="0"/>
                                  </a:rPr>
                                  <m:t>[3</m:t>
                                </m:r>
                                <m:r>
                                  <a:rPr lang="en-US" i="1">
                                    <a:latin typeface="Cambria Math" panose="02040503050406030204" pitchFamily="18" charset="0"/>
                                  </a:rPr>
                                  <m:t>𝐹𝑒</m:t>
                                </m:r>
                                <m:r>
                                  <a:rPr lang="en-US" i="1">
                                    <a:latin typeface="Cambria Math" panose="02040503050406030204" pitchFamily="18" charset="0"/>
                                  </a:rPr>
                                  <m:t>−4</m:t>
                                </m:r>
                                <m:r>
                                  <a:rPr lang="en-US" i="1">
                                    <a:latin typeface="Cambria Math" panose="02040503050406030204" pitchFamily="18" charset="0"/>
                                  </a:rPr>
                                  <m:t>𝑆</m:t>
                                </m:r>
                                <m:r>
                                  <a:rPr lang="en-US" i="1">
                                    <a:latin typeface="Cambria Math" panose="02040503050406030204" pitchFamily="18" charset="0"/>
                                  </a:rPr>
                                  <m:t>]</m:t>
                                </m:r>
                              </m:e>
                              <m:sub>
                                <m:r>
                                  <a:rPr lang="en-US" b="0" i="1" smtClean="0">
                                    <a:latin typeface="Cambria Math" panose="02040503050406030204" pitchFamily="18" charset="0"/>
                                  </a:rPr>
                                  <m:t>𝑜𝑥</m:t>
                                </m:r>
                              </m:sub>
                            </m:sSub>
                            <m:r>
                              <a:rPr lang="en-US" b="0" i="1" smtClean="0">
                                <a:latin typeface="Cambria Math" panose="02040503050406030204" pitchFamily="18" charset="0"/>
                              </a:rPr>
                              <m:t>+ </m:t>
                            </m:r>
                            <m:r>
                              <a:rPr lang="en-US" b="0" i="1" smtClean="0">
                                <a:latin typeface="Cambria Math" panose="02040503050406030204" pitchFamily="18" charset="0"/>
                                <a:ea typeface="Cambria Math" panose="02040503050406030204" pitchFamily="18" charset="0"/>
                              </a:rPr>
                              <m:t>𝑂</m:t>
                            </m:r>
                          </m:e>
                          <m:sub>
                            <m:r>
                              <a:rPr lang="en-US" b="0" i="1" smtClean="0">
                                <a:latin typeface="Cambria Math" panose="02040503050406030204" pitchFamily="18" charset="0"/>
                                <a:ea typeface="Cambria Math" panose="02040503050406030204" pitchFamily="18" charset="0"/>
                              </a:rPr>
                              <m:t>2</m:t>
                            </m:r>
                          </m:sub>
                          <m:sup>
                            <m:r>
                              <a:rPr lang="en-US" b="0" i="1" smtClean="0">
                                <a:latin typeface="Cambria Math" panose="02040503050406030204" pitchFamily="18" charset="0"/>
                                <a:ea typeface="Cambria Math" panose="02040503050406030204" pitchFamily="18" charset="0"/>
                              </a:rPr>
                              <m:t>.−</m:t>
                            </m:r>
                          </m:sup>
                        </m:sSubSup>
                      </m:oMath>
                    </m:oMathPara>
                  </a14:m>
                  <a:endParaRPr lang="en-US" b="0" dirty="0">
                    <a:latin typeface="Times New Roman" panose="02020603050405020304" pitchFamily="18" charset="0"/>
                    <a:ea typeface="Cambria Math" panose="02040503050406030204" pitchFamily="18" charset="0"/>
                    <a:cs typeface="Times New Roman" panose="02020603050405020304" pitchFamily="18" charset="0"/>
                  </a:endParaRPr>
                </a:p>
              </p:txBody>
            </p:sp>
          </mc:Choice>
          <mc:Fallback xmlns="">
            <p:sp>
              <p:nvSpPr>
                <p:cNvPr id="34" name="TextBox 33">
                  <a:extLst>
                    <a:ext uri="{FF2B5EF4-FFF2-40B4-BE49-F238E27FC236}">
                      <a16:creationId xmlns:a16="http://schemas.microsoft.com/office/drawing/2014/main" id="{5D5792FC-A489-4BAA-B5C0-9EA332990153}"/>
                    </a:ext>
                  </a:extLst>
                </p:cNvPr>
                <p:cNvSpPr txBox="1">
                  <a:spLocks noRot="1" noChangeAspect="1" noMove="1" noResize="1" noEditPoints="1" noAdjustHandles="1" noChangeArrowheads="1" noChangeShapeType="1" noTextEdit="1"/>
                </p:cNvSpPr>
                <p:nvPr/>
              </p:nvSpPr>
              <p:spPr>
                <a:xfrm>
                  <a:off x="6511800" y="1139247"/>
                  <a:ext cx="4318938" cy="369332"/>
                </a:xfrm>
                <a:prstGeom prst="rect">
                  <a:avLst/>
                </a:prstGeom>
                <a:blipFill>
                  <a:blip r:embed="rId5"/>
                  <a:stretch>
                    <a:fillRect b="-1639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5" name="TextBox 34">
                  <a:extLst>
                    <a:ext uri="{FF2B5EF4-FFF2-40B4-BE49-F238E27FC236}">
                      <a16:creationId xmlns:a16="http://schemas.microsoft.com/office/drawing/2014/main" id="{4D761914-2C7B-4086-AC55-D37C0059BEB3}"/>
                    </a:ext>
                  </a:extLst>
                </p:cNvPr>
                <p:cNvSpPr txBox="1"/>
                <p:nvPr/>
              </p:nvSpPr>
              <p:spPr>
                <a:xfrm>
                  <a:off x="6496287" y="439466"/>
                  <a:ext cx="5116144"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[3</m:t>
                            </m:r>
                            <m:r>
                              <a:rPr lang="en-US" b="0" i="1" smtClean="0">
                                <a:latin typeface="Cambria Math" panose="02040503050406030204" pitchFamily="18" charset="0"/>
                              </a:rPr>
                              <m:t>𝐹𝑒</m:t>
                            </m:r>
                            <m:r>
                              <a:rPr lang="en-US" b="0" i="1" smtClean="0">
                                <a:latin typeface="Cambria Math" panose="02040503050406030204" pitchFamily="18" charset="0"/>
                              </a:rPr>
                              <m:t>−4</m:t>
                            </m:r>
                            <m:r>
                              <a:rPr lang="en-US" b="0" i="1" smtClean="0">
                                <a:latin typeface="Cambria Math" panose="02040503050406030204" pitchFamily="18" charset="0"/>
                              </a:rPr>
                              <m:t>𝑆</m:t>
                            </m:r>
                            <m:r>
                              <a:rPr lang="en-US" b="0" i="1" smtClean="0">
                                <a:latin typeface="Cambria Math" panose="02040503050406030204" pitchFamily="18" charset="0"/>
                              </a:rPr>
                              <m:t>]</m:t>
                            </m:r>
                          </m:e>
                          <m:sub>
                            <m:r>
                              <a:rPr lang="en-US" b="0" i="1" smtClean="0">
                                <a:latin typeface="Cambria Math" panose="02040503050406030204" pitchFamily="18" charset="0"/>
                              </a:rPr>
                              <m:t>𝑟𝑒𝑑</m:t>
                            </m:r>
                          </m:sub>
                        </m:sSub>
                        <m:r>
                          <a:rPr lang="en-US" b="0" i="1" smtClean="0">
                            <a:latin typeface="Cambria Math" panose="02040503050406030204" pitchFamily="18" charset="0"/>
                          </a:rPr>
                          <m:t> +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𝑄</m:t>
                            </m:r>
                          </m:e>
                          <m:sub>
                            <m:r>
                              <a:rPr lang="en-US" b="0" i="1" smtClean="0">
                                <a:latin typeface="Cambria Math" panose="02040503050406030204" pitchFamily="18" charset="0"/>
                              </a:rPr>
                              <m:t>𝑏𝑜𝑢𝑛𝑑</m:t>
                            </m:r>
                          </m:sub>
                        </m:sSub>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 </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[3</m:t>
                            </m:r>
                            <m:r>
                              <a:rPr lang="en-US" b="0" i="1" smtClean="0">
                                <a:latin typeface="Cambria Math" panose="02040503050406030204" pitchFamily="18" charset="0"/>
                                <a:ea typeface="Cambria Math" panose="02040503050406030204" pitchFamily="18" charset="0"/>
                              </a:rPr>
                              <m:t>𝐹𝑒</m:t>
                            </m:r>
                            <m:r>
                              <a:rPr lang="en-US" b="0" i="1" smtClean="0">
                                <a:latin typeface="Cambria Math" panose="02040503050406030204" pitchFamily="18" charset="0"/>
                                <a:ea typeface="Cambria Math" panose="02040503050406030204" pitchFamily="18" charset="0"/>
                              </a:rPr>
                              <m:t>−4</m:t>
                            </m:r>
                            <m:r>
                              <a:rPr lang="en-US" b="0" i="1" smtClean="0">
                                <a:latin typeface="Cambria Math" panose="02040503050406030204" pitchFamily="18" charset="0"/>
                                <a:ea typeface="Cambria Math" panose="02040503050406030204" pitchFamily="18" charset="0"/>
                              </a:rPr>
                              <m:t>𝑆</m:t>
                            </m:r>
                            <m:r>
                              <a:rPr lang="en-US" b="0" i="1" smtClean="0">
                                <a:latin typeface="Cambria Math" panose="02040503050406030204" pitchFamily="18" charset="0"/>
                                <a:ea typeface="Cambria Math" panose="02040503050406030204" pitchFamily="18" charset="0"/>
                              </a:rPr>
                              <m:t>]</m:t>
                            </m:r>
                          </m:e>
                          <m:sub>
                            <m:r>
                              <a:rPr lang="en-US" b="0" i="1" smtClean="0">
                                <a:latin typeface="Cambria Math" panose="02040503050406030204" pitchFamily="18" charset="0"/>
                                <a:ea typeface="Cambria Math" panose="02040503050406030204" pitchFamily="18" charset="0"/>
                              </a:rPr>
                              <m:t>𝑜𝑥</m:t>
                            </m:r>
                          </m:sub>
                        </m:sSub>
                        <m:r>
                          <a:rPr lang="en-US" b="0" i="1" smtClean="0">
                            <a:latin typeface="Cambria Math" panose="02040503050406030204" pitchFamily="18" charset="0"/>
                            <a:ea typeface="Cambria Math" panose="02040503050406030204" pitchFamily="18" charset="0"/>
                          </a:rPr>
                          <m:t>+</m:t>
                        </m:r>
                        <m:sSubSup>
                          <m:sSubSupPr>
                            <m:ctrlPr>
                              <a:rPr lang="en-US" b="0" i="1" smtClean="0">
                                <a:latin typeface="Cambria Math" panose="02040503050406030204" pitchFamily="18" charset="0"/>
                                <a:ea typeface="Cambria Math" panose="02040503050406030204" pitchFamily="18" charset="0"/>
                              </a:rPr>
                            </m:ctrlPr>
                          </m:sSubSupPr>
                          <m:e>
                            <m:r>
                              <a:rPr lang="en-US" b="0" i="1" smtClean="0">
                                <a:latin typeface="Cambria Math" panose="02040503050406030204" pitchFamily="18" charset="0"/>
                                <a:ea typeface="Cambria Math" panose="02040503050406030204" pitchFamily="18" charset="0"/>
                              </a:rPr>
                              <m:t>𝑄</m:t>
                            </m:r>
                          </m:e>
                          <m:sub>
                            <m:r>
                              <a:rPr lang="en-US" b="0" i="1" smtClean="0">
                                <a:latin typeface="Cambria Math" panose="02040503050406030204" pitchFamily="18" charset="0"/>
                                <a:ea typeface="Cambria Math" panose="02040503050406030204" pitchFamily="18" charset="0"/>
                              </a:rPr>
                              <m:t>𝑏𝑜𝑢𝑛𝑑</m:t>
                            </m:r>
                          </m:sub>
                          <m:sup>
                            <m:r>
                              <a:rPr lang="en-US" b="0" i="1" smtClean="0">
                                <a:latin typeface="Cambria Math" panose="02040503050406030204" pitchFamily="18" charset="0"/>
                                <a:ea typeface="Cambria Math" panose="02040503050406030204" pitchFamily="18" charset="0"/>
                              </a:rPr>
                              <m:t>.−</m:t>
                            </m:r>
                          </m:sup>
                        </m:sSubSup>
                      </m:oMath>
                    </m:oMathPara>
                  </a14:m>
                  <a:endParaRPr lang="en-US" b="0" dirty="0">
                    <a:latin typeface="Times New Roman" panose="02020603050405020304" pitchFamily="18" charset="0"/>
                    <a:ea typeface="Cambria Math" panose="02040503050406030204" pitchFamily="18" charset="0"/>
                    <a:cs typeface="Times New Roman" panose="02020603050405020304" pitchFamily="18" charset="0"/>
                  </a:endParaRPr>
                </a:p>
              </p:txBody>
            </p:sp>
          </mc:Choice>
          <mc:Fallback xmlns="">
            <p:sp>
              <p:nvSpPr>
                <p:cNvPr id="35" name="TextBox 34">
                  <a:extLst>
                    <a:ext uri="{FF2B5EF4-FFF2-40B4-BE49-F238E27FC236}">
                      <a16:creationId xmlns:a16="http://schemas.microsoft.com/office/drawing/2014/main" id="{4D761914-2C7B-4086-AC55-D37C0059BEB3}"/>
                    </a:ext>
                  </a:extLst>
                </p:cNvPr>
                <p:cNvSpPr txBox="1">
                  <a:spLocks noRot="1" noChangeAspect="1" noMove="1" noResize="1" noEditPoints="1" noAdjustHandles="1" noChangeArrowheads="1" noChangeShapeType="1" noTextEdit="1"/>
                </p:cNvSpPr>
                <p:nvPr/>
              </p:nvSpPr>
              <p:spPr>
                <a:xfrm>
                  <a:off x="6496287" y="439466"/>
                  <a:ext cx="5116144" cy="369332"/>
                </a:xfrm>
                <a:prstGeom prst="rect">
                  <a:avLst/>
                </a:prstGeom>
                <a:blipFill>
                  <a:blip r:embed="rId6"/>
                  <a:stretch>
                    <a:fillRect b="-18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6" name="TextBox 35">
                  <a:extLst>
                    <a:ext uri="{FF2B5EF4-FFF2-40B4-BE49-F238E27FC236}">
                      <a16:creationId xmlns:a16="http://schemas.microsoft.com/office/drawing/2014/main" id="{BA9A5D7A-406C-4278-8ED9-374C963A3DA0}"/>
                    </a:ext>
                  </a:extLst>
                </p:cNvPr>
                <p:cNvSpPr txBox="1"/>
                <p:nvPr/>
              </p:nvSpPr>
              <p:spPr>
                <a:xfrm>
                  <a:off x="6552974" y="1481850"/>
                  <a:ext cx="2822375"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p>
                          <m:sSupPr>
                            <m:ctrlPr>
                              <a:rPr lang="en-US" i="1" smtClean="0">
                                <a:latin typeface="Cambria Math" panose="02040503050406030204" pitchFamily="18" charset="0"/>
                              </a:rPr>
                            </m:ctrlPr>
                          </m:sSupPr>
                          <m:e>
                            <m:r>
                              <a:rPr lang="en-US" b="0" i="1" smtClean="0">
                                <a:latin typeface="Cambria Math" panose="02040503050406030204" pitchFamily="18" charset="0"/>
                              </a:rPr>
                              <m:t>𝐹𝐴𝐷</m:t>
                            </m:r>
                          </m:e>
                          <m:sup>
                            <m:r>
                              <a:rPr lang="en-US" b="0" i="1" smtClean="0">
                                <a:latin typeface="Cambria Math" panose="02040503050406030204" pitchFamily="18" charset="0"/>
                              </a:rPr>
                              <m:t>.−</m:t>
                            </m:r>
                          </m:sup>
                        </m:sSup>
                        <m:r>
                          <a:rPr lang="en-US" b="0" i="1"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𝑂</m:t>
                            </m:r>
                          </m:e>
                          <m:sub>
                            <m:r>
                              <a:rPr lang="en-US" b="0" i="1" smtClean="0">
                                <a:latin typeface="Cambria Math" panose="02040503050406030204" pitchFamily="18" charset="0"/>
                              </a:rPr>
                              <m:t>2</m:t>
                            </m:r>
                          </m:sub>
                        </m:sSub>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𝐹𝐴𝐷</m:t>
                        </m:r>
                        <m:r>
                          <a:rPr lang="en-US" b="0" i="1" smtClean="0">
                            <a:latin typeface="Cambria Math" panose="02040503050406030204" pitchFamily="18" charset="0"/>
                            <a:ea typeface="Cambria Math" panose="02040503050406030204" pitchFamily="18" charset="0"/>
                          </a:rPr>
                          <m:t>+</m:t>
                        </m:r>
                        <m:sSubSup>
                          <m:sSubSupPr>
                            <m:ctrlPr>
                              <a:rPr lang="en-US" b="0" i="1" smtClean="0">
                                <a:latin typeface="Cambria Math" panose="02040503050406030204" pitchFamily="18" charset="0"/>
                                <a:ea typeface="Cambria Math" panose="02040503050406030204" pitchFamily="18" charset="0"/>
                              </a:rPr>
                            </m:ctrlPr>
                          </m:sSubSupPr>
                          <m:e>
                            <m:r>
                              <a:rPr lang="en-US" b="0" i="1" smtClean="0">
                                <a:latin typeface="Cambria Math" panose="02040503050406030204" pitchFamily="18" charset="0"/>
                                <a:ea typeface="Cambria Math" panose="02040503050406030204" pitchFamily="18" charset="0"/>
                              </a:rPr>
                              <m:t>𝑂</m:t>
                            </m:r>
                          </m:e>
                          <m:sub>
                            <m:r>
                              <a:rPr lang="en-US" b="0" i="1" smtClean="0">
                                <a:latin typeface="Cambria Math" panose="02040503050406030204" pitchFamily="18" charset="0"/>
                                <a:ea typeface="Cambria Math" panose="02040503050406030204" pitchFamily="18" charset="0"/>
                              </a:rPr>
                              <m:t>2</m:t>
                            </m:r>
                          </m:sub>
                          <m:sup>
                            <m:r>
                              <a:rPr lang="en-US" b="0" i="1" smtClean="0">
                                <a:latin typeface="Cambria Math" panose="02040503050406030204" pitchFamily="18" charset="0"/>
                                <a:ea typeface="Cambria Math" panose="02040503050406030204" pitchFamily="18" charset="0"/>
                              </a:rPr>
                              <m:t>.−</m:t>
                            </m:r>
                          </m:sup>
                        </m:sSubSup>
                      </m:oMath>
                    </m:oMathPara>
                  </a14:m>
                  <a:endParaRPr lang="en-US" dirty="0">
                    <a:latin typeface="Times New Roman" panose="02020603050405020304" pitchFamily="18" charset="0"/>
                    <a:cs typeface="Times New Roman" panose="02020603050405020304" pitchFamily="18" charset="0"/>
                  </a:endParaRPr>
                </a:p>
              </p:txBody>
            </p:sp>
          </mc:Choice>
          <mc:Fallback xmlns="">
            <p:sp>
              <p:nvSpPr>
                <p:cNvPr id="36" name="TextBox 35">
                  <a:extLst>
                    <a:ext uri="{FF2B5EF4-FFF2-40B4-BE49-F238E27FC236}">
                      <a16:creationId xmlns:a16="http://schemas.microsoft.com/office/drawing/2014/main" id="{BA9A5D7A-406C-4278-8ED9-374C963A3DA0}"/>
                    </a:ext>
                  </a:extLst>
                </p:cNvPr>
                <p:cNvSpPr txBox="1">
                  <a:spLocks noRot="1" noChangeAspect="1" noMove="1" noResize="1" noEditPoints="1" noAdjustHandles="1" noChangeArrowheads="1" noChangeShapeType="1" noTextEdit="1"/>
                </p:cNvSpPr>
                <p:nvPr/>
              </p:nvSpPr>
              <p:spPr>
                <a:xfrm>
                  <a:off x="6552974" y="1481850"/>
                  <a:ext cx="2822375" cy="369332"/>
                </a:xfrm>
                <a:prstGeom prst="rect">
                  <a:avLst/>
                </a:prstGeom>
                <a:blipFill>
                  <a:blip r:embed="rId7"/>
                  <a:stretch>
                    <a:fillRect b="-3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7" name="TextBox 36">
                  <a:extLst>
                    <a:ext uri="{FF2B5EF4-FFF2-40B4-BE49-F238E27FC236}">
                      <a16:creationId xmlns:a16="http://schemas.microsoft.com/office/drawing/2014/main" id="{2E992F09-E153-4516-B6F5-4464D28BECC4}"/>
                    </a:ext>
                  </a:extLst>
                </p:cNvPr>
                <p:cNvSpPr txBox="1"/>
                <p:nvPr/>
              </p:nvSpPr>
              <p:spPr>
                <a:xfrm>
                  <a:off x="6496287" y="784946"/>
                  <a:ext cx="5575244"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[3</m:t>
                            </m:r>
                            <m:r>
                              <a:rPr lang="en-US" b="0" i="1" smtClean="0">
                                <a:latin typeface="Cambria Math" panose="02040503050406030204" pitchFamily="18" charset="0"/>
                              </a:rPr>
                              <m:t>𝐹𝑒</m:t>
                            </m:r>
                            <m:r>
                              <a:rPr lang="en-US" b="0" i="1" smtClean="0">
                                <a:latin typeface="Cambria Math" panose="02040503050406030204" pitchFamily="18" charset="0"/>
                              </a:rPr>
                              <m:t>−4</m:t>
                            </m:r>
                            <m:r>
                              <a:rPr lang="en-US" b="0" i="1" smtClean="0">
                                <a:latin typeface="Cambria Math" panose="02040503050406030204" pitchFamily="18" charset="0"/>
                              </a:rPr>
                              <m:t>𝑆</m:t>
                            </m:r>
                            <m:r>
                              <a:rPr lang="en-US" b="0" i="1" smtClean="0">
                                <a:latin typeface="Cambria Math" panose="02040503050406030204" pitchFamily="18" charset="0"/>
                              </a:rPr>
                              <m:t>]</m:t>
                            </m:r>
                          </m:e>
                          <m:sub>
                            <m:r>
                              <a:rPr lang="en-US" b="0" i="1" smtClean="0">
                                <a:latin typeface="Cambria Math" panose="02040503050406030204" pitchFamily="18" charset="0"/>
                              </a:rPr>
                              <m:t>𝑟𝑒𝑑</m:t>
                            </m:r>
                          </m:sub>
                        </m:sSub>
                        <m:r>
                          <a:rPr lang="en-US" b="0" i="1" smtClean="0">
                            <a:latin typeface="Cambria Math" panose="02040503050406030204" pitchFamily="18" charset="0"/>
                          </a:rPr>
                          <m:t> +</m:t>
                        </m:r>
                        <m:sSubSup>
                          <m:sSubSupPr>
                            <m:ctrlPr>
                              <a:rPr lang="en-US" i="1">
                                <a:latin typeface="Cambria Math" panose="02040503050406030204" pitchFamily="18" charset="0"/>
                                <a:ea typeface="Cambria Math" panose="02040503050406030204" pitchFamily="18" charset="0"/>
                              </a:rPr>
                            </m:ctrlPr>
                          </m:sSubSupPr>
                          <m:e>
                            <m:r>
                              <a:rPr lang="en-US" i="1">
                                <a:latin typeface="Cambria Math" panose="02040503050406030204" pitchFamily="18" charset="0"/>
                                <a:ea typeface="Cambria Math" panose="02040503050406030204" pitchFamily="18" charset="0"/>
                              </a:rPr>
                              <m:t>𝑄</m:t>
                            </m:r>
                          </m:e>
                          <m:sub>
                            <m:r>
                              <a:rPr lang="en-US" i="1">
                                <a:latin typeface="Cambria Math" panose="02040503050406030204" pitchFamily="18" charset="0"/>
                                <a:ea typeface="Cambria Math" panose="02040503050406030204" pitchFamily="18" charset="0"/>
                              </a:rPr>
                              <m:t>𝑏𝑜𝑢𝑛𝑑</m:t>
                            </m:r>
                          </m:sub>
                          <m:sup>
                            <m:r>
                              <a:rPr lang="en-US" i="1">
                                <a:latin typeface="Cambria Math" panose="02040503050406030204" pitchFamily="18" charset="0"/>
                                <a:ea typeface="Cambria Math" panose="02040503050406030204" pitchFamily="18" charset="0"/>
                              </a:rPr>
                              <m:t>.−</m:t>
                            </m:r>
                          </m:sup>
                        </m:sSubSup>
                        <m:r>
                          <a:rPr lang="en-US" b="0" i="1" smtClean="0">
                            <a:latin typeface="Cambria Math" panose="02040503050406030204" pitchFamily="18" charset="0"/>
                            <a:ea typeface="Cambria Math" panose="02040503050406030204" pitchFamily="18" charset="0"/>
                          </a:rPr>
                          <m:t>+2</m:t>
                        </m:r>
                        <m:sSup>
                          <m:sSupPr>
                            <m:ctrlPr>
                              <a:rPr lang="en-US"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𝐻</m:t>
                            </m:r>
                          </m:e>
                          <m:sup>
                            <m:r>
                              <a:rPr lang="en-US" b="0" i="1" smtClean="0">
                                <a:latin typeface="Cambria Math" panose="02040503050406030204" pitchFamily="18" charset="0"/>
                                <a:ea typeface="Cambria Math" panose="02040503050406030204" pitchFamily="18" charset="0"/>
                              </a:rPr>
                              <m:t>+</m:t>
                            </m:r>
                          </m:sup>
                        </m:sSup>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 </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[3</m:t>
                            </m:r>
                            <m:r>
                              <a:rPr lang="en-US" b="0" i="1" smtClean="0">
                                <a:latin typeface="Cambria Math" panose="02040503050406030204" pitchFamily="18" charset="0"/>
                                <a:ea typeface="Cambria Math" panose="02040503050406030204" pitchFamily="18" charset="0"/>
                              </a:rPr>
                              <m:t>𝐹𝑒</m:t>
                            </m:r>
                            <m:r>
                              <a:rPr lang="en-US" b="0" i="1" smtClean="0">
                                <a:latin typeface="Cambria Math" panose="02040503050406030204" pitchFamily="18" charset="0"/>
                                <a:ea typeface="Cambria Math" panose="02040503050406030204" pitchFamily="18" charset="0"/>
                              </a:rPr>
                              <m:t>−4</m:t>
                            </m:r>
                            <m:r>
                              <a:rPr lang="en-US" b="0" i="1" smtClean="0">
                                <a:latin typeface="Cambria Math" panose="02040503050406030204" pitchFamily="18" charset="0"/>
                                <a:ea typeface="Cambria Math" panose="02040503050406030204" pitchFamily="18" charset="0"/>
                              </a:rPr>
                              <m:t>𝑆</m:t>
                            </m:r>
                            <m:r>
                              <a:rPr lang="en-US" b="0" i="1" smtClean="0">
                                <a:latin typeface="Cambria Math" panose="02040503050406030204" pitchFamily="18" charset="0"/>
                                <a:ea typeface="Cambria Math" panose="02040503050406030204" pitchFamily="18" charset="0"/>
                              </a:rPr>
                              <m:t>]</m:t>
                            </m:r>
                          </m:e>
                          <m:sub>
                            <m:r>
                              <a:rPr lang="en-US" b="0" i="1" smtClean="0">
                                <a:latin typeface="Cambria Math" panose="02040503050406030204" pitchFamily="18" charset="0"/>
                                <a:ea typeface="Cambria Math" panose="02040503050406030204" pitchFamily="18" charset="0"/>
                              </a:rPr>
                              <m:t>𝑜𝑥</m:t>
                            </m:r>
                          </m:sub>
                        </m:sSub>
                        <m:r>
                          <a:rPr lang="en-US" b="0" i="1" smtClean="0">
                            <a:latin typeface="Cambria Math" panose="02040503050406030204" pitchFamily="18" charset="0"/>
                            <a:ea typeface="Cambria Math" panose="02040503050406030204" pitchFamily="18" charset="0"/>
                          </a:rPr>
                          <m:t>+ </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𝑄𝐻</m:t>
                            </m:r>
                          </m:e>
                          <m:sub>
                            <m:r>
                              <a:rPr lang="en-US" b="0" i="1" smtClean="0">
                                <a:latin typeface="Cambria Math" panose="02040503050406030204" pitchFamily="18" charset="0"/>
                                <a:ea typeface="Cambria Math" panose="02040503050406030204" pitchFamily="18" charset="0"/>
                              </a:rPr>
                              <m:t>2</m:t>
                            </m:r>
                          </m:sub>
                        </m:sSub>
                      </m:oMath>
                    </m:oMathPara>
                  </a14:m>
                  <a:endParaRPr lang="en-US" b="0" dirty="0">
                    <a:latin typeface="Times New Roman" panose="02020603050405020304" pitchFamily="18" charset="0"/>
                    <a:ea typeface="Cambria Math" panose="02040503050406030204" pitchFamily="18" charset="0"/>
                    <a:cs typeface="Times New Roman" panose="02020603050405020304" pitchFamily="18" charset="0"/>
                  </a:endParaRPr>
                </a:p>
              </p:txBody>
            </p:sp>
          </mc:Choice>
          <mc:Fallback xmlns="">
            <p:sp>
              <p:nvSpPr>
                <p:cNvPr id="37" name="TextBox 36">
                  <a:extLst>
                    <a:ext uri="{FF2B5EF4-FFF2-40B4-BE49-F238E27FC236}">
                      <a16:creationId xmlns:a16="http://schemas.microsoft.com/office/drawing/2014/main" id="{2E992F09-E153-4516-B6F5-4464D28BECC4}"/>
                    </a:ext>
                  </a:extLst>
                </p:cNvPr>
                <p:cNvSpPr txBox="1">
                  <a:spLocks noRot="1" noChangeAspect="1" noMove="1" noResize="1" noEditPoints="1" noAdjustHandles="1" noChangeArrowheads="1" noChangeShapeType="1" noTextEdit="1"/>
                </p:cNvSpPr>
                <p:nvPr/>
              </p:nvSpPr>
              <p:spPr>
                <a:xfrm>
                  <a:off x="6496287" y="784946"/>
                  <a:ext cx="5575244" cy="369332"/>
                </a:xfrm>
                <a:prstGeom prst="rect">
                  <a:avLst/>
                </a:prstGeom>
                <a:blipFill>
                  <a:blip r:embed="rId8"/>
                  <a:stretch>
                    <a:fillRect b="-16393"/>
                  </a:stretch>
                </a:blipFill>
              </p:spPr>
              <p:txBody>
                <a:bodyPr/>
                <a:lstStyle/>
                <a:p>
                  <a:r>
                    <a:rPr lang="en-US">
                      <a:noFill/>
                    </a:rPr>
                    <a:t> </a:t>
                  </a:r>
                </a:p>
              </p:txBody>
            </p:sp>
          </mc:Fallback>
        </mc:AlternateContent>
      </p:grpSp>
    </p:spTree>
    <p:extLst>
      <p:ext uri="{BB962C8B-B14F-4D97-AF65-F5344CB8AC3E}">
        <p14:creationId xmlns:p14="http://schemas.microsoft.com/office/powerpoint/2010/main" val="41035765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1347491-A41D-4068-A7A4-D234A6C2598A}"/>
              </a:ext>
            </a:extLst>
          </p:cNvPr>
          <p:cNvPicPr>
            <a:picLocks noChangeAspect="1"/>
          </p:cNvPicPr>
          <p:nvPr/>
        </p:nvPicPr>
        <p:blipFill>
          <a:blip r:embed="rId3"/>
          <a:stretch>
            <a:fillRect/>
          </a:stretch>
        </p:blipFill>
        <p:spPr>
          <a:xfrm>
            <a:off x="6095930" y="3344766"/>
            <a:ext cx="6400800" cy="3357086"/>
          </a:xfrm>
          <a:prstGeom prst="rect">
            <a:avLst/>
          </a:prstGeom>
        </p:spPr>
      </p:pic>
      <p:pic>
        <p:nvPicPr>
          <p:cNvPr id="8" name="Picture 7">
            <a:extLst>
              <a:ext uri="{FF2B5EF4-FFF2-40B4-BE49-F238E27FC236}">
                <a16:creationId xmlns:a16="http://schemas.microsoft.com/office/drawing/2014/main" id="{DBE8D833-2478-4925-8654-AD3420E7F421}"/>
              </a:ext>
            </a:extLst>
          </p:cNvPr>
          <p:cNvPicPr>
            <a:picLocks noChangeAspect="1"/>
          </p:cNvPicPr>
          <p:nvPr/>
        </p:nvPicPr>
        <p:blipFill>
          <a:blip r:embed="rId4"/>
          <a:stretch>
            <a:fillRect/>
          </a:stretch>
        </p:blipFill>
        <p:spPr>
          <a:xfrm>
            <a:off x="-4423" y="3344766"/>
            <a:ext cx="6400800" cy="3357086"/>
          </a:xfrm>
          <a:prstGeom prst="rect">
            <a:avLst/>
          </a:prstGeom>
        </p:spPr>
      </p:pic>
      <p:pic>
        <p:nvPicPr>
          <p:cNvPr id="7" name="Picture 6">
            <a:extLst>
              <a:ext uri="{FF2B5EF4-FFF2-40B4-BE49-F238E27FC236}">
                <a16:creationId xmlns:a16="http://schemas.microsoft.com/office/drawing/2014/main" id="{4B224B97-468C-483A-A252-CEBC196B001F}"/>
              </a:ext>
            </a:extLst>
          </p:cNvPr>
          <p:cNvPicPr>
            <a:picLocks noChangeAspect="1"/>
          </p:cNvPicPr>
          <p:nvPr/>
        </p:nvPicPr>
        <p:blipFill>
          <a:blip r:embed="rId5"/>
          <a:stretch>
            <a:fillRect/>
          </a:stretch>
        </p:blipFill>
        <p:spPr>
          <a:xfrm>
            <a:off x="6088586" y="49422"/>
            <a:ext cx="6400800" cy="3357086"/>
          </a:xfrm>
          <a:prstGeom prst="rect">
            <a:avLst/>
          </a:prstGeom>
        </p:spPr>
      </p:pic>
      <p:pic>
        <p:nvPicPr>
          <p:cNvPr id="5" name="Picture 4">
            <a:extLst>
              <a:ext uri="{FF2B5EF4-FFF2-40B4-BE49-F238E27FC236}">
                <a16:creationId xmlns:a16="http://schemas.microsoft.com/office/drawing/2014/main" id="{CFEB5318-5576-4654-817D-1C8363F9FD08}"/>
              </a:ext>
            </a:extLst>
          </p:cNvPr>
          <p:cNvPicPr>
            <a:picLocks noChangeAspect="1"/>
          </p:cNvPicPr>
          <p:nvPr/>
        </p:nvPicPr>
        <p:blipFill>
          <a:blip r:embed="rId6"/>
          <a:stretch>
            <a:fillRect/>
          </a:stretch>
        </p:blipFill>
        <p:spPr>
          <a:xfrm>
            <a:off x="0" y="45848"/>
            <a:ext cx="6400800" cy="3357086"/>
          </a:xfrm>
          <a:prstGeom prst="rect">
            <a:avLst/>
          </a:prstGeom>
        </p:spPr>
      </p:pic>
      <p:sp>
        <p:nvSpPr>
          <p:cNvPr id="11" name="TextBox 10">
            <a:extLst>
              <a:ext uri="{FF2B5EF4-FFF2-40B4-BE49-F238E27FC236}">
                <a16:creationId xmlns:a16="http://schemas.microsoft.com/office/drawing/2014/main" id="{6B22F75B-C831-4ACE-B84D-86EE09919F56}"/>
              </a:ext>
            </a:extLst>
          </p:cNvPr>
          <p:cNvSpPr txBox="1"/>
          <p:nvPr/>
        </p:nvSpPr>
        <p:spPr>
          <a:xfrm>
            <a:off x="1222812" y="303361"/>
            <a:ext cx="378630" cy="400110"/>
          </a:xfrm>
          <a:prstGeom prst="rect">
            <a:avLst/>
          </a:prstGeom>
          <a:noFill/>
        </p:spPr>
        <p:txBody>
          <a:bodyPr wrap="none" rtlCol="0">
            <a:spAutoFit/>
          </a:bodyPr>
          <a:lstStyle/>
          <a:p>
            <a:r>
              <a:rPr lang="en-US" sz="2000" b="1" dirty="0">
                <a:latin typeface="Georgia" panose="02040502050405020303" pitchFamily="18" charset="0"/>
              </a:rPr>
              <a:t>A</a:t>
            </a:r>
          </a:p>
        </p:txBody>
      </p:sp>
      <p:sp>
        <p:nvSpPr>
          <p:cNvPr id="12" name="TextBox 11">
            <a:extLst>
              <a:ext uri="{FF2B5EF4-FFF2-40B4-BE49-F238E27FC236}">
                <a16:creationId xmlns:a16="http://schemas.microsoft.com/office/drawing/2014/main" id="{5171999B-4A78-4C7A-A5C7-21C62A55C722}"/>
              </a:ext>
            </a:extLst>
          </p:cNvPr>
          <p:cNvSpPr txBox="1"/>
          <p:nvPr/>
        </p:nvSpPr>
        <p:spPr>
          <a:xfrm>
            <a:off x="7008317" y="307382"/>
            <a:ext cx="378630" cy="400110"/>
          </a:xfrm>
          <a:prstGeom prst="rect">
            <a:avLst/>
          </a:prstGeom>
          <a:noFill/>
        </p:spPr>
        <p:txBody>
          <a:bodyPr wrap="none" rtlCol="0">
            <a:spAutoFit/>
          </a:bodyPr>
          <a:lstStyle/>
          <a:p>
            <a:r>
              <a:rPr lang="en-US" sz="2000" b="1" dirty="0">
                <a:latin typeface="Georgia" panose="02040502050405020303" pitchFamily="18" charset="0"/>
              </a:rPr>
              <a:t>B</a:t>
            </a:r>
          </a:p>
        </p:txBody>
      </p:sp>
      <p:sp>
        <p:nvSpPr>
          <p:cNvPr id="13" name="TextBox 12">
            <a:extLst>
              <a:ext uri="{FF2B5EF4-FFF2-40B4-BE49-F238E27FC236}">
                <a16:creationId xmlns:a16="http://schemas.microsoft.com/office/drawing/2014/main" id="{ABCC2146-72DE-4A70-B993-4848D8AC4C1E}"/>
              </a:ext>
            </a:extLst>
          </p:cNvPr>
          <p:cNvSpPr txBox="1"/>
          <p:nvPr/>
        </p:nvSpPr>
        <p:spPr>
          <a:xfrm>
            <a:off x="930513" y="3597392"/>
            <a:ext cx="367408" cy="400110"/>
          </a:xfrm>
          <a:prstGeom prst="rect">
            <a:avLst/>
          </a:prstGeom>
          <a:noFill/>
        </p:spPr>
        <p:txBody>
          <a:bodyPr wrap="none" rtlCol="0">
            <a:spAutoFit/>
          </a:bodyPr>
          <a:lstStyle/>
          <a:p>
            <a:r>
              <a:rPr lang="en-US" sz="2000" b="1" dirty="0">
                <a:latin typeface="Georgia" panose="02040502050405020303" pitchFamily="18" charset="0"/>
              </a:rPr>
              <a:t>C</a:t>
            </a:r>
          </a:p>
        </p:txBody>
      </p:sp>
      <p:sp>
        <p:nvSpPr>
          <p:cNvPr id="14" name="Rectangle 13">
            <a:extLst>
              <a:ext uri="{FF2B5EF4-FFF2-40B4-BE49-F238E27FC236}">
                <a16:creationId xmlns:a16="http://schemas.microsoft.com/office/drawing/2014/main" id="{6E3AD124-A7AF-49CA-972A-29D253778132}"/>
              </a:ext>
            </a:extLst>
          </p:cNvPr>
          <p:cNvSpPr/>
          <p:nvPr/>
        </p:nvSpPr>
        <p:spPr>
          <a:xfrm>
            <a:off x="7017828" y="3616147"/>
            <a:ext cx="397866" cy="400110"/>
          </a:xfrm>
          <a:prstGeom prst="rect">
            <a:avLst/>
          </a:prstGeom>
        </p:spPr>
        <p:txBody>
          <a:bodyPr wrap="none">
            <a:spAutoFit/>
          </a:bodyPr>
          <a:lstStyle/>
          <a:p>
            <a:r>
              <a:rPr lang="en-US" sz="2000" b="1" dirty="0">
                <a:latin typeface="Georgia" panose="02040502050405020303" pitchFamily="18" charset="0"/>
              </a:rPr>
              <a:t>D</a:t>
            </a:r>
          </a:p>
        </p:txBody>
      </p:sp>
      <p:sp>
        <p:nvSpPr>
          <p:cNvPr id="16" name="TextBox 15">
            <a:extLst>
              <a:ext uri="{FF2B5EF4-FFF2-40B4-BE49-F238E27FC236}">
                <a16:creationId xmlns:a16="http://schemas.microsoft.com/office/drawing/2014/main" id="{88B0B94E-C454-48D9-A2A1-D47E86FCBDBE}"/>
              </a:ext>
            </a:extLst>
          </p:cNvPr>
          <p:cNvSpPr txBox="1"/>
          <p:nvPr/>
        </p:nvSpPr>
        <p:spPr>
          <a:xfrm>
            <a:off x="1641619" y="349528"/>
            <a:ext cx="3578224" cy="353943"/>
          </a:xfrm>
          <a:prstGeom prst="rect">
            <a:avLst/>
          </a:prstGeom>
          <a:noFill/>
        </p:spPr>
        <p:txBody>
          <a:bodyPr wrap="none" rtlCol="0">
            <a:spAutoFit/>
          </a:bodyPr>
          <a:lstStyle/>
          <a:p>
            <a:r>
              <a:rPr lang="en-US" sz="1700" dirty="0">
                <a:latin typeface="Georgia" panose="02040502050405020303" pitchFamily="18" charset="0"/>
              </a:rPr>
              <a:t>PMS (µM): </a:t>
            </a:r>
            <a:r>
              <a:rPr lang="en-US" sz="1700" dirty="0">
                <a:solidFill>
                  <a:srgbClr val="0072BD"/>
                </a:solidFill>
                <a:latin typeface="Georgia" panose="02040502050405020303" pitchFamily="18" charset="0"/>
              </a:rPr>
              <a:t>67</a:t>
            </a:r>
            <a:r>
              <a:rPr lang="en-US" sz="1700" dirty="0">
                <a:latin typeface="Georgia" panose="02040502050405020303" pitchFamily="18" charset="0"/>
              </a:rPr>
              <a:t>, </a:t>
            </a:r>
            <a:r>
              <a:rPr lang="en-US" sz="1700" dirty="0">
                <a:solidFill>
                  <a:srgbClr val="D95319"/>
                </a:solidFill>
                <a:latin typeface="Georgia" panose="02040502050405020303" pitchFamily="18" charset="0"/>
              </a:rPr>
              <a:t>100</a:t>
            </a:r>
            <a:r>
              <a:rPr lang="en-US" sz="1700" dirty="0">
                <a:latin typeface="Georgia" panose="02040502050405020303" pitchFamily="18" charset="0"/>
              </a:rPr>
              <a:t>, </a:t>
            </a:r>
            <a:r>
              <a:rPr lang="en-US" sz="1700" dirty="0">
                <a:solidFill>
                  <a:srgbClr val="EDB120"/>
                </a:solidFill>
                <a:latin typeface="Georgia" panose="02040502050405020303" pitchFamily="18" charset="0"/>
              </a:rPr>
              <a:t>167</a:t>
            </a:r>
            <a:r>
              <a:rPr lang="en-US" sz="1700" dirty="0">
                <a:latin typeface="Georgia" panose="02040502050405020303" pitchFamily="18" charset="0"/>
              </a:rPr>
              <a:t>, </a:t>
            </a:r>
            <a:r>
              <a:rPr lang="en-US" sz="1700" dirty="0">
                <a:solidFill>
                  <a:srgbClr val="7E2F8E"/>
                </a:solidFill>
                <a:latin typeface="Georgia" panose="02040502050405020303" pitchFamily="18" charset="0"/>
              </a:rPr>
              <a:t>300</a:t>
            </a:r>
            <a:r>
              <a:rPr lang="en-US" sz="1700" dirty="0">
                <a:latin typeface="Georgia" panose="02040502050405020303" pitchFamily="18" charset="0"/>
              </a:rPr>
              <a:t>, </a:t>
            </a:r>
            <a:r>
              <a:rPr lang="en-US" sz="1700" dirty="0">
                <a:solidFill>
                  <a:srgbClr val="77AC30"/>
                </a:solidFill>
                <a:latin typeface="Georgia" panose="02040502050405020303" pitchFamily="18" charset="0"/>
              </a:rPr>
              <a:t>2000</a:t>
            </a:r>
          </a:p>
        </p:txBody>
      </p:sp>
      <p:sp>
        <p:nvSpPr>
          <p:cNvPr id="17" name="TextBox 16">
            <a:extLst>
              <a:ext uri="{FF2B5EF4-FFF2-40B4-BE49-F238E27FC236}">
                <a16:creationId xmlns:a16="http://schemas.microsoft.com/office/drawing/2014/main" id="{44CC17DF-01FE-4FC8-92CB-86F46E474888}"/>
              </a:ext>
            </a:extLst>
          </p:cNvPr>
          <p:cNvSpPr txBox="1"/>
          <p:nvPr/>
        </p:nvSpPr>
        <p:spPr>
          <a:xfrm>
            <a:off x="7427124" y="349528"/>
            <a:ext cx="2446504" cy="353943"/>
          </a:xfrm>
          <a:prstGeom prst="rect">
            <a:avLst/>
          </a:prstGeom>
          <a:noFill/>
        </p:spPr>
        <p:txBody>
          <a:bodyPr wrap="none" rtlCol="0">
            <a:spAutoFit/>
          </a:bodyPr>
          <a:lstStyle/>
          <a:p>
            <a:r>
              <a:rPr lang="en-US" sz="1700" dirty="0">
                <a:latin typeface="Georgia" panose="02040502050405020303" pitchFamily="18" charset="0"/>
              </a:rPr>
              <a:t>PMS (µM): </a:t>
            </a:r>
            <a:r>
              <a:rPr lang="en-US" sz="1700" dirty="0">
                <a:solidFill>
                  <a:srgbClr val="0072BD"/>
                </a:solidFill>
                <a:latin typeface="Georgia" panose="02040502050405020303" pitchFamily="18" charset="0"/>
              </a:rPr>
              <a:t>67</a:t>
            </a:r>
            <a:r>
              <a:rPr lang="en-US" sz="1700" dirty="0">
                <a:latin typeface="Georgia" panose="02040502050405020303" pitchFamily="18" charset="0"/>
              </a:rPr>
              <a:t>, </a:t>
            </a:r>
            <a:r>
              <a:rPr lang="en-US" sz="1700" dirty="0">
                <a:solidFill>
                  <a:srgbClr val="D95319"/>
                </a:solidFill>
                <a:latin typeface="Georgia" panose="02040502050405020303" pitchFamily="18" charset="0"/>
              </a:rPr>
              <a:t>100</a:t>
            </a:r>
            <a:r>
              <a:rPr lang="en-US" sz="1700" dirty="0">
                <a:latin typeface="Georgia" panose="02040502050405020303" pitchFamily="18" charset="0"/>
              </a:rPr>
              <a:t>, </a:t>
            </a:r>
            <a:r>
              <a:rPr lang="en-US" sz="1700" dirty="0">
                <a:solidFill>
                  <a:srgbClr val="EDB120"/>
                </a:solidFill>
                <a:latin typeface="Georgia" panose="02040502050405020303" pitchFamily="18" charset="0"/>
              </a:rPr>
              <a:t>167</a:t>
            </a:r>
            <a:endParaRPr lang="en-US" sz="1700" dirty="0">
              <a:solidFill>
                <a:srgbClr val="77AC30"/>
              </a:solidFill>
              <a:latin typeface="Georgia" panose="02040502050405020303" pitchFamily="18" charset="0"/>
            </a:endParaRPr>
          </a:p>
        </p:txBody>
      </p:sp>
      <p:sp>
        <p:nvSpPr>
          <p:cNvPr id="18" name="TextBox 17">
            <a:extLst>
              <a:ext uri="{FF2B5EF4-FFF2-40B4-BE49-F238E27FC236}">
                <a16:creationId xmlns:a16="http://schemas.microsoft.com/office/drawing/2014/main" id="{E936F126-9200-4586-B97B-BB8197D08F44}"/>
              </a:ext>
            </a:extLst>
          </p:cNvPr>
          <p:cNvSpPr txBox="1"/>
          <p:nvPr/>
        </p:nvSpPr>
        <p:spPr>
          <a:xfrm>
            <a:off x="1412127" y="3627801"/>
            <a:ext cx="3033203" cy="353943"/>
          </a:xfrm>
          <a:prstGeom prst="rect">
            <a:avLst/>
          </a:prstGeom>
          <a:noFill/>
        </p:spPr>
        <p:txBody>
          <a:bodyPr wrap="none" rtlCol="0">
            <a:spAutoFit/>
          </a:bodyPr>
          <a:lstStyle/>
          <a:p>
            <a:r>
              <a:rPr lang="en-US" sz="1700" dirty="0">
                <a:latin typeface="Georgia" panose="02040502050405020303" pitchFamily="18" charset="0"/>
              </a:rPr>
              <a:t>TMPD (µM): </a:t>
            </a:r>
            <a:r>
              <a:rPr lang="en-US" sz="1700" dirty="0">
                <a:solidFill>
                  <a:srgbClr val="0072BD"/>
                </a:solidFill>
                <a:latin typeface="Georgia" panose="02040502050405020303" pitchFamily="18" charset="0"/>
              </a:rPr>
              <a:t>50</a:t>
            </a:r>
            <a:r>
              <a:rPr lang="en-US" sz="1700" dirty="0">
                <a:latin typeface="Georgia" panose="02040502050405020303" pitchFamily="18" charset="0"/>
              </a:rPr>
              <a:t>, </a:t>
            </a:r>
            <a:r>
              <a:rPr lang="en-US" sz="1700" dirty="0">
                <a:solidFill>
                  <a:srgbClr val="D95319"/>
                </a:solidFill>
                <a:latin typeface="Georgia" panose="02040502050405020303" pitchFamily="18" charset="0"/>
              </a:rPr>
              <a:t>66</a:t>
            </a:r>
            <a:r>
              <a:rPr lang="en-US" sz="1700" dirty="0">
                <a:latin typeface="Georgia" panose="02040502050405020303" pitchFamily="18" charset="0"/>
              </a:rPr>
              <a:t>, </a:t>
            </a:r>
            <a:r>
              <a:rPr lang="en-US" sz="1700" dirty="0">
                <a:solidFill>
                  <a:srgbClr val="EDB120"/>
                </a:solidFill>
                <a:latin typeface="Georgia" panose="02040502050405020303" pitchFamily="18" charset="0"/>
              </a:rPr>
              <a:t>100</a:t>
            </a:r>
            <a:r>
              <a:rPr lang="en-US" sz="1700" dirty="0">
                <a:latin typeface="Georgia" panose="02040502050405020303" pitchFamily="18" charset="0"/>
              </a:rPr>
              <a:t>, </a:t>
            </a:r>
            <a:r>
              <a:rPr lang="en-US" sz="1700" dirty="0">
                <a:solidFill>
                  <a:srgbClr val="7E2F8E"/>
                </a:solidFill>
                <a:latin typeface="Georgia" panose="02040502050405020303" pitchFamily="18" charset="0"/>
              </a:rPr>
              <a:t>333</a:t>
            </a:r>
            <a:endParaRPr lang="en-US" sz="1700" dirty="0">
              <a:solidFill>
                <a:srgbClr val="77AC30"/>
              </a:solidFill>
              <a:latin typeface="Georgia" panose="02040502050405020303" pitchFamily="18" charset="0"/>
            </a:endParaRPr>
          </a:p>
        </p:txBody>
      </p:sp>
      <p:sp>
        <p:nvSpPr>
          <p:cNvPr id="22" name="TextBox 21">
            <a:extLst>
              <a:ext uri="{FF2B5EF4-FFF2-40B4-BE49-F238E27FC236}">
                <a16:creationId xmlns:a16="http://schemas.microsoft.com/office/drawing/2014/main" id="{01D1E9BD-0046-49D4-82A8-F45566BCCC35}"/>
              </a:ext>
            </a:extLst>
          </p:cNvPr>
          <p:cNvSpPr txBox="1"/>
          <p:nvPr/>
        </p:nvSpPr>
        <p:spPr>
          <a:xfrm>
            <a:off x="7427124" y="3627801"/>
            <a:ext cx="4115131" cy="353943"/>
          </a:xfrm>
          <a:prstGeom prst="rect">
            <a:avLst/>
          </a:prstGeom>
          <a:noFill/>
        </p:spPr>
        <p:txBody>
          <a:bodyPr wrap="square" rtlCol="0">
            <a:spAutoFit/>
          </a:bodyPr>
          <a:lstStyle/>
          <a:p>
            <a:r>
              <a:rPr lang="en-US" sz="1700" dirty="0">
                <a:latin typeface="Georgia" panose="02040502050405020303" pitchFamily="18" charset="0"/>
              </a:rPr>
              <a:t>TMPD (µM): </a:t>
            </a:r>
            <a:r>
              <a:rPr lang="en-US" sz="1700" dirty="0">
                <a:solidFill>
                  <a:srgbClr val="0072BD"/>
                </a:solidFill>
                <a:latin typeface="Georgia" panose="02040502050405020303" pitchFamily="18" charset="0"/>
              </a:rPr>
              <a:t>55</a:t>
            </a:r>
            <a:r>
              <a:rPr lang="en-US" sz="1700" dirty="0">
                <a:latin typeface="Georgia" panose="02040502050405020303" pitchFamily="18" charset="0"/>
              </a:rPr>
              <a:t>,</a:t>
            </a:r>
            <a:r>
              <a:rPr lang="en-US" sz="1700" dirty="0">
                <a:solidFill>
                  <a:srgbClr val="0072BD"/>
                </a:solidFill>
                <a:latin typeface="Georgia" panose="02040502050405020303" pitchFamily="18" charset="0"/>
              </a:rPr>
              <a:t> </a:t>
            </a:r>
            <a:r>
              <a:rPr lang="en-US" sz="1700" dirty="0">
                <a:solidFill>
                  <a:srgbClr val="D95319"/>
                </a:solidFill>
                <a:latin typeface="Georgia" panose="02040502050405020303" pitchFamily="18" charset="0"/>
              </a:rPr>
              <a:t>66</a:t>
            </a:r>
            <a:r>
              <a:rPr lang="en-US" sz="1700" dirty="0">
                <a:latin typeface="Georgia" panose="02040502050405020303" pitchFamily="18" charset="0"/>
              </a:rPr>
              <a:t>,</a:t>
            </a:r>
            <a:r>
              <a:rPr lang="en-US" sz="1700" dirty="0">
                <a:solidFill>
                  <a:srgbClr val="D95319"/>
                </a:solidFill>
                <a:latin typeface="Georgia" panose="02040502050405020303" pitchFamily="18" charset="0"/>
              </a:rPr>
              <a:t> </a:t>
            </a:r>
            <a:r>
              <a:rPr lang="en-US" sz="1700" dirty="0">
                <a:solidFill>
                  <a:srgbClr val="EDB120"/>
                </a:solidFill>
                <a:latin typeface="Georgia" panose="02040502050405020303" pitchFamily="18" charset="0"/>
              </a:rPr>
              <a:t>100</a:t>
            </a:r>
            <a:r>
              <a:rPr lang="en-US" sz="1700" dirty="0">
                <a:latin typeface="Georgia" panose="02040502050405020303" pitchFamily="18" charset="0"/>
              </a:rPr>
              <a:t>,</a:t>
            </a:r>
            <a:r>
              <a:rPr lang="en-US" sz="1700" dirty="0">
                <a:solidFill>
                  <a:srgbClr val="EDB120"/>
                </a:solidFill>
                <a:latin typeface="Georgia" panose="02040502050405020303" pitchFamily="18" charset="0"/>
              </a:rPr>
              <a:t> </a:t>
            </a:r>
            <a:r>
              <a:rPr lang="en-US" sz="1700" dirty="0">
                <a:solidFill>
                  <a:srgbClr val="7E2F8E"/>
                </a:solidFill>
                <a:latin typeface="Georgia" panose="02040502050405020303" pitchFamily="18" charset="0"/>
              </a:rPr>
              <a:t>200</a:t>
            </a:r>
            <a:r>
              <a:rPr lang="en-US" sz="1700" dirty="0">
                <a:latin typeface="Georgia" panose="02040502050405020303" pitchFamily="18" charset="0"/>
              </a:rPr>
              <a:t>,</a:t>
            </a:r>
            <a:r>
              <a:rPr lang="en-US" sz="1700" dirty="0">
                <a:solidFill>
                  <a:srgbClr val="7E2F8E"/>
                </a:solidFill>
                <a:latin typeface="Georgia" panose="02040502050405020303" pitchFamily="18" charset="0"/>
              </a:rPr>
              <a:t> </a:t>
            </a:r>
            <a:r>
              <a:rPr lang="en-US" sz="1700" dirty="0">
                <a:solidFill>
                  <a:srgbClr val="77AC30"/>
                </a:solidFill>
                <a:latin typeface="Georgia" panose="02040502050405020303" pitchFamily="18" charset="0"/>
              </a:rPr>
              <a:t>1,000</a:t>
            </a:r>
            <a:r>
              <a:rPr lang="en-US" sz="1700" dirty="0">
                <a:solidFill>
                  <a:srgbClr val="7E2F8E"/>
                </a:solidFill>
                <a:latin typeface="Georgia" panose="02040502050405020303" pitchFamily="18" charset="0"/>
              </a:rPr>
              <a:t> </a:t>
            </a:r>
          </a:p>
        </p:txBody>
      </p:sp>
    </p:spTree>
    <p:extLst>
      <p:ext uri="{BB962C8B-B14F-4D97-AF65-F5344CB8AC3E}">
        <p14:creationId xmlns:p14="http://schemas.microsoft.com/office/powerpoint/2010/main" val="15552323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D8F854E6-AA12-4179-BB65-EB2334DA42D6}"/>
              </a:ext>
            </a:extLst>
          </p:cNvPr>
          <p:cNvSpPr>
            <a:spLocks noChangeArrowheads="1"/>
          </p:cNvSpPr>
          <p:nvPr/>
        </p:nvSpPr>
        <p:spPr bwMode="auto">
          <a:xfrm>
            <a:off x="152400" y="2136338"/>
            <a:ext cx="11887200" cy="2585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Figure 2. Succinate oxidation rates at varied concentrations of different electron acceptors.</a:t>
            </a:r>
            <a:r>
              <a:rPr kumimoji="0" lang="en-US" altLang="en-US"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Model simulations (lines) are compared to experimental data (open circles) from (38,41). A-B) The effect of varying succinate and phenazine </a:t>
            </a:r>
            <a:r>
              <a:rPr kumimoji="0" lang="en-US" altLang="en-US" b="0" i="0" u="none" strike="noStrike" cap="none" normalizeH="0" baseline="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methylsulfate</a:t>
            </a:r>
            <a:r>
              <a:rPr kumimoji="0" lang="en-US" altLang="en-US"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(PMS) concentrations on succinate oxidation rates. The PMS concentrations are (in µM) 67 (blue), 100 (red), 167 (yellow), 300 (purple) and 2000 (green) in panel A and 50 (blue), 200 (red) and 2000 (yellow) in panel B. For panel B, the malonate concentration was 50 µM. C) Model simulations of the effect of varying succinate and tetramethyl-p-phenylenediamine (TMPD) concentrations compared to the data from (42). The TMPD concentrations (in µM) are 50 (blue), 66 (red), 100 (yellow) and 333 (purple). Malonate was present at 100 µM. D) Model simulations of the effect of varying pH and TMPD concentrations on succinate oxidation rates compared to the data from (42). The concentrations of WB (in µM) are 50 (blue), 66 (red), 100 (yellow), 200 (purple) and 1000 (green). The succinate concentration was fixed at 100 µM.  </a:t>
            </a:r>
            <a:endParaRPr kumimoji="0" lang="en-US" altLang="en-US"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4203904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363CF526-B7D0-4188-94F6-CF9C53C74445}"/>
              </a:ext>
            </a:extLst>
          </p:cNvPr>
          <p:cNvPicPr>
            <a:picLocks noChangeAspect="1"/>
          </p:cNvPicPr>
          <p:nvPr/>
        </p:nvPicPr>
        <p:blipFill>
          <a:blip r:embed="rId2"/>
          <a:stretch>
            <a:fillRect/>
          </a:stretch>
        </p:blipFill>
        <p:spPr>
          <a:xfrm>
            <a:off x="-337461" y="-127454"/>
            <a:ext cx="13258800" cy="6953965"/>
          </a:xfrm>
          <a:prstGeom prst="rect">
            <a:avLst/>
          </a:prstGeom>
        </p:spPr>
      </p:pic>
      <p:sp>
        <p:nvSpPr>
          <p:cNvPr id="4" name="TextBox 3">
            <a:extLst>
              <a:ext uri="{FF2B5EF4-FFF2-40B4-BE49-F238E27FC236}">
                <a16:creationId xmlns:a16="http://schemas.microsoft.com/office/drawing/2014/main" id="{9FE7858D-8C37-4E20-87F6-D48BE6E0C768}"/>
              </a:ext>
            </a:extLst>
          </p:cNvPr>
          <p:cNvSpPr txBox="1"/>
          <p:nvPr/>
        </p:nvSpPr>
        <p:spPr>
          <a:xfrm>
            <a:off x="3611477" y="409169"/>
            <a:ext cx="418704" cy="461665"/>
          </a:xfrm>
          <a:prstGeom prst="rect">
            <a:avLst/>
          </a:prstGeom>
          <a:noFill/>
        </p:spPr>
        <p:txBody>
          <a:bodyPr wrap="none" rtlCol="0">
            <a:spAutoFit/>
          </a:bodyPr>
          <a:lstStyle/>
          <a:p>
            <a:r>
              <a:rPr lang="en-US" sz="2400" b="1" dirty="0">
                <a:latin typeface="Georgia" panose="02040502050405020303" pitchFamily="18" charset="0"/>
              </a:rPr>
              <a:t>A</a:t>
            </a:r>
          </a:p>
        </p:txBody>
      </p:sp>
      <p:sp>
        <p:nvSpPr>
          <p:cNvPr id="5" name="TextBox 4">
            <a:extLst>
              <a:ext uri="{FF2B5EF4-FFF2-40B4-BE49-F238E27FC236}">
                <a16:creationId xmlns:a16="http://schemas.microsoft.com/office/drawing/2014/main" id="{08C24B2D-80E0-42AC-916A-CA45FEC8B041}"/>
              </a:ext>
            </a:extLst>
          </p:cNvPr>
          <p:cNvSpPr txBox="1"/>
          <p:nvPr/>
        </p:nvSpPr>
        <p:spPr>
          <a:xfrm>
            <a:off x="7356071" y="409169"/>
            <a:ext cx="417102" cy="461665"/>
          </a:xfrm>
          <a:prstGeom prst="rect">
            <a:avLst/>
          </a:prstGeom>
          <a:noFill/>
        </p:spPr>
        <p:txBody>
          <a:bodyPr wrap="none" rtlCol="0">
            <a:spAutoFit/>
          </a:bodyPr>
          <a:lstStyle/>
          <a:p>
            <a:r>
              <a:rPr lang="en-US" sz="2400" b="1" dirty="0">
                <a:latin typeface="Georgia" panose="02040502050405020303" pitchFamily="18" charset="0"/>
              </a:rPr>
              <a:t>B</a:t>
            </a:r>
          </a:p>
        </p:txBody>
      </p:sp>
      <p:sp>
        <p:nvSpPr>
          <p:cNvPr id="6" name="TextBox 5">
            <a:extLst>
              <a:ext uri="{FF2B5EF4-FFF2-40B4-BE49-F238E27FC236}">
                <a16:creationId xmlns:a16="http://schemas.microsoft.com/office/drawing/2014/main" id="{4428D411-7C6C-4CE9-931E-51FAECC2605B}"/>
              </a:ext>
            </a:extLst>
          </p:cNvPr>
          <p:cNvSpPr txBox="1"/>
          <p:nvPr/>
        </p:nvSpPr>
        <p:spPr>
          <a:xfrm>
            <a:off x="11099063" y="409168"/>
            <a:ext cx="404278" cy="461665"/>
          </a:xfrm>
          <a:prstGeom prst="rect">
            <a:avLst/>
          </a:prstGeom>
          <a:noFill/>
        </p:spPr>
        <p:txBody>
          <a:bodyPr wrap="none" rtlCol="0">
            <a:spAutoFit/>
          </a:bodyPr>
          <a:lstStyle/>
          <a:p>
            <a:r>
              <a:rPr lang="en-US" sz="2400" b="1" dirty="0">
                <a:latin typeface="Georgia" panose="02040502050405020303" pitchFamily="18" charset="0"/>
              </a:rPr>
              <a:t>C</a:t>
            </a:r>
          </a:p>
        </p:txBody>
      </p:sp>
      <p:sp>
        <p:nvSpPr>
          <p:cNvPr id="7" name="TextBox 6">
            <a:extLst>
              <a:ext uri="{FF2B5EF4-FFF2-40B4-BE49-F238E27FC236}">
                <a16:creationId xmlns:a16="http://schemas.microsoft.com/office/drawing/2014/main" id="{31526F97-F737-4997-A65F-9215A89379E0}"/>
              </a:ext>
            </a:extLst>
          </p:cNvPr>
          <p:cNvSpPr txBox="1"/>
          <p:nvPr/>
        </p:nvSpPr>
        <p:spPr>
          <a:xfrm>
            <a:off x="3589035" y="3725135"/>
            <a:ext cx="441146" cy="461665"/>
          </a:xfrm>
          <a:prstGeom prst="rect">
            <a:avLst/>
          </a:prstGeom>
          <a:noFill/>
        </p:spPr>
        <p:txBody>
          <a:bodyPr wrap="none" rtlCol="0">
            <a:spAutoFit/>
          </a:bodyPr>
          <a:lstStyle/>
          <a:p>
            <a:r>
              <a:rPr lang="en-US" sz="2400" b="1" dirty="0">
                <a:latin typeface="Georgia" panose="02040502050405020303" pitchFamily="18" charset="0"/>
              </a:rPr>
              <a:t>D</a:t>
            </a:r>
          </a:p>
        </p:txBody>
      </p:sp>
      <p:sp>
        <p:nvSpPr>
          <p:cNvPr id="8" name="TextBox 7">
            <a:extLst>
              <a:ext uri="{FF2B5EF4-FFF2-40B4-BE49-F238E27FC236}">
                <a16:creationId xmlns:a16="http://schemas.microsoft.com/office/drawing/2014/main" id="{503C6457-63E1-49CC-8FCE-C141818C4EEE}"/>
              </a:ext>
            </a:extLst>
          </p:cNvPr>
          <p:cNvSpPr txBox="1"/>
          <p:nvPr/>
        </p:nvSpPr>
        <p:spPr>
          <a:xfrm>
            <a:off x="7356071" y="3725134"/>
            <a:ext cx="417102" cy="461665"/>
          </a:xfrm>
          <a:prstGeom prst="rect">
            <a:avLst/>
          </a:prstGeom>
          <a:noFill/>
        </p:spPr>
        <p:txBody>
          <a:bodyPr wrap="none" rtlCol="0">
            <a:spAutoFit/>
          </a:bodyPr>
          <a:lstStyle/>
          <a:p>
            <a:r>
              <a:rPr lang="en-US" sz="2400" b="1" dirty="0">
                <a:latin typeface="Georgia" panose="02040502050405020303" pitchFamily="18" charset="0"/>
              </a:rPr>
              <a:t>E</a:t>
            </a:r>
          </a:p>
        </p:txBody>
      </p:sp>
      <p:sp>
        <p:nvSpPr>
          <p:cNvPr id="9" name="TextBox 8">
            <a:extLst>
              <a:ext uri="{FF2B5EF4-FFF2-40B4-BE49-F238E27FC236}">
                <a16:creationId xmlns:a16="http://schemas.microsoft.com/office/drawing/2014/main" id="{758A0C3A-EB19-4555-A496-6E13FE68C225}"/>
              </a:ext>
            </a:extLst>
          </p:cNvPr>
          <p:cNvSpPr txBox="1"/>
          <p:nvPr/>
        </p:nvSpPr>
        <p:spPr>
          <a:xfrm>
            <a:off x="11099063" y="3725134"/>
            <a:ext cx="404278" cy="461665"/>
          </a:xfrm>
          <a:prstGeom prst="rect">
            <a:avLst/>
          </a:prstGeom>
          <a:noFill/>
        </p:spPr>
        <p:txBody>
          <a:bodyPr wrap="none" rtlCol="0">
            <a:spAutoFit/>
          </a:bodyPr>
          <a:lstStyle/>
          <a:p>
            <a:r>
              <a:rPr lang="en-US" sz="2400" b="1" dirty="0">
                <a:latin typeface="Georgia" panose="02040502050405020303" pitchFamily="18" charset="0"/>
              </a:rPr>
              <a:t>F</a:t>
            </a:r>
          </a:p>
        </p:txBody>
      </p:sp>
    </p:spTree>
    <p:extLst>
      <p:ext uri="{BB962C8B-B14F-4D97-AF65-F5344CB8AC3E}">
        <p14:creationId xmlns:p14="http://schemas.microsoft.com/office/powerpoint/2010/main" val="21822204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98E49C6-3179-422E-A7B9-9790FF23722E}"/>
              </a:ext>
            </a:extLst>
          </p:cNvPr>
          <p:cNvSpPr txBox="1"/>
          <p:nvPr/>
        </p:nvSpPr>
        <p:spPr>
          <a:xfrm>
            <a:off x="182743" y="2274838"/>
            <a:ext cx="11887200" cy="2308324"/>
          </a:xfrm>
          <a:prstGeom prst="rect">
            <a:avLst/>
          </a:prstGeom>
          <a:noFill/>
        </p:spPr>
        <p:txBody>
          <a:bodyPr wrap="square" rtlCol="0">
            <a:spAutoFit/>
          </a:bodyPr>
          <a:lstStyle/>
          <a:p>
            <a:r>
              <a:rPr lang="en-US" sz="1800" b="1" dirty="0">
                <a:effectLst/>
                <a:latin typeface="Times New Roman" panose="02020603050405020304" pitchFamily="18" charset="0"/>
                <a:ea typeface="Calibri" panose="020F0502020204030204" pitchFamily="34" charset="0"/>
              </a:rPr>
              <a:t>Figure 3. Succinate oxidation kinetics in the presence of SDH inhibitors using bovine heart SMP.</a:t>
            </a:r>
            <a:r>
              <a:rPr lang="en-US" sz="1800" dirty="0">
                <a:effectLst/>
                <a:latin typeface="Times New Roman" panose="02020603050405020304" pitchFamily="18" charset="0"/>
                <a:ea typeface="Calibri" panose="020F0502020204030204" pitchFamily="34" charset="0"/>
              </a:rPr>
              <a:t> Model simulations (lines) are compared to experimental data (open circles). Experimental data are from Jones and Hirst (A-C) and </a:t>
            </a:r>
            <a:r>
              <a:rPr lang="en-US" sz="1800" dirty="0" err="1">
                <a:effectLst/>
                <a:latin typeface="Times New Roman" panose="02020603050405020304" pitchFamily="18" charset="0"/>
                <a:ea typeface="Calibri" panose="020F0502020204030204" pitchFamily="34" charset="0"/>
              </a:rPr>
              <a:t>Siebels</a:t>
            </a:r>
            <a:r>
              <a:rPr lang="en-US" sz="1800" dirty="0">
                <a:effectLst/>
                <a:latin typeface="Times New Roman" panose="02020603050405020304" pitchFamily="18" charset="0"/>
                <a:ea typeface="Calibri" panose="020F0502020204030204" pitchFamily="34" charset="0"/>
              </a:rPr>
              <a:t> and </a:t>
            </a:r>
            <a:r>
              <a:rPr lang="en-US" sz="1800" dirty="0" err="1">
                <a:effectLst/>
                <a:latin typeface="Times New Roman" panose="02020603050405020304" pitchFamily="18" charset="0"/>
                <a:ea typeface="Calibri" panose="020F0502020204030204" pitchFamily="34" charset="0"/>
              </a:rPr>
              <a:t>Drose</a:t>
            </a:r>
            <a:r>
              <a:rPr lang="en-US" sz="1800" dirty="0">
                <a:effectLst/>
                <a:latin typeface="Times New Roman" panose="02020603050405020304" pitchFamily="18" charset="0"/>
                <a:ea typeface="Calibri" panose="020F0502020204030204" pitchFamily="34" charset="0"/>
              </a:rPr>
              <a:t> (D-F). Data from Jones and Hirst are obtained using 30 µg/mL solubilized membranes, 5 mM succinate and 100 µM </a:t>
            </a:r>
            <a:r>
              <a:rPr lang="en-US" sz="1800" dirty="0" err="1">
                <a:effectLst/>
                <a:latin typeface="Times New Roman" panose="02020603050405020304" pitchFamily="18" charset="0"/>
                <a:ea typeface="Calibri" panose="020F0502020204030204" pitchFamily="34" charset="0"/>
              </a:rPr>
              <a:t>decylubiquinone</a:t>
            </a:r>
            <a:r>
              <a:rPr lang="en-US" sz="1800" dirty="0">
                <a:effectLst/>
                <a:latin typeface="Times New Roman" panose="02020603050405020304" pitchFamily="18" charset="0"/>
                <a:ea typeface="Calibri" panose="020F0502020204030204" pitchFamily="34" charset="0"/>
              </a:rPr>
              <a:t>. A) Succinate oxidation rate saturates near 5 mM succinate with an apparent K</a:t>
            </a:r>
            <a:r>
              <a:rPr lang="en-US" sz="1800" baseline="-25000" dirty="0">
                <a:effectLst/>
                <a:latin typeface="Times New Roman" panose="02020603050405020304" pitchFamily="18" charset="0"/>
                <a:ea typeface="Calibri" panose="020F0502020204030204" pitchFamily="34" charset="0"/>
              </a:rPr>
              <a:t>M</a:t>
            </a:r>
            <a:r>
              <a:rPr lang="en-US" sz="1800" dirty="0">
                <a:effectLst/>
                <a:latin typeface="Times New Roman" panose="02020603050405020304" pitchFamily="18" charset="0"/>
                <a:ea typeface="Calibri" panose="020F0502020204030204" pitchFamily="34" charset="0"/>
              </a:rPr>
              <a:t> of 2 </a:t>
            </a:r>
            <a:r>
              <a:rPr lang="en-US" sz="1800" dirty="0" err="1">
                <a:effectLst/>
                <a:latin typeface="Times New Roman" panose="02020603050405020304" pitchFamily="18" charset="0"/>
                <a:ea typeface="Calibri" panose="020F0502020204030204" pitchFamily="34" charset="0"/>
              </a:rPr>
              <a:t>mM.</a:t>
            </a:r>
            <a:r>
              <a:rPr lang="en-US" sz="1800" dirty="0">
                <a:effectLst/>
                <a:latin typeface="Times New Roman" panose="02020603050405020304" pitchFamily="18" charset="0"/>
                <a:ea typeface="Calibri" panose="020F0502020204030204" pitchFamily="34" charset="0"/>
              </a:rPr>
              <a:t> B-C) Relative succinate oxidation rates are significantly inhibited with increasing concentrations of </a:t>
            </a:r>
            <a:r>
              <a:rPr lang="en-US" sz="1800" dirty="0" err="1">
                <a:effectLst/>
                <a:latin typeface="Times New Roman" panose="02020603050405020304" pitchFamily="18" charset="0"/>
                <a:ea typeface="Calibri" panose="020F0502020204030204" pitchFamily="34" charset="0"/>
              </a:rPr>
              <a:t>atpenin</a:t>
            </a:r>
            <a:r>
              <a:rPr lang="en-US" sz="1800" dirty="0">
                <a:effectLst/>
                <a:latin typeface="Times New Roman" panose="02020603050405020304" pitchFamily="18" charset="0"/>
                <a:ea typeface="Calibri" panose="020F0502020204030204" pitchFamily="34" charset="0"/>
              </a:rPr>
              <a:t> (0-100 </a:t>
            </a:r>
            <a:r>
              <a:rPr lang="en-US" sz="1800" dirty="0" err="1">
                <a:effectLst/>
                <a:latin typeface="Times New Roman" panose="02020603050405020304" pitchFamily="18" charset="0"/>
                <a:ea typeface="Calibri" panose="020F0502020204030204" pitchFamily="34" charset="0"/>
              </a:rPr>
              <a:t>nM</a:t>
            </a:r>
            <a:r>
              <a:rPr lang="en-US" sz="1800" dirty="0">
                <a:effectLst/>
                <a:latin typeface="Times New Roman" panose="02020603050405020304" pitchFamily="18" charset="0"/>
                <a:ea typeface="Calibri" panose="020F0502020204030204" pitchFamily="34" charset="0"/>
              </a:rPr>
              <a:t>) and malonate (0-5 mM). E-F) Data from </a:t>
            </a:r>
            <a:r>
              <a:rPr lang="en-US" sz="1800" dirty="0" err="1">
                <a:effectLst/>
                <a:latin typeface="Times New Roman" panose="02020603050405020304" pitchFamily="18" charset="0"/>
                <a:ea typeface="Calibri" panose="020F0502020204030204" pitchFamily="34" charset="0"/>
              </a:rPr>
              <a:t>Siebels</a:t>
            </a:r>
            <a:r>
              <a:rPr lang="en-US" sz="1800" dirty="0">
                <a:effectLst/>
                <a:latin typeface="Times New Roman" panose="02020603050405020304" pitchFamily="18" charset="0"/>
                <a:ea typeface="Calibri" panose="020F0502020204030204" pitchFamily="34" charset="0"/>
              </a:rPr>
              <a:t> and </a:t>
            </a:r>
            <a:r>
              <a:rPr lang="en-US" sz="1800" dirty="0" err="1">
                <a:effectLst/>
                <a:latin typeface="Times New Roman" panose="02020603050405020304" pitchFamily="18" charset="0"/>
                <a:ea typeface="Calibri" panose="020F0502020204030204" pitchFamily="34" charset="0"/>
              </a:rPr>
              <a:t>Drose</a:t>
            </a:r>
            <a:r>
              <a:rPr lang="en-US" sz="1800" dirty="0">
                <a:effectLst/>
                <a:latin typeface="Times New Roman" panose="02020603050405020304" pitchFamily="18" charset="0"/>
                <a:ea typeface="Calibri" panose="020F0502020204030204" pitchFamily="34" charset="0"/>
              </a:rPr>
              <a:t> are obtained using 0.12 mg/mL SMP and 100 µM succinate. Relative succinate oxidation rates are significantly inhibited with increasing concentrations of </a:t>
            </a:r>
            <a:r>
              <a:rPr lang="en-US" sz="1800" dirty="0" err="1">
                <a:effectLst/>
                <a:latin typeface="Times New Roman" panose="02020603050405020304" pitchFamily="18" charset="0"/>
                <a:ea typeface="Calibri" panose="020F0502020204030204" pitchFamily="34" charset="0"/>
              </a:rPr>
              <a:t>atpenin</a:t>
            </a:r>
            <a:r>
              <a:rPr lang="en-US" sz="1800" dirty="0">
                <a:effectLst/>
                <a:latin typeface="Times New Roman" panose="02020603050405020304" pitchFamily="18" charset="0"/>
                <a:ea typeface="Calibri" panose="020F0502020204030204" pitchFamily="34" charset="0"/>
              </a:rPr>
              <a:t> (0-250 </a:t>
            </a:r>
            <a:r>
              <a:rPr lang="en-US" sz="1800" dirty="0" err="1">
                <a:effectLst/>
                <a:latin typeface="Times New Roman" panose="02020603050405020304" pitchFamily="18" charset="0"/>
                <a:ea typeface="Calibri" panose="020F0502020204030204" pitchFamily="34" charset="0"/>
              </a:rPr>
              <a:t>nM</a:t>
            </a:r>
            <a:r>
              <a:rPr lang="en-US" sz="1800" dirty="0">
                <a:effectLst/>
                <a:latin typeface="Times New Roman" panose="02020603050405020304" pitchFamily="18" charset="0"/>
                <a:ea typeface="Calibri" panose="020F0502020204030204" pitchFamily="34" charset="0"/>
              </a:rPr>
              <a:t>), malate (0-10 mM) and oxaloacetate (0-30 µM).</a:t>
            </a:r>
            <a:endParaRPr lang="en-US" dirty="0">
              <a:latin typeface="Georgia" panose="02040502050405020303" pitchFamily="18" charset="0"/>
            </a:endParaRPr>
          </a:p>
        </p:txBody>
      </p:sp>
    </p:spTree>
    <p:extLst>
      <p:ext uri="{BB962C8B-B14F-4D97-AF65-F5344CB8AC3E}">
        <p14:creationId xmlns:p14="http://schemas.microsoft.com/office/powerpoint/2010/main" val="18707966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3D737C0D-8FC8-48FB-AB44-25749A284FAB}"/>
              </a:ext>
            </a:extLst>
          </p:cNvPr>
          <p:cNvPicPr>
            <a:picLocks noChangeAspect="1"/>
          </p:cNvPicPr>
          <p:nvPr/>
        </p:nvPicPr>
        <p:blipFill>
          <a:blip r:embed="rId2"/>
          <a:stretch>
            <a:fillRect/>
          </a:stretch>
        </p:blipFill>
        <p:spPr>
          <a:xfrm>
            <a:off x="6184976" y="55934"/>
            <a:ext cx="6400800" cy="3357086"/>
          </a:xfrm>
          <a:prstGeom prst="rect">
            <a:avLst/>
          </a:prstGeom>
        </p:spPr>
      </p:pic>
      <p:pic>
        <p:nvPicPr>
          <p:cNvPr id="3" name="Picture 2">
            <a:extLst>
              <a:ext uri="{FF2B5EF4-FFF2-40B4-BE49-F238E27FC236}">
                <a16:creationId xmlns:a16="http://schemas.microsoft.com/office/drawing/2014/main" id="{B8965D80-D38A-409A-BF61-5506F49BEF1D}"/>
              </a:ext>
            </a:extLst>
          </p:cNvPr>
          <p:cNvPicPr>
            <a:picLocks noChangeAspect="1"/>
          </p:cNvPicPr>
          <p:nvPr/>
        </p:nvPicPr>
        <p:blipFill>
          <a:blip r:embed="rId3"/>
          <a:stretch>
            <a:fillRect/>
          </a:stretch>
        </p:blipFill>
        <p:spPr>
          <a:xfrm>
            <a:off x="215234" y="55237"/>
            <a:ext cx="6400800" cy="3357086"/>
          </a:xfrm>
          <a:prstGeom prst="rect">
            <a:avLst/>
          </a:prstGeom>
        </p:spPr>
      </p:pic>
      <p:sp>
        <p:nvSpPr>
          <p:cNvPr id="22" name="TextBox 21">
            <a:extLst>
              <a:ext uri="{FF2B5EF4-FFF2-40B4-BE49-F238E27FC236}">
                <a16:creationId xmlns:a16="http://schemas.microsoft.com/office/drawing/2014/main" id="{DA3B1CE5-C975-48BF-984F-1A3FE8407E90}"/>
              </a:ext>
            </a:extLst>
          </p:cNvPr>
          <p:cNvSpPr txBox="1"/>
          <p:nvPr/>
        </p:nvSpPr>
        <p:spPr>
          <a:xfrm>
            <a:off x="5536368" y="324519"/>
            <a:ext cx="457176" cy="523220"/>
          </a:xfrm>
          <a:prstGeom prst="rect">
            <a:avLst/>
          </a:prstGeom>
          <a:noFill/>
        </p:spPr>
        <p:txBody>
          <a:bodyPr wrap="none" rtlCol="0">
            <a:spAutoFit/>
          </a:bodyPr>
          <a:lstStyle/>
          <a:p>
            <a:r>
              <a:rPr lang="en-US" sz="2800" b="1" dirty="0">
                <a:latin typeface="Georgia" panose="02040502050405020303" pitchFamily="18" charset="0"/>
              </a:rPr>
              <a:t>A</a:t>
            </a:r>
          </a:p>
        </p:txBody>
      </p:sp>
      <p:sp>
        <p:nvSpPr>
          <p:cNvPr id="23" name="TextBox 22">
            <a:extLst>
              <a:ext uri="{FF2B5EF4-FFF2-40B4-BE49-F238E27FC236}">
                <a16:creationId xmlns:a16="http://schemas.microsoft.com/office/drawing/2014/main" id="{422FF3F8-E531-49B9-9590-F0CEFED7E1FE}"/>
              </a:ext>
            </a:extLst>
          </p:cNvPr>
          <p:cNvSpPr txBox="1"/>
          <p:nvPr/>
        </p:nvSpPr>
        <p:spPr>
          <a:xfrm>
            <a:off x="11501342" y="313284"/>
            <a:ext cx="457176" cy="523220"/>
          </a:xfrm>
          <a:prstGeom prst="rect">
            <a:avLst/>
          </a:prstGeom>
          <a:noFill/>
        </p:spPr>
        <p:txBody>
          <a:bodyPr wrap="none" rtlCol="0">
            <a:spAutoFit/>
          </a:bodyPr>
          <a:lstStyle/>
          <a:p>
            <a:r>
              <a:rPr lang="en-US" sz="2800" b="1" dirty="0">
                <a:latin typeface="Georgia" panose="02040502050405020303" pitchFamily="18" charset="0"/>
              </a:rPr>
              <a:t>B</a:t>
            </a:r>
          </a:p>
        </p:txBody>
      </p:sp>
      <p:sp>
        <p:nvSpPr>
          <p:cNvPr id="11" name="TextBox 10">
            <a:extLst>
              <a:ext uri="{FF2B5EF4-FFF2-40B4-BE49-F238E27FC236}">
                <a16:creationId xmlns:a16="http://schemas.microsoft.com/office/drawing/2014/main" id="{5B443638-AA85-419E-A80B-04B77B63E2E4}"/>
              </a:ext>
            </a:extLst>
          </p:cNvPr>
          <p:cNvSpPr txBox="1"/>
          <p:nvPr/>
        </p:nvSpPr>
        <p:spPr>
          <a:xfrm>
            <a:off x="5564874" y="3535463"/>
            <a:ext cx="441146" cy="523220"/>
          </a:xfrm>
          <a:prstGeom prst="rect">
            <a:avLst/>
          </a:prstGeom>
          <a:noFill/>
        </p:spPr>
        <p:txBody>
          <a:bodyPr wrap="none" rtlCol="0">
            <a:spAutoFit/>
          </a:bodyPr>
          <a:lstStyle/>
          <a:p>
            <a:r>
              <a:rPr lang="en-US" sz="2800" b="1" dirty="0">
                <a:latin typeface="Georgia" panose="02040502050405020303" pitchFamily="18" charset="0"/>
              </a:rPr>
              <a:t>C</a:t>
            </a:r>
          </a:p>
        </p:txBody>
      </p:sp>
      <p:sp>
        <p:nvSpPr>
          <p:cNvPr id="12" name="TextBox 11">
            <a:extLst>
              <a:ext uri="{FF2B5EF4-FFF2-40B4-BE49-F238E27FC236}">
                <a16:creationId xmlns:a16="http://schemas.microsoft.com/office/drawing/2014/main" id="{4AD30F54-6C31-4614-82A2-13C10AFEAE60}"/>
              </a:ext>
            </a:extLst>
          </p:cNvPr>
          <p:cNvSpPr txBox="1"/>
          <p:nvPr/>
        </p:nvSpPr>
        <p:spPr>
          <a:xfrm>
            <a:off x="11531819" y="3524446"/>
            <a:ext cx="484428" cy="523220"/>
          </a:xfrm>
          <a:prstGeom prst="rect">
            <a:avLst/>
          </a:prstGeom>
          <a:noFill/>
        </p:spPr>
        <p:txBody>
          <a:bodyPr wrap="none" rtlCol="0">
            <a:spAutoFit/>
          </a:bodyPr>
          <a:lstStyle/>
          <a:p>
            <a:r>
              <a:rPr lang="en-US" sz="2800" b="1" dirty="0">
                <a:latin typeface="Georgia" panose="02040502050405020303" pitchFamily="18" charset="0"/>
              </a:rPr>
              <a:t>D</a:t>
            </a:r>
          </a:p>
        </p:txBody>
      </p:sp>
      <p:grpSp>
        <p:nvGrpSpPr>
          <p:cNvPr id="15" name="Group 14">
            <a:extLst>
              <a:ext uri="{FF2B5EF4-FFF2-40B4-BE49-F238E27FC236}">
                <a16:creationId xmlns:a16="http://schemas.microsoft.com/office/drawing/2014/main" id="{795F4A99-5FBE-45CB-8ABE-506D2818D918}"/>
              </a:ext>
            </a:extLst>
          </p:cNvPr>
          <p:cNvGrpSpPr/>
          <p:nvPr/>
        </p:nvGrpSpPr>
        <p:grpSpPr>
          <a:xfrm>
            <a:off x="3104175" y="3614555"/>
            <a:ext cx="2308196" cy="1232030"/>
            <a:chOff x="1492508" y="3642392"/>
            <a:chExt cx="2308196" cy="1232030"/>
          </a:xfrm>
        </p:grpSpPr>
        <p:sp>
          <p:nvSpPr>
            <p:cNvPr id="13" name="TextBox 12">
              <a:extLst>
                <a:ext uri="{FF2B5EF4-FFF2-40B4-BE49-F238E27FC236}">
                  <a16:creationId xmlns:a16="http://schemas.microsoft.com/office/drawing/2014/main" id="{F08FE9C1-BB3D-43C5-BDAD-DFD743819379}"/>
                </a:ext>
              </a:extLst>
            </p:cNvPr>
            <p:cNvSpPr txBox="1"/>
            <p:nvPr/>
          </p:nvSpPr>
          <p:spPr>
            <a:xfrm>
              <a:off x="1492508" y="3642392"/>
              <a:ext cx="1952779" cy="338554"/>
            </a:xfrm>
            <a:prstGeom prst="rect">
              <a:avLst/>
            </a:prstGeom>
            <a:noFill/>
          </p:spPr>
          <p:txBody>
            <a:bodyPr wrap="none" rtlCol="0">
              <a:spAutoFit/>
            </a:bodyPr>
            <a:lstStyle/>
            <a:p>
              <a:r>
                <a:rPr lang="en-US" sz="1600" u="sng" dirty="0">
                  <a:latin typeface="Times New Roman" panose="02020603050405020304" pitchFamily="18" charset="0"/>
                  <a:cs typeface="Times New Roman" panose="02020603050405020304" pitchFamily="18" charset="0"/>
                </a:rPr>
                <a:t>Rates at specific sites</a:t>
              </a:r>
            </a:p>
          </p:txBody>
        </p:sp>
        <mc:AlternateContent xmlns:mc="http://schemas.openxmlformats.org/markup-compatibility/2006" xmlns:a14="http://schemas.microsoft.com/office/drawing/2010/main">
          <mc:Choice Requires="a14">
            <p:sp>
              <p:nvSpPr>
                <p:cNvPr id="6" name="Rectangle 5">
                  <a:extLst>
                    <a:ext uri="{FF2B5EF4-FFF2-40B4-BE49-F238E27FC236}">
                      <a16:creationId xmlns:a16="http://schemas.microsoft.com/office/drawing/2014/main" id="{E1A9A499-3EDA-4932-85BB-468632EA3687}"/>
                    </a:ext>
                  </a:extLst>
                </p:cNvPr>
                <p:cNvSpPr/>
                <p:nvPr/>
              </p:nvSpPr>
              <p:spPr>
                <a:xfrm>
                  <a:off x="1492508" y="4180535"/>
                  <a:ext cx="2308196"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dirty="0">
                                <a:solidFill>
                                  <a:srgbClr val="D95319"/>
                                </a:solidFill>
                                <a:latin typeface="Cambria Math" panose="02040503050406030204" pitchFamily="18" charset="0"/>
                              </a:rPr>
                            </m:ctrlPr>
                          </m:sSubPr>
                          <m:e>
                            <m:r>
                              <a:rPr lang="en-US" i="1" dirty="0">
                                <a:solidFill>
                                  <a:srgbClr val="D95319"/>
                                </a:solidFill>
                                <a:latin typeface="Cambria Math" panose="02040503050406030204" pitchFamily="18" charset="0"/>
                              </a:rPr>
                              <m:t>[3</m:t>
                            </m:r>
                            <m:r>
                              <a:rPr lang="en-US" i="1" dirty="0">
                                <a:solidFill>
                                  <a:srgbClr val="D95319"/>
                                </a:solidFill>
                                <a:latin typeface="Cambria Math" panose="02040503050406030204" pitchFamily="18" charset="0"/>
                              </a:rPr>
                              <m:t>𝐹𝑒</m:t>
                            </m:r>
                            <m:r>
                              <a:rPr lang="en-US" i="1" dirty="0">
                                <a:solidFill>
                                  <a:srgbClr val="D95319"/>
                                </a:solidFill>
                                <a:latin typeface="Cambria Math" panose="02040503050406030204" pitchFamily="18" charset="0"/>
                              </a:rPr>
                              <m:t>−4</m:t>
                            </m:r>
                            <m:r>
                              <a:rPr lang="en-US" i="1" dirty="0">
                                <a:solidFill>
                                  <a:srgbClr val="D95319"/>
                                </a:solidFill>
                                <a:latin typeface="Cambria Math" panose="02040503050406030204" pitchFamily="18" charset="0"/>
                              </a:rPr>
                              <m:t>𝑆</m:t>
                            </m:r>
                            <m:r>
                              <a:rPr lang="en-US" i="1" dirty="0">
                                <a:solidFill>
                                  <a:srgbClr val="D95319"/>
                                </a:solidFill>
                                <a:latin typeface="Cambria Math" panose="02040503050406030204" pitchFamily="18" charset="0"/>
                              </a:rPr>
                              <m:t>]</m:t>
                            </m:r>
                          </m:e>
                          <m:sub>
                            <m:r>
                              <m:rPr>
                                <m:sty m:val="p"/>
                              </m:rPr>
                              <a:rPr lang="en-US" i="0" dirty="0">
                                <a:solidFill>
                                  <a:srgbClr val="D95319"/>
                                </a:solidFill>
                                <a:latin typeface="Cambria Math" panose="02040503050406030204" pitchFamily="18" charset="0"/>
                              </a:rPr>
                              <m:t>red</m:t>
                            </m:r>
                          </m:sub>
                        </m:sSub>
                        <m:r>
                          <a:rPr lang="en-US" i="0" dirty="0">
                            <a:solidFill>
                              <a:srgbClr val="D95319"/>
                            </a:solidFill>
                            <a:latin typeface="Cambria Math" panose="02040503050406030204" pitchFamily="18" charset="0"/>
                          </a:rPr>
                          <m:t> </m:t>
                        </m:r>
                        <m:r>
                          <a:rPr lang="en-US" i="0" dirty="0">
                            <a:solidFill>
                              <a:srgbClr val="D95319"/>
                            </a:solidFill>
                            <a:latin typeface="Cambria Math" panose="02040503050406030204" pitchFamily="18" charset="0"/>
                            <a:ea typeface="Cambria Math" panose="02040503050406030204" pitchFamily="18" charset="0"/>
                          </a:rPr>
                          <m:t>→ </m:t>
                        </m:r>
                        <m:sSubSup>
                          <m:sSubSupPr>
                            <m:ctrlPr>
                              <a:rPr lang="en-US" i="1" dirty="0">
                                <a:solidFill>
                                  <a:srgbClr val="D95319"/>
                                </a:solidFill>
                                <a:latin typeface="Cambria Math" panose="02040503050406030204" pitchFamily="18" charset="0"/>
                                <a:ea typeface="Cambria Math" panose="02040503050406030204" pitchFamily="18" charset="0"/>
                              </a:rPr>
                            </m:ctrlPr>
                          </m:sSubSupPr>
                          <m:e>
                            <m:r>
                              <m:rPr>
                                <m:sty m:val="p"/>
                              </m:rPr>
                              <a:rPr lang="en-US" i="0" dirty="0">
                                <a:solidFill>
                                  <a:srgbClr val="D95319"/>
                                </a:solidFill>
                                <a:latin typeface="Cambria Math" panose="02040503050406030204" pitchFamily="18" charset="0"/>
                                <a:ea typeface="Cambria Math" panose="02040503050406030204" pitchFamily="18" charset="0"/>
                              </a:rPr>
                              <m:t>O</m:t>
                            </m:r>
                          </m:e>
                          <m:sub>
                            <m:r>
                              <a:rPr lang="en-US" i="0" dirty="0">
                                <a:solidFill>
                                  <a:srgbClr val="D95319"/>
                                </a:solidFill>
                                <a:latin typeface="Cambria Math" panose="02040503050406030204" pitchFamily="18" charset="0"/>
                                <a:ea typeface="Cambria Math" panose="02040503050406030204" pitchFamily="18" charset="0"/>
                              </a:rPr>
                              <m:t>2</m:t>
                            </m:r>
                          </m:sub>
                          <m:sup>
                            <m:r>
                              <a:rPr lang="en-US" i="0" dirty="0">
                                <a:solidFill>
                                  <a:srgbClr val="D95319"/>
                                </a:solidFill>
                                <a:latin typeface="Cambria Math" panose="02040503050406030204" pitchFamily="18" charset="0"/>
                                <a:ea typeface="Cambria Math" panose="02040503050406030204" pitchFamily="18" charset="0"/>
                              </a:rPr>
                              <m:t>.−</m:t>
                            </m:r>
                          </m:sup>
                        </m:sSubSup>
                      </m:oMath>
                    </m:oMathPara>
                  </a14:m>
                  <a:endParaRPr lang="en-US" dirty="0"/>
                </a:p>
              </p:txBody>
            </p:sp>
          </mc:Choice>
          <mc:Fallback xmlns="">
            <p:sp>
              <p:nvSpPr>
                <p:cNvPr id="6" name="Rectangle 5">
                  <a:extLst>
                    <a:ext uri="{FF2B5EF4-FFF2-40B4-BE49-F238E27FC236}">
                      <a16:creationId xmlns:a16="http://schemas.microsoft.com/office/drawing/2014/main" id="{E1A9A499-3EDA-4932-85BB-468632EA3687}"/>
                    </a:ext>
                  </a:extLst>
                </p:cNvPr>
                <p:cNvSpPr>
                  <a:spLocks noRot="1" noChangeAspect="1" noMove="1" noResize="1" noEditPoints="1" noAdjustHandles="1" noChangeArrowheads="1" noChangeShapeType="1" noTextEdit="1"/>
                </p:cNvSpPr>
                <p:nvPr/>
              </p:nvSpPr>
              <p:spPr>
                <a:xfrm>
                  <a:off x="1492508" y="4180535"/>
                  <a:ext cx="2308196" cy="369332"/>
                </a:xfrm>
                <a:prstGeom prst="rect">
                  <a:avLst/>
                </a:prstGeom>
                <a:blipFill>
                  <a:blip r:embed="rId6"/>
                  <a:stretch>
                    <a:fillRect b="-1475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Rectangle 6">
                  <a:extLst>
                    <a:ext uri="{FF2B5EF4-FFF2-40B4-BE49-F238E27FC236}">
                      <a16:creationId xmlns:a16="http://schemas.microsoft.com/office/drawing/2014/main" id="{2D2FC0F8-F1E0-4623-AB41-DE31B7043687}"/>
                    </a:ext>
                  </a:extLst>
                </p:cNvPr>
                <p:cNvSpPr/>
                <p:nvPr/>
              </p:nvSpPr>
              <p:spPr>
                <a:xfrm>
                  <a:off x="1492508" y="4505090"/>
                  <a:ext cx="1889748"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a:solidFill>
                                  <a:srgbClr val="EDB120"/>
                                </a:solidFill>
                                <a:latin typeface="Cambria Math" panose="02040503050406030204" pitchFamily="18" charset="0"/>
                              </a:rPr>
                            </m:ctrlPr>
                          </m:sSubPr>
                          <m:e>
                            <m:r>
                              <m:rPr>
                                <m:sty m:val="p"/>
                              </m:rPr>
                              <a:rPr lang="en-US" i="0">
                                <a:solidFill>
                                  <a:srgbClr val="EDB120"/>
                                </a:solidFill>
                                <a:latin typeface="Cambria Math" panose="02040503050406030204" pitchFamily="18" charset="0"/>
                              </a:rPr>
                              <m:t>FADH</m:t>
                            </m:r>
                          </m:e>
                          <m:sub>
                            <m:r>
                              <a:rPr lang="en-US" i="0">
                                <a:solidFill>
                                  <a:srgbClr val="EDB120"/>
                                </a:solidFill>
                                <a:latin typeface="Cambria Math" panose="02040503050406030204" pitchFamily="18" charset="0"/>
                              </a:rPr>
                              <m:t>2</m:t>
                            </m:r>
                          </m:sub>
                        </m:sSub>
                        <m:r>
                          <a:rPr lang="en-US" i="0">
                            <a:solidFill>
                              <a:srgbClr val="EDB120"/>
                            </a:solidFill>
                            <a:latin typeface="Cambria Math" panose="02040503050406030204" pitchFamily="18" charset="0"/>
                          </a:rPr>
                          <m:t> </m:t>
                        </m:r>
                        <m:r>
                          <a:rPr lang="en-US" i="0">
                            <a:solidFill>
                              <a:srgbClr val="EDB120"/>
                            </a:solidFill>
                            <a:latin typeface="Cambria Math" panose="02040503050406030204" pitchFamily="18" charset="0"/>
                            <a:ea typeface="Cambria Math" panose="02040503050406030204" pitchFamily="18" charset="0"/>
                          </a:rPr>
                          <m:t>→ </m:t>
                        </m:r>
                        <m:sSub>
                          <m:sSubPr>
                            <m:ctrlPr>
                              <a:rPr lang="en-US" i="1">
                                <a:solidFill>
                                  <a:srgbClr val="EDB120"/>
                                </a:solidFill>
                                <a:latin typeface="Cambria Math" panose="02040503050406030204" pitchFamily="18" charset="0"/>
                                <a:ea typeface="Cambria Math" panose="02040503050406030204" pitchFamily="18" charset="0"/>
                              </a:rPr>
                            </m:ctrlPr>
                          </m:sSubPr>
                          <m:e>
                            <m:r>
                              <m:rPr>
                                <m:sty m:val="p"/>
                              </m:rPr>
                              <a:rPr lang="en-US" i="0">
                                <a:solidFill>
                                  <a:srgbClr val="EDB120"/>
                                </a:solidFill>
                                <a:latin typeface="Cambria Math" panose="02040503050406030204" pitchFamily="18" charset="0"/>
                                <a:ea typeface="Cambria Math" panose="02040503050406030204" pitchFamily="18" charset="0"/>
                              </a:rPr>
                              <m:t>H</m:t>
                            </m:r>
                          </m:e>
                          <m:sub>
                            <m:r>
                              <a:rPr lang="en-US" i="0">
                                <a:solidFill>
                                  <a:srgbClr val="EDB120"/>
                                </a:solidFill>
                                <a:latin typeface="Cambria Math" panose="02040503050406030204" pitchFamily="18" charset="0"/>
                                <a:ea typeface="Cambria Math" panose="02040503050406030204" pitchFamily="18" charset="0"/>
                              </a:rPr>
                              <m:t>2</m:t>
                            </m:r>
                          </m:sub>
                        </m:sSub>
                        <m:sSub>
                          <m:sSubPr>
                            <m:ctrlPr>
                              <a:rPr lang="en-US" i="1">
                                <a:solidFill>
                                  <a:srgbClr val="EDB120"/>
                                </a:solidFill>
                                <a:latin typeface="Cambria Math" panose="02040503050406030204" pitchFamily="18" charset="0"/>
                                <a:ea typeface="Cambria Math" panose="02040503050406030204" pitchFamily="18" charset="0"/>
                              </a:rPr>
                            </m:ctrlPr>
                          </m:sSubPr>
                          <m:e>
                            <m:r>
                              <m:rPr>
                                <m:sty m:val="p"/>
                              </m:rPr>
                              <a:rPr lang="en-US" i="0">
                                <a:solidFill>
                                  <a:srgbClr val="EDB120"/>
                                </a:solidFill>
                                <a:latin typeface="Cambria Math" panose="02040503050406030204" pitchFamily="18" charset="0"/>
                                <a:ea typeface="Cambria Math" panose="02040503050406030204" pitchFamily="18" charset="0"/>
                              </a:rPr>
                              <m:t>O</m:t>
                            </m:r>
                          </m:e>
                          <m:sub>
                            <m:r>
                              <a:rPr lang="en-US" i="0">
                                <a:solidFill>
                                  <a:srgbClr val="EDB120"/>
                                </a:solidFill>
                                <a:latin typeface="Cambria Math" panose="02040503050406030204" pitchFamily="18" charset="0"/>
                                <a:ea typeface="Cambria Math" panose="02040503050406030204" pitchFamily="18" charset="0"/>
                              </a:rPr>
                              <m:t>2</m:t>
                            </m:r>
                          </m:sub>
                        </m:sSub>
                      </m:oMath>
                    </m:oMathPara>
                  </a14:m>
                  <a:endParaRPr lang="en-US" dirty="0">
                    <a:solidFill>
                      <a:srgbClr val="EDB120"/>
                    </a:solidFill>
                    <a:latin typeface="Georgia" panose="02040502050405020303" pitchFamily="18" charset="0"/>
                  </a:endParaRPr>
                </a:p>
              </p:txBody>
            </p:sp>
          </mc:Choice>
          <mc:Fallback xmlns="">
            <p:sp>
              <p:nvSpPr>
                <p:cNvPr id="7" name="Rectangle 6">
                  <a:extLst>
                    <a:ext uri="{FF2B5EF4-FFF2-40B4-BE49-F238E27FC236}">
                      <a16:creationId xmlns:a16="http://schemas.microsoft.com/office/drawing/2014/main" id="{2D2FC0F8-F1E0-4623-AB41-DE31B7043687}"/>
                    </a:ext>
                  </a:extLst>
                </p:cNvPr>
                <p:cNvSpPr>
                  <a:spLocks noRot="1" noChangeAspect="1" noMove="1" noResize="1" noEditPoints="1" noAdjustHandles="1" noChangeArrowheads="1" noChangeShapeType="1" noTextEdit="1"/>
                </p:cNvSpPr>
                <p:nvPr/>
              </p:nvSpPr>
              <p:spPr>
                <a:xfrm>
                  <a:off x="1492508" y="4505090"/>
                  <a:ext cx="1889748" cy="369332"/>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Rectangle 13">
                  <a:extLst>
                    <a:ext uri="{FF2B5EF4-FFF2-40B4-BE49-F238E27FC236}">
                      <a16:creationId xmlns:a16="http://schemas.microsoft.com/office/drawing/2014/main" id="{B8CF1F1A-46AB-4159-98D3-29E6DE5D62B2}"/>
                    </a:ext>
                  </a:extLst>
                </p:cNvPr>
                <p:cNvSpPr/>
                <p:nvPr/>
              </p:nvSpPr>
              <p:spPr>
                <a:xfrm>
                  <a:off x="1492508" y="3914762"/>
                  <a:ext cx="1660455"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p>
                          <m:sSupPr>
                            <m:ctrlPr>
                              <a:rPr lang="en-US" i="1">
                                <a:solidFill>
                                  <a:srgbClr val="0072BD"/>
                                </a:solidFill>
                                <a:latin typeface="Cambria Math" panose="02040503050406030204" pitchFamily="18" charset="0"/>
                                <a:sym typeface="Wingdings" panose="05000000000000000000" pitchFamily="2" charset="2"/>
                              </a:rPr>
                            </m:ctrlPr>
                          </m:sSupPr>
                          <m:e>
                            <m:r>
                              <m:rPr>
                                <m:sty m:val="p"/>
                              </m:rPr>
                              <a:rPr lang="en-US" i="0">
                                <a:solidFill>
                                  <a:srgbClr val="0072BD"/>
                                </a:solidFill>
                                <a:latin typeface="Cambria Math" panose="02040503050406030204" pitchFamily="18" charset="0"/>
                                <a:sym typeface="Wingdings" panose="05000000000000000000" pitchFamily="2" charset="2"/>
                              </a:rPr>
                              <m:t>FADH</m:t>
                            </m:r>
                          </m:e>
                          <m:sup>
                            <m:r>
                              <a:rPr lang="en-US" i="0">
                                <a:solidFill>
                                  <a:srgbClr val="0072BD"/>
                                </a:solidFill>
                                <a:latin typeface="Cambria Math" panose="02040503050406030204" pitchFamily="18" charset="0"/>
                                <a:sym typeface="Wingdings" panose="05000000000000000000" pitchFamily="2" charset="2"/>
                              </a:rPr>
                              <m:t>.</m:t>
                            </m:r>
                          </m:sup>
                        </m:sSup>
                        <m:r>
                          <a:rPr lang="en-US" i="0">
                            <a:solidFill>
                              <a:srgbClr val="0072BD"/>
                            </a:solidFill>
                            <a:latin typeface="Cambria Math" panose="02040503050406030204" pitchFamily="18" charset="0"/>
                            <a:sym typeface="Wingdings" panose="05000000000000000000" pitchFamily="2" charset="2"/>
                          </a:rPr>
                          <m:t> </m:t>
                        </m:r>
                        <m:r>
                          <a:rPr lang="en-US" i="0">
                            <a:solidFill>
                              <a:srgbClr val="0072BD"/>
                            </a:solidFill>
                            <a:latin typeface="Cambria Math" panose="02040503050406030204" pitchFamily="18" charset="0"/>
                            <a:ea typeface="Cambria Math" panose="02040503050406030204" pitchFamily="18" charset="0"/>
                            <a:sym typeface="Wingdings" panose="05000000000000000000" pitchFamily="2" charset="2"/>
                          </a:rPr>
                          <m:t>→ </m:t>
                        </m:r>
                        <m:sSubSup>
                          <m:sSubSupPr>
                            <m:ctrlPr>
                              <a:rPr lang="en-US" i="1">
                                <a:solidFill>
                                  <a:srgbClr val="0072BD"/>
                                </a:solidFill>
                                <a:latin typeface="Cambria Math" panose="02040503050406030204" pitchFamily="18" charset="0"/>
                                <a:ea typeface="Cambria Math" panose="02040503050406030204" pitchFamily="18" charset="0"/>
                                <a:sym typeface="Wingdings" panose="05000000000000000000" pitchFamily="2" charset="2"/>
                              </a:rPr>
                            </m:ctrlPr>
                          </m:sSubSupPr>
                          <m:e>
                            <m:r>
                              <m:rPr>
                                <m:sty m:val="p"/>
                              </m:rPr>
                              <a:rPr lang="en-US" i="0">
                                <a:solidFill>
                                  <a:srgbClr val="0072BD"/>
                                </a:solidFill>
                                <a:latin typeface="Cambria Math" panose="02040503050406030204" pitchFamily="18" charset="0"/>
                                <a:ea typeface="Cambria Math" panose="02040503050406030204" pitchFamily="18" charset="0"/>
                                <a:sym typeface="Wingdings" panose="05000000000000000000" pitchFamily="2" charset="2"/>
                              </a:rPr>
                              <m:t>O</m:t>
                            </m:r>
                          </m:e>
                          <m:sub>
                            <m:r>
                              <a:rPr lang="en-US" i="0">
                                <a:solidFill>
                                  <a:srgbClr val="0072BD"/>
                                </a:solidFill>
                                <a:latin typeface="Cambria Math" panose="02040503050406030204" pitchFamily="18" charset="0"/>
                                <a:ea typeface="Cambria Math" panose="02040503050406030204" pitchFamily="18" charset="0"/>
                                <a:sym typeface="Wingdings" panose="05000000000000000000" pitchFamily="2" charset="2"/>
                              </a:rPr>
                              <m:t>2</m:t>
                            </m:r>
                          </m:sub>
                          <m:sup>
                            <m:r>
                              <a:rPr lang="en-US" i="0">
                                <a:solidFill>
                                  <a:srgbClr val="0072BD"/>
                                </a:solidFill>
                                <a:latin typeface="Cambria Math" panose="02040503050406030204" pitchFamily="18" charset="0"/>
                                <a:ea typeface="Cambria Math" panose="02040503050406030204" pitchFamily="18" charset="0"/>
                                <a:sym typeface="Wingdings" panose="05000000000000000000" pitchFamily="2" charset="2"/>
                              </a:rPr>
                              <m:t>.−</m:t>
                            </m:r>
                          </m:sup>
                        </m:sSubSup>
                      </m:oMath>
                    </m:oMathPara>
                  </a14:m>
                  <a:endParaRPr lang="en-US" dirty="0">
                    <a:solidFill>
                      <a:srgbClr val="0072BD"/>
                    </a:solidFill>
                    <a:latin typeface="Georgia" panose="02040502050405020303" pitchFamily="18" charset="0"/>
                    <a:sym typeface="Wingdings" panose="05000000000000000000" pitchFamily="2" charset="2"/>
                  </a:endParaRPr>
                </a:p>
              </p:txBody>
            </p:sp>
          </mc:Choice>
          <mc:Fallback xmlns="">
            <p:sp>
              <p:nvSpPr>
                <p:cNvPr id="14" name="Rectangle 13">
                  <a:extLst>
                    <a:ext uri="{FF2B5EF4-FFF2-40B4-BE49-F238E27FC236}">
                      <a16:creationId xmlns:a16="http://schemas.microsoft.com/office/drawing/2014/main" id="{B8CF1F1A-46AB-4159-98D3-29E6DE5D62B2}"/>
                    </a:ext>
                  </a:extLst>
                </p:cNvPr>
                <p:cNvSpPr>
                  <a:spLocks noRot="1" noChangeAspect="1" noMove="1" noResize="1" noEditPoints="1" noAdjustHandles="1" noChangeArrowheads="1" noChangeShapeType="1" noTextEdit="1"/>
                </p:cNvSpPr>
                <p:nvPr/>
              </p:nvSpPr>
              <p:spPr>
                <a:xfrm>
                  <a:off x="1492508" y="3914762"/>
                  <a:ext cx="1660455" cy="369332"/>
                </a:xfrm>
                <a:prstGeom prst="rect">
                  <a:avLst/>
                </a:prstGeom>
                <a:blipFill>
                  <a:blip r:embed="rId8"/>
                  <a:stretch>
                    <a:fillRect b="-3333"/>
                  </a:stretch>
                </a:blipFill>
              </p:spPr>
              <p:txBody>
                <a:bodyPr/>
                <a:lstStyle/>
                <a:p>
                  <a:r>
                    <a:rPr lang="en-US">
                      <a:noFill/>
                    </a:rPr>
                    <a:t> </a:t>
                  </a:r>
                </a:p>
              </p:txBody>
            </p:sp>
          </mc:Fallback>
        </mc:AlternateContent>
      </p:grpSp>
      <p:grpSp>
        <p:nvGrpSpPr>
          <p:cNvPr id="18" name="Group 17">
            <a:extLst>
              <a:ext uri="{FF2B5EF4-FFF2-40B4-BE49-F238E27FC236}">
                <a16:creationId xmlns:a16="http://schemas.microsoft.com/office/drawing/2014/main" id="{9F9C7F4C-94B7-4BDD-8F4D-376DE4BD5CF1}"/>
              </a:ext>
            </a:extLst>
          </p:cNvPr>
          <p:cNvGrpSpPr/>
          <p:nvPr/>
        </p:nvGrpSpPr>
        <p:grpSpPr>
          <a:xfrm>
            <a:off x="9270215" y="3622412"/>
            <a:ext cx="2308196" cy="1232030"/>
            <a:chOff x="1492508" y="3642392"/>
            <a:chExt cx="2308196" cy="1232030"/>
          </a:xfrm>
        </p:grpSpPr>
        <p:sp>
          <p:nvSpPr>
            <p:cNvPr id="19" name="TextBox 18">
              <a:extLst>
                <a:ext uri="{FF2B5EF4-FFF2-40B4-BE49-F238E27FC236}">
                  <a16:creationId xmlns:a16="http://schemas.microsoft.com/office/drawing/2014/main" id="{A142616A-40FB-45FF-9CF0-35A1BF1447D8}"/>
                </a:ext>
              </a:extLst>
            </p:cNvPr>
            <p:cNvSpPr txBox="1"/>
            <p:nvPr/>
          </p:nvSpPr>
          <p:spPr>
            <a:xfrm>
              <a:off x="1492508" y="3642392"/>
              <a:ext cx="1952779" cy="338554"/>
            </a:xfrm>
            <a:prstGeom prst="rect">
              <a:avLst/>
            </a:prstGeom>
            <a:noFill/>
          </p:spPr>
          <p:txBody>
            <a:bodyPr wrap="none" rtlCol="0">
              <a:spAutoFit/>
            </a:bodyPr>
            <a:lstStyle/>
            <a:p>
              <a:r>
                <a:rPr lang="en-US" sz="1600" u="sng" dirty="0">
                  <a:latin typeface="Times New Roman" panose="02020603050405020304" pitchFamily="18" charset="0"/>
                  <a:cs typeface="Times New Roman" panose="02020603050405020304" pitchFamily="18" charset="0"/>
                </a:rPr>
                <a:t>Rates at specific sites</a:t>
              </a:r>
            </a:p>
          </p:txBody>
        </p:sp>
        <mc:AlternateContent xmlns:mc="http://schemas.openxmlformats.org/markup-compatibility/2006" xmlns:a14="http://schemas.microsoft.com/office/drawing/2010/main">
          <mc:Choice Requires="a14">
            <p:sp>
              <p:nvSpPr>
                <p:cNvPr id="20" name="Rectangle 19">
                  <a:extLst>
                    <a:ext uri="{FF2B5EF4-FFF2-40B4-BE49-F238E27FC236}">
                      <a16:creationId xmlns:a16="http://schemas.microsoft.com/office/drawing/2014/main" id="{9427AA38-BD33-44F6-9F66-6CC3894BF722}"/>
                    </a:ext>
                  </a:extLst>
                </p:cNvPr>
                <p:cNvSpPr/>
                <p:nvPr/>
              </p:nvSpPr>
              <p:spPr>
                <a:xfrm>
                  <a:off x="1492508" y="4180535"/>
                  <a:ext cx="2308196"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dirty="0">
                                <a:solidFill>
                                  <a:srgbClr val="D95319"/>
                                </a:solidFill>
                                <a:latin typeface="Cambria Math" panose="02040503050406030204" pitchFamily="18" charset="0"/>
                              </a:rPr>
                            </m:ctrlPr>
                          </m:sSubPr>
                          <m:e>
                            <m:r>
                              <a:rPr lang="en-US" i="1" dirty="0">
                                <a:solidFill>
                                  <a:srgbClr val="D95319"/>
                                </a:solidFill>
                                <a:latin typeface="Cambria Math" panose="02040503050406030204" pitchFamily="18" charset="0"/>
                              </a:rPr>
                              <m:t>[3</m:t>
                            </m:r>
                            <m:r>
                              <a:rPr lang="en-US" i="1" dirty="0">
                                <a:solidFill>
                                  <a:srgbClr val="D95319"/>
                                </a:solidFill>
                                <a:latin typeface="Cambria Math" panose="02040503050406030204" pitchFamily="18" charset="0"/>
                              </a:rPr>
                              <m:t>𝐹𝑒</m:t>
                            </m:r>
                            <m:r>
                              <a:rPr lang="en-US" i="1" dirty="0">
                                <a:solidFill>
                                  <a:srgbClr val="D95319"/>
                                </a:solidFill>
                                <a:latin typeface="Cambria Math" panose="02040503050406030204" pitchFamily="18" charset="0"/>
                              </a:rPr>
                              <m:t>−4</m:t>
                            </m:r>
                            <m:r>
                              <a:rPr lang="en-US" i="1" dirty="0">
                                <a:solidFill>
                                  <a:srgbClr val="D95319"/>
                                </a:solidFill>
                                <a:latin typeface="Cambria Math" panose="02040503050406030204" pitchFamily="18" charset="0"/>
                              </a:rPr>
                              <m:t>𝑆</m:t>
                            </m:r>
                            <m:r>
                              <a:rPr lang="en-US" i="1" dirty="0">
                                <a:solidFill>
                                  <a:srgbClr val="D95319"/>
                                </a:solidFill>
                                <a:latin typeface="Cambria Math" panose="02040503050406030204" pitchFamily="18" charset="0"/>
                              </a:rPr>
                              <m:t>]</m:t>
                            </m:r>
                          </m:e>
                          <m:sub>
                            <m:r>
                              <m:rPr>
                                <m:sty m:val="p"/>
                              </m:rPr>
                              <a:rPr lang="en-US" i="0" dirty="0">
                                <a:solidFill>
                                  <a:srgbClr val="D95319"/>
                                </a:solidFill>
                                <a:latin typeface="Cambria Math" panose="02040503050406030204" pitchFamily="18" charset="0"/>
                              </a:rPr>
                              <m:t>red</m:t>
                            </m:r>
                          </m:sub>
                        </m:sSub>
                        <m:r>
                          <a:rPr lang="en-US" i="0" dirty="0">
                            <a:solidFill>
                              <a:srgbClr val="D95319"/>
                            </a:solidFill>
                            <a:latin typeface="Cambria Math" panose="02040503050406030204" pitchFamily="18" charset="0"/>
                          </a:rPr>
                          <m:t> </m:t>
                        </m:r>
                        <m:r>
                          <a:rPr lang="en-US" i="0" dirty="0">
                            <a:solidFill>
                              <a:srgbClr val="D95319"/>
                            </a:solidFill>
                            <a:latin typeface="Cambria Math" panose="02040503050406030204" pitchFamily="18" charset="0"/>
                            <a:ea typeface="Cambria Math" panose="02040503050406030204" pitchFamily="18" charset="0"/>
                          </a:rPr>
                          <m:t>→ </m:t>
                        </m:r>
                        <m:sSubSup>
                          <m:sSubSupPr>
                            <m:ctrlPr>
                              <a:rPr lang="en-US" i="1" dirty="0">
                                <a:solidFill>
                                  <a:srgbClr val="D95319"/>
                                </a:solidFill>
                                <a:latin typeface="Cambria Math" panose="02040503050406030204" pitchFamily="18" charset="0"/>
                                <a:ea typeface="Cambria Math" panose="02040503050406030204" pitchFamily="18" charset="0"/>
                              </a:rPr>
                            </m:ctrlPr>
                          </m:sSubSupPr>
                          <m:e>
                            <m:r>
                              <m:rPr>
                                <m:sty m:val="p"/>
                              </m:rPr>
                              <a:rPr lang="en-US" i="0" dirty="0">
                                <a:solidFill>
                                  <a:srgbClr val="D95319"/>
                                </a:solidFill>
                                <a:latin typeface="Cambria Math" panose="02040503050406030204" pitchFamily="18" charset="0"/>
                                <a:ea typeface="Cambria Math" panose="02040503050406030204" pitchFamily="18" charset="0"/>
                              </a:rPr>
                              <m:t>O</m:t>
                            </m:r>
                          </m:e>
                          <m:sub>
                            <m:r>
                              <a:rPr lang="en-US" i="0" dirty="0">
                                <a:solidFill>
                                  <a:srgbClr val="D95319"/>
                                </a:solidFill>
                                <a:latin typeface="Cambria Math" panose="02040503050406030204" pitchFamily="18" charset="0"/>
                                <a:ea typeface="Cambria Math" panose="02040503050406030204" pitchFamily="18" charset="0"/>
                              </a:rPr>
                              <m:t>2</m:t>
                            </m:r>
                          </m:sub>
                          <m:sup>
                            <m:r>
                              <a:rPr lang="en-US" i="0" dirty="0">
                                <a:solidFill>
                                  <a:srgbClr val="D95319"/>
                                </a:solidFill>
                                <a:latin typeface="Cambria Math" panose="02040503050406030204" pitchFamily="18" charset="0"/>
                                <a:ea typeface="Cambria Math" panose="02040503050406030204" pitchFamily="18" charset="0"/>
                              </a:rPr>
                              <m:t>.−</m:t>
                            </m:r>
                          </m:sup>
                        </m:sSubSup>
                      </m:oMath>
                    </m:oMathPara>
                  </a14:m>
                  <a:endParaRPr lang="en-US" dirty="0"/>
                </a:p>
              </p:txBody>
            </p:sp>
          </mc:Choice>
          <mc:Fallback xmlns="">
            <p:sp>
              <p:nvSpPr>
                <p:cNvPr id="20" name="Rectangle 19">
                  <a:extLst>
                    <a:ext uri="{FF2B5EF4-FFF2-40B4-BE49-F238E27FC236}">
                      <a16:creationId xmlns:a16="http://schemas.microsoft.com/office/drawing/2014/main" id="{9427AA38-BD33-44F6-9F66-6CC3894BF722}"/>
                    </a:ext>
                  </a:extLst>
                </p:cNvPr>
                <p:cNvSpPr>
                  <a:spLocks noRot="1" noChangeAspect="1" noMove="1" noResize="1" noEditPoints="1" noAdjustHandles="1" noChangeArrowheads="1" noChangeShapeType="1" noTextEdit="1"/>
                </p:cNvSpPr>
                <p:nvPr/>
              </p:nvSpPr>
              <p:spPr>
                <a:xfrm>
                  <a:off x="1492508" y="4180535"/>
                  <a:ext cx="2308196" cy="369332"/>
                </a:xfrm>
                <a:prstGeom prst="rect">
                  <a:avLst/>
                </a:prstGeom>
                <a:blipFill>
                  <a:blip r:embed="rId9"/>
                  <a:stretch>
                    <a:fillRect b="-16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Rectangle 20">
                  <a:extLst>
                    <a:ext uri="{FF2B5EF4-FFF2-40B4-BE49-F238E27FC236}">
                      <a16:creationId xmlns:a16="http://schemas.microsoft.com/office/drawing/2014/main" id="{FDABBD9E-3BA4-4D2A-AA92-D7890897AE0A}"/>
                    </a:ext>
                  </a:extLst>
                </p:cNvPr>
                <p:cNvSpPr/>
                <p:nvPr/>
              </p:nvSpPr>
              <p:spPr>
                <a:xfrm>
                  <a:off x="1492508" y="4505090"/>
                  <a:ext cx="1889748"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a:solidFill>
                                  <a:srgbClr val="EDB120"/>
                                </a:solidFill>
                                <a:latin typeface="Cambria Math" panose="02040503050406030204" pitchFamily="18" charset="0"/>
                              </a:rPr>
                            </m:ctrlPr>
                          </m:sSubPr>
                          <m:e>
                            <m:r>
                              <m:rPr>
                                <m:sty m:val="p"/>
                              </m:rPr>
                              <a:rPr lang="en-US" i="0">
                                <a:solidFill>
                                  <a:srgbClr val="EDB120"/>
                                </a:solidFill>
                                <a:latin typeface="Cambria Math" panose="02040503050406030204" pitchFamily="18" charset="0"/>
                              </a:rPr>
                              <m:t>FADH</m:t>
                            </m:r>
                          </m:e>
                          <m:sub>
                            <m:r>
                              <a:rPr lang="en-US" i="0">
                                <a:solidFill>
                                  <a:srgbClr val="EDB120"/>
                                </a:solidFill>
                                <a:latin typeface="Cambria Math" panose="02040503050406030204" pitchFamily="18" charset="0"/>
                              </a:rPr>
                              <m:t>2</m:t>
                            </m:r>
                          </m:sub>
                        </m:sSub>
                        <m:r>
                          <a:rPr lang="en-US" i="0">
                            <a:solidFill>
                              <a:srgbClr val="EDB120"/>
                            </a:solidFill>
                            <a:latin typeface="Cambria Math" panose="02040503050406030204" pitchFamily="18" charset="0"/>
                          </a:rPr>
                          <m:t> </m:t>
                        </m:r>
                        <m:r>
                          <a:rPr lang="en-US" i="0">
                            <a:solidFill>
                              <a:srgbClr val="EDB120"/>
                            </a:solidFill>
                            <a:latin typeface="Cambria Math" panose="02040503050406030204" pitchFamily="18" charset="0"/>
                            <a:ea typeface="Cambria Math" panose="02040503050406030204" pitchFamily="18" charset="0"/>
                          </a:rPr>
                          <m:t>→ </m:t>
                        </m:r>
                        <m:sSub>
                          <m:sSubPr>
                            <m:ctrlPr>
                              <a:rPr lang="en-US" i="1">
                                <a:solidFill>
                                  <a:srgbClr val="EDB120"/>
                                </a:solidFill>
                                <a:latin typeface="Cambria Math" panose="02040503050406030204" pitchFamily="18" charset="0"/>
                                <a:ea typeface="Cambria Math" panose="02040503050406030204" pitchFamily="18" charset="0"/>
                              </a:rPr>
                            </m:ctrlPr>
                          </m:sSubPr>
                          <m:e>
                            <m:r>
                              <m:rPr>
                                <m:sty m:val="p"/>
                              </m:rPr>
                              <a:rPr lang="en-US" i="0">
                                <a:solidFill>
                                  <a:srgbClr val="EDB120"/>
                                </a:solidFill>
                                <a:latin typeface="Cambria Math" panose="02040503050406030204" pitchFamily="18" charset="0"/>
                                <a:ea typeface="Cambria Math" panose="02040503050406030204" pitchFamily="18" charset="0"/>
                              </a:rPr>
                              <m:t>H</m:t>
                            </m:r>
                          </m:e>
                          <m:sub>
                            <m:r>
                              <a:rPr lang="en-US" i="0">
                                <a:solidFill>
                                  <a:srgbClr val="EDB120"/>
                                </a:solidFill>
                                <a:latin typeface="Cambria Math" panose="02040503050406030204" pitchFamily="18" charset="0"/>
                                <a:ea typeface="Cambria Math" panose="02040503050406030204" pitchFamily="18" charset="0"/>
                              </a:rPr>
                              <m:t>2</m:t>
                            </m:r>
                          </m:sub>
                        </m:sSub>
                        <m:sSub>
                          <m:sSubPr>
                            <m:ctrlPr>
                              <a:rPr lang="en-US" i="1">
                                <a:solidFill>
                                  <a:srgbClr val="EDB120"/>
                                </a:solidFill>
                                <a:latin typeface="Cambria Math" panose="02040503050406030204" pitchFamily="18" charset="0"/>
                                <a:ea typeface="Cambria Math" panose="02040503050406030204" pitchFamily="18" charset="0"/>
                              </a:rPr>
                            </m:ctrlPr>
                          </m:sSubPr>
                          <m:e>
                            <m:r>
                              <m:rPr>
                                <m:sty m:val="p"/>
                              </m:rPr>
                              <a:rPr lang="en-US" i="0">
                                <a:solidFill>
                                  <a:srgbClr val="EDB120"/>
                                </a:solidFill>
                                <a:latin typeface="Cambria Math" panose="02040503050406030204" pitchFamily="18" charset="0"/>
                                <a:ea typeface="Cambria Math" panose="02040503050406030204" pitchFamily="18" charset="0"/>
                              </a:rPr>
                              <m:t>O</m:t>
                            </m:r>
                          </m:e>
                          <m:sub>
                            <m:r>
                              <a:rPr lang="en-US" i="0">
                                <a:solidFill>
                                  <a:srgbClr val="EDB120"/>
                                </a:solidFill>
                                <a:latin typeface="Cambria Math" panose="02040503050406030204" pitchFamily="18" charset="0"/>
                                <a:ea typeface="Cambria Math" panose="02040503050406030204" pitchFamily="18" charset="0"/>
                              </a:rPr>
                              <m:t>2</m:t>
                            </m:r>
                          </m:sub>
                        </m:sSub>
                      </m:oMath>
                    </m:oMathPara>
                  </a14:m>
                  <a:endParaRPr lang="en-US" dirty="0">
                    <a:solidFill>
                      <a:srgbClr val="EDB120"/>
                    </a:solidFill>
                    <a:latin typeface="Georgia" panose="02040502050405020303" pitchFamily="18" charset="0"/>
                  </a:endParaRPr>
                </a:p>
              </p:txBody>
            </p:sp>
          </mc:Choice>
          <mc:Fallback xmlns="">
            <p:sp>
              <p:nvSpPr>
                <p:cNvPr id="21" name="Rectangle 20">
                  <a:extLst>
                    <a:ext uri="{FF2B5EF4-FFF2-40B4-BE49-F238E27FC236}">
                      <a16:creationId xmlns:a16="http://schemas.microsoft.com/office/drawing/2014/main" id="{FDABBD9E-3BA4-4D2A-AA92-D7890897AE0A}"/>
                    </a:ext>
                  </a:extLst>
                </p:cNvPr>
                <p:cNvSpPr>
                  <a:spLocks noRot="1" noChangeAspect="1" noMove="1" noResize="1" noEditPoints="1" noAdjustHandles="1" noChangeArrowheads="1" noChangeShapeType="1" noTextEdit="1"/>
                </p:cNvSpPr>
                <p:nvPr/>
              </p:nvSpPr>
              <p:spPr>
                <a:xfrm>
                  <a:off x="1492508" y="4505090"/>
                  <a:ext cx="1889748" cy="369332"/>
                </a:xfrm>
                <a:prstGeom prst="rect">
                  <a:avLst/>
                </a:prstGeom>
                <a:blipFill>
                  <a:blip r:embed="rId10"/>
                  <a:stretch>
                    <a:fillRect b="-1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Rectangle 23">
                  <a:extLst>
                    <a:ext uri="{FF2B5EF4-FFF2-40B4-BE49-F238E27FC236}">
                      <a16:creationId xmlns:a16="http://schemas.microsoft.com/office/drawing/2014/main" id="{443A6D63-9235-4E87-89FC-6AE8FA6CE85F}"/>
                    </a:ext>
                  </a:extLst>
                </p:cNvPr>
                <p:cNvSpPr/>
                <p:nvPr/>
              </p:nvSpPr>
              <p:spPr>
                <a:xfrm>
                  <a:off x="1492508" y="3914762"/>
                  <a:ext cx="1660455"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p>
                          <m:sSupPr>
                            <m:ctrlPr>
                              <a:rPr lang="en-US" i="1">
                                <a:solidFill>
                                  <a:srgbClr val="0072BD"/>
                                </a:solidFill>
                                <a:latin typeface="Cambria Math" panose="02040503050406030204" pitchFamily="18" charset="0"/>
                                <a:sym typeface="Wingdings" panose="05000000000000000000" pitchFamily="2" charset="2"/>
                              </a:rPr>
                            </m:ctrlPr>
                          </m:sSupPr>
                          <m:e>
                            <m:r>
                              <m:rPr>
                                <m:sty m:val="p"/>
                              </m:rPr>
                              <a:rPr lang="en-US" i="0">
                                <a:solidFill>
                                  <a:srgbClr val="0072BD"/>
                                </a:solidFill>
                                <a:latin typeface="Cambria Math" panose="02040503050406030204" pitchFamily="18" charset="0"/>
                                <a:sym typeface="Wingdings" panose="05000000000000000000" pitchFamily="2" charset="2"/>
                              </a:rPr>
                              <m:t>FADH</m:t>
                            </m:r>
                          </m:e>
                          <m:sup>
                            <m:r>
                              <a:rPr lang="en-US" i="0">
                                <a:solidFill>
                                  <a:srgbClr val="0072BD"/>
                                </a:solidFill>
                                <a:latin typeface="Cambria Math" panose="02040503050406030204" pitchFamily="18" charset="0"/>
                                <a:sym typeface="Wingdings" panose="05000000000000000000" pitchFamily="2" charset="2"/>
                              </a:rPr>
                              <m:t>.</m:t>
                            </m:r>
                          </m:sup>
                        </m:sSup>
                        <m:r>
                          <a:rPr lang="en-US" i="0">
                            <a:solidFill>
                              <a:srgbClr val="0072BD"/>
                            </a:solidFill>
                            <a:latin typeface="Cambria Math" panose="02040503050406030204" pitchFamily="18" charset="0"/>
                            <a:sym typeface="Wingdings" panose="05000000000000000000" pitchFamily="2" charset="2"/>
                          </a:rPr>
                          <m:t> </m:t>
                        </m:r>
                        <m:r>
                          <a:rPr lang="en-US" i="0">
                            <a:solidFill>
                              <a:srgbClr val="0072BD"/>
                            </a:solidFill>
                            <a:latin typeface="Cambria Math" panose="02040503050406030204" pitchFamily="18" charset="0"/>
                            <a:ea typeface="Cambria Math" panose="02040503050406030204" pitchFamily="18" charset="0"/>
                            <a:sym typeface="Wingdings" panose="05000000000000000000" pitchFamily="2" charset="2"/>
                          </a:rPr>
                          <m:t>→ </m:t>
                        </m:r>
                        <m:sSubSup>
                          <m:sSubSupPr>
                            <m:ctrlPr>
                              <a:rPr lang="en-US" i="1">
                                <a:solidFill>
                                  <a:srgbClr val="0072BD"/>
                                </a:solidFill>
                                <a:latin typeface="Cambria Math" panose="02040503050406030204" pitchFamily="18" charset="0"/>
                                <a:ea typeface="Cambria Math" panose="02040503050406030204" pitchFamily="18" charset="0"/>
                                <a:sym typeface="Wingdings" panose="05000000000000000000" pitchFamily="2" charset="2"/>
                              </a:rPr>
                            </m:ctrlPr>
                          </m:sSubSupPr>
                          <m:e>
                            <m:r>
                              <m:rPr>
                                <m:sty m:val="p"/>
                              </m:rPr>
                              <a:rPr lang="en-US" i="0">
                                <a:solidFill>
                                  <a:srgbClr val="0072BD"/>
                                </a:solidFill>
                                <a:latin typeface="Cambria Math" panose="02040503050406030204" pitchFamily="18" charset="0"/>
                                <a:ea typeface="Cambria Math" panose="02040503050406030204" pitchFamily="18" charset="0"/>
                                <a:sym typeface="Wingdings" panose="05000000000000000000" pitchFamily="2" charset="2"/>
                              </a:rPr>
                              <m:t>O</m:t>
                            </m:r>
                          </m:e>
                          <m:sub>
                            <m:r>
                              <a:rPr lang="en-US" i="0">
                                <a:solidFill>
                                  <a:srgbClr val="0072BD"/>
                                </a:solidFill>
                                <a:latin typeface="Cambria Math" panose="02040503050406030204" pitchFamily="18" charset="0"/>
                                <a:ea typeface="Cambria Math" panose="02040503050406030204" pitchFamily="18" charset="0"/>
                                <a:sym typeface="Wingdings" panose="05000000000000000000" pitchFamily="2" charset="2"/>
                              </a:rPr>
                              <m:t>2</m:t>
                            </m:r>
                          </m:sub>
                          <m:sup>
                            <m:r>
                              <a:rPr lang="en-US" i="0">
                                <a:solidFill>
                                  <a:srgbClr val="0072BD"/>
                                </a:solidFill>
                                <a:latin typeface="Cambria Math" panose="02040503050406030204" pitchFamily="18" charset="0"/>
                                <a:ea typeface="Cambria Math" panose="02040503050406030204" pitchFamily="18" charset="0"/>
                                <a:sym typeface="Wingdings" panose="05000000000000000000" pitchFamily="2" charset="2"/>
                              </a:rPr>
                              <m:t>.−</m:t>
                            </m:r>
                          </m:sup>
                        </m:sSubSup>
                      </m:oMath>
                    </m:oMathPara>
                  </a14:m>
                  <a:endParaRPr lang="en-US" dirty="0">
                    <a:solidFill>
                      <a:srgbClr val="0072BD"/>
                    </a:solidFill>
                    <a:latin typeface="Georgia" panose="02040502050405020303" pitchFamily="18" charset="0"/>
                    <a:sym typeface="Wingdings" panose="05000000000000000000" pitchFamily="2" charset="2"/>
                  </a:endParaRPr>
                </a:p>
              </p:txBody>
            </p:sp>
          </mc:Choice>
          <mc:Fallback xmlns="">
            <p:sp>
              <p:nvSpPr>
                <p:cNvPr id="24" name="Rectangle 23">
                  <a:extLst>
                    <a:ext uri="{FF2B5EF4-FFF2-40B4-BE49-F238E27FC236}">
                      <a16:creationId xmlns:a16="http://schemas.microsoft.com/office/drawing/2014/main" id="{443A6D63-9235-4E87-89FC-6AE8FA6CE85F}"/>
                    </a:ext>
                  </a:extLst>
                </p:cNvPr>
                <p:cNvSpPr>
                  <a:spLocks noRot="1" noChangeAspect="1" noMove="1" noResize="1" noEditPoints="1" noAdjustHandles="1" noChangeArrowheads="1" noChangeShapeType="1" noTextEdit="1"/>
                </p:cNvSpPr>
                <p:nvPr/>
              </p:nvSpPr>
              <p:spPr>
                <a:xfrm>
                  <a:off x="1492508" y="3914762"/>
                  <a:ext cx="1660455" cy="369332"/>
                </a:xfrm>
                <a:prstGeom prst="rect">
                  <a:avLst/>
                </a:prstGeom>
                <a:blipFill>
                  <a:blip r:embed="rId11"/>
                  <a:stretch>
                    <a:fillRect b="-3333"/>
                  </a:stretch>
                </a:blipFill>
              </p:spPr>
              <p:txBody>
                <a:bodyPr/>
                <a:lstStyle/>
                <a:p>
                  <a:r>
                    <a:rPr lang="en-US">
                      <a:noFill/>
                    </a:rPr>
                    <a:t> </a:t>
                  </a:r>
                </a:p>
              </p:txBody>
            </p:sp>
          </mc:Fallback>
        </mc:AlternateContent>
      </p:grpSp>
      <p:sp>
        <p:nvSpPr>
          <p:cNvPr id="8" name="TextBox 7">
            <a:extLst>
              <a:ext uri="{FF2B5EF4-FFF2-40B4-BE49-F238E27FC236}">
                <a16:creationId xmlns:a16="http://schemas.microsoft.com/office/drawing/2014/main" id="{D88EA174-4E5A-4579-9797-ACD814B98A2C}"/>
              </a:ext>
            </a:extLst>
          </p:cNvPr>
          <p:cNvSpPr txBox="1"/>
          <p:nvPr/>
        </p:nvSpPr>
        <p:spPr>
          <a:xfrm>
            <a:off x="2522063" y="302485"/>
            <a:ext cx="1874231" cy="584775"/>
          </a:xfrm>
          <a:prstGeom prst="rect">
            <a:avLst/>
          </a:prstGeom>
          <a:noFill/>
        </p:spPr>
        <p:txBody>
          <a:bodyPr wrap="none" rtlCol="0">
            <a:spAutoFit/>
          </a:bodyPr>
          <a:lstStyle/>
          <a:p>
            <a:pPr algn="ctr"/>
            <a:r>
              <a:rPr lang="en-US" sz="1600" dirty="0">
                <a:latin typeface="Times New Roman" panose="02020603050405020304" pitchFamily="18" charset="0"/>
                <a:cs typeface="Times New Roman" panose="02020603050405020304" pitchFamily="18" charset="0"/>
              </a:rPr>
              <a:t>10 µM rotenone</a:t>
            </a:r>
          </a:p>
          <a:p>
            <a:pPr algn="ctr"/>
            <a:r>
              <a:rPr lang="en-US" sz="1600" dirty="0">
                <a:latin typeface="Times New Roman" panose="02020603050405020304" pitchFamily="18" charset="0"/>
                <a:cs typeface="Times New Roman" panose="02020603050405020304" pitchFamily="18" charset="0"/>
              </a:rPr>
              <a:t>1.6 µM </a:t>
            </a:r>
            <a:r>
              <a:rPr lang="en-US" sz="1600" dirty="0" err="1">
                <a:latin typeface="Times New Roman" panose="02020603050405020304" pitchFamily="18" charset="0"/>
                <a:cs typeface="Times New Roman" panose="02020603050405020304" pitchFamily="18" charset="0"/>
              </a:rPr>
              <a:t>myxothiazol</a:t>
            </a:r>
            <a:endParaRPr lang="en-US" sz="1600" dirty="0">
              <a:latin typeface="Times New Roman" panose="02020603050405020304" pitchFamily="18" charset="0"/>
              <a:cs typeface="Times New Roman" panose="02020603050405020304" pitchFamily="18" charset="0"/>
            </a:endParaRPr>
          </a:p>
        </p:txBody>
      </p:sp>
      <p:sp>
        <p:nvSpPr>
          <p:cNvPr id="25" name="TextBox 24">
            <a:extLst>
              <a:ext uri="{FF2B5EF4-FFF2-40B4-BE49-F238E27FC236}">
                <a16:creationId xmlns:a16="http://schemas.microsoft.com/office/drawing/2014/main" id="{5778098F-7B3D-4323-9B76-44CEEE3F8DEF}"/>
              </a:ext>
            </a:extLst>
          </p:cNvPr>
          <p:cNvSpPr txBox="1"/>
          <p:nvPr/>
        </p:nvSpPr>
        <p:spPr>
          <a:xfrm>
            <a:off x="8972367" y="293741"/>
            <a:ext cx="1383712" cy="338554"/>
          </a:xfrm>
          <a:prstGeom prst="rect">
            <a:avLst/>
          </a:prstGeom>
          <a:noFill/>
        </p:spPr>
        <p:txBody>
          <a:bodyPr wrap="none" rtlCol="0">
            <a:spAutoFit/>
          </a:bodyPr>
          <a:lstStyle/>
          <a:p>
            <a:pPr algn="ctr"/>
            <a:r>
              <a:rPr lang="en-US" sz="1600" dirty="0">
                <a:latin typeface="Times New Roman" panose="02020603050405020304" pitchFamily="18" charset="0"/>
                <a:cs typeface="Times New Roman" panose="02020603050405020304" pitchFamily="18" charset="0"/>
              </a:rPr>
              <a:t>50 </a:t>
            </a:r>
            <a:r>
              <a:rPr lang="en-US" sz="1600" dirty="0" err="1">
                <a:latin typeface="Times New Roman" panose="02020603050405020304" pitchFamily="18" charset="0"/>
                <a:cs typeface="Times New Roman" panose="02020603050405020304" pitchFamily="18" charset="0"/>
              </a:rPr>
              <a:t>nM</a:t>
            </a:r>
            <a:r>
              <a:rPr lang="en-US" sz="1600" dirty="0">
                <a:latin typeface="Times New Roman" panose="02020603050405020304" pitchFamily="18" charset="0"/>
                <a:cs typeface="Times New Roman" panose="02020603050405020304" pitchFamily="18" charset="0"/>
              </a:rPr>
              <a:t> atpenin</a:t>
            </a:r>
          </a:p>
        </p:txBody>
      </p:sp>
      <p:sp>
        <p:nvSpPr>
          <p:cNvPr id="26" name="TextBox 25">
            <a:extLst>
              <a:ext uri="{FF2B5EF4-FFF2-40B4-BE49-F238E27FC236}">
                <a16:creationId xmlns:a16="http://schemas.microsoft.com/office/drawing/2014/main" id="{4CD0A86A-C9CC-4E80-8DD6-D7DD4E6CBC29}"/>
              </a:ext>
            </a:extLst>
          </p:cNvPr>
          <p:cNvSpPr txBox="1"/>
          <p:nvPr/>
        </p:nvSpPr>
        <p:spPr>
          <a:xfrm>
            <a:off x="1225510" y="3614555"/>
            <a:ext cx="1874231" cy="584775"/>
          </a:xfrm>
          <a:prstGeom prst="rect">
            <a:avLst/>
          </a:prstGeom>
          <a:noFill/>
        </p:spPr>
        <p:txBody>
          <a:bodyPr wrap="none" rtlCol="0">
            <a:spAutoFit/>
          </a:bodyPr>
          <a:lstStyle/>
          <a:p>
            <a:pPr algn="ctr"/>
            <a:r>
              <a:rPr lang="en-US" sz="1600" dirty="0">
                <a:latin typeface="Times New Roman" panose="02020603050405020304" pitchFamily="18" charset="0"/>
                <a:cs typeface="Times New Roman" panose="02020603050405020304" pitchFamily="18" charset="0"/>
              </a:rPr>
              <a:t>10 µM rotenone</a:t>
            </a:r>
          </a:p>
          <a:p>
            <a:pPr algn="ctr"/>
            <a:r>
              <a:rPr lang="en-US" sz="1600" dirty="0">
                <a:latin typeface="Times New Roman" panose="02020603050405020304" pitchFamily="18" charset="0"/>
                <a:cs typeface="Times New Roman" panose="02020603050405020304" pitchFamily="18" charset="0"/>
              </a:rPr>
              <a:t>1.6 µM </a:t>
            </a:r>
            <a:r>
              <a:rPr lang="en-US" sz="1600" dirty="0" err="1">
                <a:latin typeface="Times New Roman" panose="02020603050405020304" pitchFamily="18" charset="0"/>
                <a:cs typeface="Times New Roman" panose="02020603050405020304" pitchFamily="18" charset="0"/>
              </a:rPr>
              <a:t>myxothiazol</a:t>
            </a:r>
            <a:endParaRPr lang="en-US" sz="1600" dirty="0">
              <a:latin typeface="Times New Roman" panose="02020603050405020304" pitchFamily="18" charset="0"/>
              <a:cs typeface="Times New Roman" panose="02020603050405020304" pitchFamily="18" charset="0"/>
            </a:endParaRPr>
          </a:p>
        </p:txBody>
      </p:sp>
      <p:sp>
        <p:nvSpPr>
          <p:cNvPr id="27" name="TextBox 26">
            <a:extLst>
              <a:ext uri="{FF2B5EF4-FFF2-40B4-BE49-F238E27FC236}">
                <a16:creationId xmlns:a16="http://schemas.microsoft.com/office/drawing/2014/main" id="{66A13AE9-10C6-423E-BF74-0CCCBFFA8B4C}"/>
              </a:ext>
            </a:extLst>
          </p:cNvPr>
          <p:cNvSpPr txBox="1"/>
          <p:nvPr/>
        </p:nvSpPr>
        <p:spPr>
          <a:xfrm>
            <a:off x="7713398" y="3622412"/>
            <a:ext cx="1383712" cy="338554"/>
          </a:xfrm>
          <a:prstGeom prst="rect">
            <a:avLst/>
          </a:prstGeom>
          <a:noFill/>
        </p:spPr>
        <p:txBody>
          <a:bodyPr wrap="none" rtlCol="0">
            <a:spAutoFit/>
          </a:bodyPr>
          <a:lstStyle/>
          <a:p>
            <a:pPr algn="ctr"/>
            <a:r>
              <a:rPr lang="en-US" sz="1600" dirty="0">
                <a:latin typeface="Times New Roman" panose="02020603050405020304" pitchFamily="18" charset="0"/>
                <a:cs typeface="Times New Roman" panose="02020603050405020304" pitchFamily="18" charset="0"/>
              </a:rPr>
              <a:t>50 </a:t>
            </a:r>
            <a:r>
              <a:rPr lang="en-US" sz="1600" dirty="0" err="1">
                <a:latin typeface="Times New Roman" panose="02020603050405020304" pitchFamily="18" charset="0"/>
                <a:cs typeface="Times New Roman" panose="02020603050405020304" pitchFamily="18" charset="0"/>
              </a:rPr>
              <a:t>nM</a:t>
            </a:r>
            <a:r>
              <a:rPr lang="en-US" sz="1600" dirty="0">
                <a:latin typeface="Times New Roman" panose="02020603050405020304" pitchFamily="18" charset="0"/>
                <a:cs typeface="Times New Roman" panose="02020603050405020304" pitchFamily="18" charset="0"/>
              </a:rPr>
              <a:t> atpenin</a:t>
            </a:r>
          </a:p>
        </p:txBody>
      </p:sp>
      <p:pic>
        <p:nvPicPr>
          <p:cNvPr id="4" name="Picture 3">
            <a:extLst>
              <a:ext uri="{FF2B5EF4-FFF2-40B4-BE49-F238E27FC236}">
                <a16:creationId xmlns:a16="http://schemas.microsoft.com/office/drawing/2014/main" id="{621A89F0-CAFB-4275-B312-35339708F7D9}"/>
              </a:ext>
            </a:extLst>
          </p:cNvPr>
          <p:cNvPicPr>
            <a:picLocks noChangeAspect="1"/>
          </p:cNvPicPr>
          <p:nvPr/>
        </p:nvPicPr>
        <p:blipFill>
          <a:blip r:embed="rId12"/>
          <a:stretch>
            <a:fillRect/>
          </a:stretch>
        </p:blipFill>
        <p:spPr>
          <a:xfrm>
            <a:off x="262841" y="3278695"/>
            <a:ext cx="6400800" cy="3318062"/>
          </a:xfrm>
          <a:prstGeom prst="rect">
            <a:avLst/>
          </a:prstGeom>
        </p:spPr>
      </p:pic>
      <p:pic>
        <p:nvPicPr>
          <p:cNvPr id="10" name="Picture 9">
            <a:extLst>
              <a:ext uri="{FF2B5EF4-FFF2-40B4-BE49-F238E27FC236}">
                <a16:creationId xmlns:a16="http://schemas.microsoft.com/office/drawing/2014/main" id="{0803A1CB-0B7E-4F5C-9955-61A01DFDDC98}"/>
              </a:ext>
            </a:extLst>
          </p:cNvPr>
          <p:cNvPicPr>
            <a:picLocks noChangeAspect="1"/>
          </p:cNvPicPr>
          <p:nvPr/>
        </p:nvPicPr>
        <p:blipFill>
          <a:blip r:embed="rId13"/>
          <a:stretch>
            <a:fillRect/>
          </a:stretch>
        </p:blipFill>
        <p:spPr>
          <a:xfrm>
            <a:off x="6183088" y="3278695"/>
            <a:ext cx="6400800" cy="3318062"/>
          </a:xfrm>
          <a:prstGeom prst="rect">
            <a:avLst/>
          </a:prstGeom>
        </p:spPr>
      </p:pic>
    </p:spTree>
    <p:extLst>
      <p:ext uri="{BB962C8B-B14F-4D97-AF65-F5344CB8AC3E}">
        <p14:creationId xmlns:p14="http://schemas.microsoft.com/office/powerpoint/2010/main" val="33211302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9746353-6655-4199-B619-739EB3CE471C}"/>
              </a:ext>
            </a:extLst>
          </p:cNvPr>
          <p:cNvSpPr>
            <a:spLocks noChangeArrowheads="1"/>
          </p:cNvSpPr>
          <p:nvPr/>
        </p:nvSpPr>
        <p:spPr bwMode="auto">
          <a:xfrm>
            <a:off x="152400" y="2413337"/>
            <a:ext cx="11887200"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Figure 4. Maximum ROS produced by SDH occurs at sub-millimolar concentrations of succinate.</a:t>
            </a:r>
            <a:r>
              <a:rPr kumimoji="0" lang="en-US" altLang="en-US"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Model simulations (lines) are compared to experimental data (open circles) from bovine heart SMP. A) Experimental J</a:t>
            </a:r>
            <a:r>
              <a:rPr kumimoji="0" lang="en-US" altLang="en-US" b="0" i="0" u="none" strike="noStrike" cap="none" normalizeH="0" baseline="-3000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H2O2</a:t>
            </a:r>
            <a:r>
              <a:rPr kumimoji="0" lang="en-US" altLang="en-US"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are obtained in the presence of 10 µM rotenone, 1.6 µM </a:t>
            </a:r>
            <a:r>
              <a:rPr kumimoji="0" lang="en-US" altLang="en-US" b="0" i="0" u="none" strike="noStrike" cap="none" normalizeH="0" baseline="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myxothiazol</a:t>
            </a:r>
            <a:r>
              <a:rPr kumimoji="0" lang="en-US" altLang="en-US"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2 units/mL horseradish peroxidase (</a:t>
            </a:r>
            <a:r>
              <a:rPr kumimoji="0" lang="en-US" altLang="en-US" b="0" i="0" u="none" strike="noStrike" cap="none" normalizeH="0" baseline="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HrP</a:t>
            </a:r>
            <a:r>
              <a:rPr kumimoji="0" lang="en-US" altLang="en-US"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and 6 units/mL bovine superoxide dismutase (SOD) (38). B) Experimental J</a:t>
            </a:r>
            <a:r>
              <a:rPr kumimoji="0" lang="en-US" altLang="en-US" b="0" i="0" u="none" strike="noStrike" cap="none" normalizeH="0" baseline="-3000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H2O2</a:t>
            </a:r>
            <a:r>
              <a:rPr kumimoji="0" lang="en-US" altLang="en-US"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are obtained in the presence of 50 </a:t>
            </a:r>
            <a:r>
              <a:rPr kumimoji="0" lang="en-US" altLang="en-US" b="0" i="0" u="none" strike="noStrike" cap="none" normalizeH="0" baseline="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nM</a:t>
            </a:r>
            <a:r>
              <a:rPr kumimoji="0" lang="en-US" altLang="en-US"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kumimoji="0" lang="en-US" altLang="en-US" b="0" i="0" u="none" strike="noStrike" cap="none" normalizeH="0" baseline="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atpenin</a:t>
            </a:r>
            <a:r>
              <a:rPr kumimoji="0" lang="en-US" altLang="en-US"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(36). C) Model simulations of site-specific ROS production rates for the conditions shown in panel A). C) Model simulations of site-specific ROS production rates for the conditions shown in panel B). In both panels C) and D), rates are given with respect to the same electron equivalents as in A) and B).</a:t>
            </a:r>
            <a:r>
              <a:rPr kumimoji="0" lang="en-US" altLang="en-US" b="0" i="0" u="none" strike="noStrike" cap="none" normalizeH="0" baseline="0" dirty="0">
                <a:ln>
                  <a:noFill/>
                </a:ln>
                <a:solidFill>
                  <a:schemeClr val="tx1"/>
                </a:solidFill>
                <a:effectLst/>
              </a:rPr>
              <a:t> </a:t>
            </a:r>
            <a:endParaRPr kumimoji="0" lang="en-US" altLang="en-US"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18823269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10909</TotalTime>
  <Words>3144</Words>
  <Application>Microsoft Office PowerPoint</Application>
  <PresentationFormat>Widescreen</PresentationFormat>
  <Paragraphs>318</Paragraphs>
  <Slides>36</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36</vt:i4>
      </vt:variant>
    </vt:vector>
  </HeadingPairs>
  <TitlesOfParts>
    <vt:vector size="43" baseType="lpstr">
      <vt:lpstr>Arial</vt:lpstr>
      <vt:lpstr>Calibri</vt:lpstr>
      <vt:lpstr>Calibri Light</vt:lpstr>
      <vt:lpstr>Cambria Math</vt:lpstr>
      <vt:lpstr>Georgia</vt:lpstr>
      <vt:lpstr>Times New Roman</vt:lpstr>
      <vt:lpstr>Office Theme</vt:lpstr>
      <vt:lpstr>Analysis of Mammalian Succinate Dehydrogenase Kinetics and  Reactive Oxygen Species Production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Analysis of Mammalian Succinate Dehydrogenase Kinetics and  Reactive Oxygen Species Production</dc:title>
  <dc:creator>Quynh Duong</dc:creator>
  <cp:lastModifiedBy>Duong, Quynh</cp:lastModifiedBy>
  <cp:revision>74</cp:revision>
  <dcterms:created xsi:type="dcterms:W3CDTF">2020-06-18T16:46:24Z</dcterms:created>
  <dcterms:modified xsi:type="dcterms:W3CDTF">2020-08-10T19:45:45Z</dcterms:modified>
</cp:coreProperties>
</file>