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48" r:id="rId1"/>
  </p:sldMasterIdLst>
  <p:notesMasterIdLst>
    <p:notesMasterId r:id="rId23"/>
  </p:notesMasterIdLst>
  <p:sldIdLst>
    <p:sldId id="256" r:id="rId2"/>
    <p:sldId id="257" r:id="rId3"/>
    <p:sldId id="258" r:id="rId4"/>
    <p:sldId id="259" r:id="rId5"/>
    <p:sldId id="261" r:id="rId6"/>
    <p:sldId id="262" r:id="rId7"/>
    <p:sldId id="280" r:id="rId8"/>
    <p:sldId id="265" r:id="rId9"/>
    <p:sldId id="266" r:id="rId10"/>
    <p:sldId id="267" r:id="rId11"/>
    <p:sldId id="268" r:id="rId12"/>
    <p:sldId id="269" r:id="rId13"/>
    <p:sldId id="270" r:id="rId14"/>
    <p:sldId id="271" r:id="rId15"/>
    <p:sldId id="272" r:id="rId16"/>
    <p:sldId id="274" r:id="rId17"/>
    <p:sldId id="275" r:id="rId18"/>
    <p:sldId id="276" r:id="rId19"/>
    <p:sldId id="277" r:id="rId20"/>
    <p:sldId id="278" r:id="rId21"/>
    <p:sldId id="27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7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ishi, Kazi" userId="a4f0a583-7587-41f5-9c87-d48b8c039c81" providerId="ADAL" clId="{381191ED-3FD8-44B1-B946-13A0C4B3AD82}"/>
    <pc:docChg chg="modSld">
      <pc:chgData name="Oishi, Kazi" userId="a4f0a583-7587-41f5-9c87-d48b8c039c81" providerId="ADAL" clId="{381191ED-3FD8-44B1-B946-13A0C4B3AD82}" dt="2022-08-15T20:20:30.910" v="7" actId="20577"/>
      <pc:docMkLst>
        <pc:docMk/>
      </pc:docMkLst>
      <pc:sldChg chg="modSp mod">
        <pc:chgData name="Oishi, Kazi" userId="a4f0a583-7587-41f5-9c87-d48b8c039c81" providerId="ADAL" clId="{381191ED-3FD8-44B1-B946-13A0C4B3AD82}" dt="2022-08-15T20:20:30.910" v="7" actId="20577"/>
        <pc:sldMkLst>
          <pc:docMk/>
          <pc:sldMk cId="2260649939" sldId="261"/>
        </pc:sldMkLst>
        <pc:spChg chg="mod">
          <ac:chgData name="Oishi, Kazi" userId="a4f0a583-7587-41f5-9c87-d48b8c039c81" providerId="ADAL" clId="{381191ED-3FD8-44B1-B946-13A0C4B3AD82}" dt="2022-08-15T20:20:30.910" v="7" actId="20577"/>
          <ac:spMkLst>
            <pc:docMk/>
            <pc:sldMk cId="2260649939" sldId="261"/>
            <ac:spMk id="16" creationId="{CC83BA80-6EC1-47AC-1941-D858840ACDAB}"/>
          </ac:spMkLst>
        </pc:spChg>
      </pc:sldChg>
      <pc:sldChg chg="modSp mod">
        <pc:chgData name="Oishi, Kazi" userId="a4f0a583-7587-41f5-9c87-d48b8c039c81" providerId="ADAL" clId="{381191ED-3FD8-44B1-B946-13A0C4B3AD82}" dt="2022-08-14T23:58:32.845" v="0" actId="1076"/>
        <pc:sldMkLst>
          <pc:docMk/>
          <pc:sldMk cId="854994509" sldId="271"/>
        </pc:sldMkLst>
        <pc:graphicFrameChg chg="mod">
          <ac:chgData name="Oishi, Kazi" userId="a4f0a583-7587-41f5-9c87-d48b8c039c81" providerId="ADAL" clId="{381191ED-3FD8-44B1-B946-13A0C4B3AD82}" dt="2022-08-14T23:58:32.845" v="0" actId="1076"/>
          <ac:graphicFrameMkLst>
            <pc:docMk/>
            <pc:sldMk cId="854994509" sldId="271"/>
            <ac:graphicFrameMk id="10" creationId="{35E1854D-774B-A0E6-33D6-B6151A2817A6}"/>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barChart>
        <c:barDir val="col"/>
        <c:grouping val="clustered"/>
        <c:varyColors val="0"/>
        <c:ser>
          <c:idx val="0"/>
          <c:order val="0"/>
          <c:tx>
            <c:strRef>
              <c:f>Sheet1!$D$4</c:f>
              <c:strCache>
                <c:ptCount val="1"/>
                <c:pt idx="0">
                  <c:v>Per capita alcohol consumption of all beverages (in gallons of ethanol)</c:v>
                </c:pt>
              </c:strCache>
            </c:strRef>
          </c:tx>
          <c:spPr>
            <a:solidFill>
              <a:srgbClr val="00B050"/>
            </a:solidFill>
            <a:ln>
              <a:noFill/>
            </a:ln>
            <a:effectLst/>
          </c:spPr>
          <c:invertIfNegative val="0"/>
          <c:cat>
            <c:numRef>
              <c:f>Sheet1!$C$5:$C$34</c:f>
              <c:numCache>
                <c:formatCode>General</c:formatCode>
                <c:ptCount val="30"/>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pt idx="23">
                  <c:v>2013</c:v>
                </c:pt>
                <c:pt idx="24">
                  <c:v>2014</c:v>
                </c:pt>
                <c:pt idx="25">
                  <c:v>2015</c:v>
                </c:pt>
                <c:pt idx="26">
                  <c:v>2016</c:v>
                </c:pt>
                <c:pt idx="27">
                  <c:v>2017</c:v>
                </c:pt>
                <c:pt idx="28">
                  <c:v>2018</c:v>
                </c:pt>
                <c:pt idx="29">
                  <c:v>2019</c:v>
                </c:pt>
              </c:numCache>
            </c:numRef>
          </c:cat>
          <c:val>
            <c:numRef>
              <c:f>Sheet1!$D$5:$D$34</c:f>
              <c:numCache>
                <c:formatCode>General</c:formatCode>
                <c:ptCount val="30"/>
                <c:pt idx="0">
                  <c:v>2.4500000000000002</c:v>
                </c:pt>
                <c:pt idx="1">
                  <c:v>2.2999999999999998</c:v>
                </c:pt>
                <c:pt idx="2">
                  <c:v>2.2999999999999998</c:v>
                </c:pt>
                <c:pt idx="3">
                  <c:v>2.23</c:v>
                </c:pt>
                <c:pt idx="4">
                  <c:v>2.1800000000000002</c:v>
                </c:pt>
                <c:pt idx="5">
                  <c:v>2.15</c:v>
                </c:pt>
                <c:pt idx="6">
                  <c:v>2.16</c:v>
                </c:pt>
                <c:pt idx="7">
                  <c:v>2.15</c:v>
                </c:pt>
                <c:pt idx="8">
                  <c:v>2.15</c:v>
                </c:pt>
                <c:pt idx="9">
                  <c:v>2.17</c:v>
                </c:pt>
                <c:pt idx="10">
                  <c:v>2.19</c:v>
                </c:pt>
                <c:pt idx="11">
                  <c:v>2.1800000000000002</c:v>
                </c:pt>
                <c:pt idx="12">
                  <c:v>2.2000000000000002</c:v>
                </c:pt>
                <c:pt idx="13">
                  <c:v>2.2200000000000002</c:v>
                </c:pt>
                <c:pt idx="14">
                  <c:v>2.2400000000000002</c:v>
                </c:pt>
                <c:pt idx="15">
                  <c:v>2.25</c:v>
                </c:pt>
                <c:pt idx="16">
                  <c:v>2.2799999999999998</c:v>
                </c:pt>
                <c:pt idx="17">
                  <c:v>2.31</c:v>
                </c:pt>
                <c:pt idx="18">
                  <c:v>2.31</c:v>
                </c:pt>
                <c:pt idx="19">
                  <c:v>2.29</c:v>
                </c:pt>
                <c:pt idx="20">
                  <c:v>2.2599999999999998</c:v>
                </c:pt>
                <c:pt idx="21">
                  <c:v>2.29</c:v>
                </c:pt>
                <c:pt idx="22">
                  <c:v>2.34</c:v>
                </c:pt>
                <c:pt idx="23">
                  <c:v>2.33</c:v>
                </c:pt>
                <c:pt idx="24">
                  <c:v>2.3199999999999998</c:v>
                </c:pt>
                <c:pt idx="25">
                  <c:v>2.33</c:v>
                </c:pt>
                <c:pt idx="26">
                  <c:v>2.35</c:v>
                </c:pt>
                <c:pt idx="27">
                  <c:v>2.35</c:v>
                </c:pt>
                <c:pt idx="28">
                  <c:v>2.36</c:v>
                </c:pt>
                <c:pt idx="29">
                  <c:v>2.38</c:v>
                </c:pt>
              </c:numCache>
            </c:numRef>
          </c:val>
          <c:extLst>
            <c:ext xmlns:c16="http://schemas.microsoft.com/office/drawing/2014/chart" uri="{C3380CC4-5D6E-409C-BE32-E72D297353CC}">
              <c16:uniqueId val="{00000000-C196-45B9-AFC2-4CABD6D024B5}"/>
            </c:ext>
          </c:extLst>
        </c:ser>
        <c:dLbls>
          <c:showLegendKey val="0"/>
          <c:showVal val="0"/>
          <c:showCatName val="0"/>
          <c:showSerName val="0"/>
          <c:showPercent val="0"/>
          <c:showBubbleSize val="0"/>
        </c:dLbls>
        <c:gapWidth val="219"/>
        <c:overlap val="-27"/>
        <c:axId val="1238566336"/>
        <c:axId val="1238567168"/>
      </c:barChart>
      <c:catAx>
        <c:axId val="1238566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38567168"/>
        <c:crosses val="autoZero"/>
        <c:auto val="1"/>
        <c:lblAlgn val="ctr"/>
        <c:lblOffset val="100"/>
        <c:noMultiLvlLbl val="0"/>
      </c:catAx>
      <c:valAx>
        <c:axId val="1238567168"/>
        <c:scaling>
          <c:orientation val="minMax"/>
          <c:min val="1"/>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38566336"/>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6ABEFF-9064-4DA8-835C-D12E042A31B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0910AE47-057E-4417-BDBD-277A7085D4F4}">
      <dgm:prSet phldrT="[Text]" custT="1"/>
      <dgm:spPr>
        <a:xfrm>
          <a:off x="1261100" y="266"/>
          <a:ext cx="1733456" cy="564331"/>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Identifying target consumers and deciding on product line</a:t>
          </a:r>
        </a:p>
      </dgm:t>
    </dgm:pt>
    <dgm:pt modelId="{ED358378-C608-4781-B8E1-B709BF779E12}" type="parTrans" cxnId="{733E9E4B-3E49-4DFA-8FAF-7DF7C30F6E53}">
      <dgm:prSet/>
      <dgm:spPr/>
      <dgm:t>
        <a:bodyPr/>
        <a:lstStyle/>
        <a:p>
          <a:endParaRPr lang="en-US">
            <a:solidFill>
              <a:sysClr val="windowText" lastClr="000000"/>
            </a:solidFill>
            <a:latin typeface="Serif"/>
            <a:cs typeface="Times New Roman" panose="02020603050405020304" pitchFamily="18" charset="0"/>
          </a:endParaRPr>
        </a:p>
      </dgm:t>
    </dgm:pt>
    <dgm:pt modelId="{F11AC96E-FEE0-4B3B-9C39-4AD3011348AD}" type="sibTrans" cxnId="{733E9E4B-3E49-4DFA-8FAF-7DF7C30F6E53}">
      <dgm:prSet/>
      <dgm:spPr/>
      <dgm:t>
        <a:bodyPr/>
        <a:lstStyle/>
        <a:p>
          <a:endParaRPr lang="en-US">
            <a:solidFill>
              <a:sysClr val="windowText" lastClr="000000"/>
            </a:solidFill>
            <a:latin typeface="Serif"/>
            <a:cs typeface="Times New Roman" panose="02020603050405020304" pitchFamily="18" charset="0"/>
          </a:endParaRPr>
        </a:p>
      </dgm:t>
    </dgm:pt>
    <dgm:pt modelId="{33D1FEB0-2535-46DD-BD25-959799A9012B}">
      <dgm:prSet custT="1"/>
      <dgm:spPr>
        <a:xfrm>
          <a:off x="1589656" y="1429845"/>
          <a:ext cx="1076346"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Obtaining cider source</a:t>
          </a:r>
        </a:p>
      </dgm:t>
    </dgm:pt>
    <dgm:pt modelId="{EE77BC7C-98C6-47BB-87D5-91D885860A4F}" type="parTrans" cxnId="{7912050C-266C-4979-B733-6615AA0A95D9}">
      <dgm:prSet/>
      <dgm:spPr>
        <a:xfrm>
          <a:off x="2082109" y="564598"/>
          <a:ext cx="91440" cy="865247"/>
        </a:xfrm>
        <a:custGeom>
          <a:avLst/>
          <a:gdLst/>
          <a:ahLst/>
          <a:cxnLst/>
          <a:rect l="0" t="0" r="0" b="0"/>
          <a:pathLst>
            <a:path>
              <a:moveTo>
                <a:pt x="45720" y="0"/>
              </a:moveTo>
              <a:lnTo>
                <a:pt x="45720" y="865247"/>
              </a:lnTo>
            </a:path>
          </a:pathLst>
        </a:custGeom>
        <a:noFill/>
        <a:ln w="12700" cap="flat" cmpd="sng" algn="ctr">
          <a:solidFill>
            <a:sysClr val="windowText" lastClr="000000"/>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89AD4875-6630-43A0-B54B-0C9F3E577DD7}" type="sibTrans" cxnId="{7912050C-266C-4979-B733-6615AA0A95D9}">
      <dgm:prSet/>
      <dgm:spPr/>
      <dgm:t>
        <a:bodyPr/>
        <a:lstStyle/>
        <a:p>
          <a:endParaRPr lang="en-US">
            <a:solidFill>
              <a:sysClr val="windowText" lastClr="000000"/>
            </a:solidFill>
            <a:latin typeface="Serif"/>
            <a:cs typeface="Times New Roman" panose="02020603050405020304" pitchFamily="18" charset="0"/>
          </a:endParaRPr>
        </a:p>
      </dgm:t>
    </dgm:pt>
    <dgm:pt modelId="{C743BC48-C62E-4D11-9B0F-1D7C1154B8FB}" type="asst">
      <dgm:prSet custT="1"/>
      <dgm:spPr>
        <a:xfrm>
          <a:off x="151599" y="704717"/>
          <a:ext cx="1906169" cy="585009"/>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Fruitier, sweeter cider products with lower tannin and acid for newer consumers</a:t>
          </a:r>
        </a:p>
      </dgm:t>
    </dgm:pt>
    <dgm:pt modelId="{0F493FDE-E72C-43BB-BB5E-7A90958BCEF7}" type="parTrans" cxnId="{5BCDA060-9078-439B-836A-F64CD6CF6D7C}">
      <dgm:prSet/>
      <dgm:spPr>
        <a:xfrm>
          <a:off x="2012049" y="564598"/>
          <a:ext cx="91440" cy="432623"/>
        </a:xfrm>
        <a:custGeom>
          <a:avLst/>
          <a:gdLst/>
          <a:ahLst/>
          <a:cxnLst/>
          <a:rect l="0" t="0" r="0" b="0"/>
          <a:pathLst>
            <a:path>
              <a:moveTo>
                <a:pt x="115779" y="0"/>
              </a:moveTo>
              <a:lnTo>
                <a:pt x="115779" y="432623"/>
              </a:lnTo>
              <a:lnTo>
                <a:pt x="45720" y="432623"/>
              </a:lnTo>
            </a:path>
          </a:pathLst>
        </a:custGeom>
        <a:noFill/>
        <a:ln w="12700" cap="flat" cmpd="sng" algn="ctr">
          <a:solidFill>
            <a:sysClr val="windowText" lastClr="000000"/>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A0555915-0EC7-4F06-A88D-F88DB0303F5F}" type="sibTrans" cxnId="{5BCDA060-9078-439B-836A-F64CD6CF6D7C}">
      <dgm:prSet/>
      <dgm:spPr/>
      <dgm:t>
        <a:bodyPr/>
        <a:lstStyle/>
        <a:p>
          <a:endParaRPr lang="en-US">
            <a:solidFill>
              <a:sysClr val="windowText" lastClr="000000"/>
            </a:solidFill>
            <a:latin typeface="Serif"/>
            <a:cs typeface="Times New Roman" panose="02020603050405020304" pitchFamily="18" charset="0"/>
          </a:endParaRPr>
        </a:p>
      </dgm:t>
    </dgm:pt>
    <dgm:pt modelId="{7D402BF2-F0DC-419F-9C40-4E9C104843CF}" type="asst">
      <dgm:prSet custT="1"/>
      <dgm:spPr>
        <a:xfrm>
          <a:off x="2197888" y="704717"/>
          <a:ext cx="2436673" cy="571591"/>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Stronger, less fruity cider products with higher acid and tannin for more sophisticated consumers</a:t>
          </a:r>
        </a:p>
      </dgm:t>
    </dgm:pt>
    <dgm:pt modelId="{92AD312F-E47F-4617-A63B-925BD00C507B}" type="parTrans" cxnId="{A8A06456-8920-4356-9411-A74D4498BB99}">
      <dgm:prSet/>
      <dgm:spPr>
        <a:xfrm>
          <a:off x="2082109" y="564598"/>
          <a:ext cx="91440" cy="425914"/>
        </a:xfrm>
        <a:custGeom>
          <a:avLst/>
          <a:gdLst/>
          <a:ahLst/>
          <a:cxnLst/>
          <a:rect l="0" t="0" r="0" b="0"/>
          <a:pathLst>
            <a:path>
              <a:moveTo>
                <a:pt x="45720" y="0"/>
              </a:moveTo>
              <a:lnTo>
                <a:pt x="45720" y="425914"/>
              </a:lnTo>
              <a:lnTo>
                <a:pt x="115779" y="425914"/>
              </a:lnTo>
            </a:path>
          </a:pathLst>
        </a:custGeom>
        <a:noFill/>
        <a:ln w="12700" cap="flat" cmpd="sng" algn="ctr">
          <a:solidFill>
            <a:srgbClr val="4472C4">
              <a:shade val="60000"/>
              <a:hueOff val="0"/>
              <a:satOff val="0"/>
              <a:lumOff val="0"/>
              <a:alphaOff val="0"/>
            </a:srgbClr>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58047AEF-5773-4C62-B600-511528CE1DE0}" type="sibTrans" cxnId="{A8A06456-8920-4356-9411-A74D4498BB99}">
      <dgm:prSet/>
      <dgm:spPr/>
      <dgm:t>
        <a:bodyPr/>
        <a:lstStyle/>
        <a:p>
          <a:endParaRPr lang="en-US">
            <a:solidFill>
              <a:sysClr val="windowText" lastClr="000000"/>
            </a:solidFill>
            <a:latin typeface="Serif"/>
            <a:cs typeface="Times New Roman" panose="02020603050405020304" pitchFamily="18" charset="0"/>
          </a:endParaRPr>
        </a:p>
      </dgm:t>
    </dgm:pt>
    <dgm:pt modelId="{9E678DAF-E690-4813-AB73-4DDA24441831}" type="asst">
      <dgm:prSet custT="1"/>
      <dgm:spPr>
        <a:xfrm>
          <a:off x="1047866" y="1903580"/>
          <a:ext cx="1009903" cy="545522"/>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Apple juice concentrate</a:t>
          </a:r>
        </a:p>
      </dgm:t>
    </dgm:pt>
    <dgm:pt modelId="{F33860F7-6C44-40E0-9C5E-733266C4A121}" type="parTrans" cxnId="{136889FE-8664-4298-B09A-805CBF0C52C6}">
      <dgm:prSet/>
      <dgm:spPr>
        <a:xfrm>
          <a:off x="2012049" y="1763462"/>
          <a:ext cx="91440" cy="412880"/>
        </a:xfrm>
        <a:custGeom>
          <a:avLst/>
          <a:gdLst/>
          <a:ahLst/>
          <a:cxnLst/>
          <a:rect l="0" t="0" r="0" b="0"/>
          <a:pathLst>
            <a:path>
              <a:moveTo>
                <a:pt x="115779" y="0"/>
              </a:moveTo>
              <a:lnTo>
                <a:pt x="115779" y="412880"/>
              </a:lnTo>
              <a:lnTo>
                <a:pt x="45720" y="412880"/>
              </a:lnTo>
            </a:path>
          </a:pathLst>
        </a:custGeom>
        <a:noFill/>
        <a:ln w="12700" cap="flat" cmpd="sng" algn="ctr">
          <a:solidFill>
            <a:sysClr val="windowText" lastClr="000000"/>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CBD2B81B-FC89-4036-8483-98A10ECDF376}" type="sibTrans" cxnId="{136889FE-8664-4298-B09A-805CBF0C52C6}">
      <dgm:prSet/>
      <dgm:spPr/>
      <dgm:t>
        <a:bodyPr/>
        <a:lstStyle/>
        <a:p>
          <a:endParaRPr lang="en-US">
            <a:solidFill>
              <a:sysClr val="windowText" lastClr="000000"/>
            </a:solidFill>
            <a:latin typeface="Serif"/>
            <a:cs typeface="Times New Roman" panose="02020603050405020304" pitchFamily="18" charset="0"/>
          </a:endParaRPr>
        </a:p>
      </dgm:t>
    </dgm:pt>
    <dgm:pt modelId="{C76822E7-83A2-4C75-861C-F56F74F6612B}" type="asst">
      <dgm:prSet custT="1"/>
      <dgm:spPr>
        <a:xfrm>
          <a:off x="3408915" y="1903580"/>
          <a:ext cx="667232"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Apples</a:t>
          </a:r>
        </a:p>
      </dgm:t>
    </dgm:pt>
    <dgm:pt modelId="{F8758CA0-028F-4686-AA05-11F2141C8568}" type="parTrans" cxnId="{B03E71A5-125B-4FD3-9336-E017C7A2D089}">
      <dgm:prSet/>
      <dgm:spPr>
        <a:xfrm>
          <a:off x="2127829" y="1763462"/>
          <a:ext cx="1281086" cy="306926"/>
        </a:xfrm>
        <a:custGeom>
          <a:avLst/>
          <a:gdLst/>
          <a:ahLst/>
          <a:cxnLst/>
          <a:rect l="0" t="0" r="0" b="0"/>
          <a:pathLst>
            <a:path>
              <a:moveTo>
                <a:pt x="0" y="0"/>
              </a:moveTo>
              <a:lnTo>
                <a:pt x="0" y="306926"/>
              </a:lnTo>
              <a:lnTo>
                <a:pt x="1281086" y="306926"/>
              </a:lnTo>
            </a:path>
          </a:pathLst>
        </a:custGeom>
        <a:noFill/>
        <a:ln w="12700" cap="flat" cmpd="sng" algn="ctr">
          <a:solidFill>
            <a:sysClr val="windowText" lastClr="000000"/>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4114A54A-79E0-477B-8127-A3673F4C1049}" type="sibTrans" cxnId="{B03E71A5-125B-4FD3-9336-E017C7A2D089}">
      <dgm:prSet/>
      <dgm:spPr/>
      <dgm:t>
        <a:bodyPr/>
        <a:lstStyle/>
        <a:p>
          <a:endParaRPr lang="en-US">
            <a:solidFill>
              <a:sysClr val="windowText" lastClr="000000"/>
            </a:solidFill>
            <a:latin typeface="Serif"/>
            <a:cs typeface="Times New Roman" panose="02020603050405020304" pitchFamily="18" charset="0"/>
          </a:endParaRPr>
        </a:p>
      </dgm:t>
    </dgm:pt>
    <dgm:pt modelId="{29CFD748-EB69-4265-B978-2EF9FE5EEB0C}" type="asst">
      <dgm:prSet custT="1"/>
      <dgm:spPr>
        <a:xfrm>
          <a:off x="2601564" y="2377316"/>
          <a:ext cx="667232"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Buy</a:t>
          </a:r>
        </a:p>
      </dgm:t>
    </dgm:pt>
    <dgm:pt modelId="{160499AF-95A8-4FA9-AE42-620D7A87C5F2}" type="parTrans" cxnId="{0C15C04F-41BA-4967-B883-4FC1C80127B4}">
      <dgm:prSet/>
      <dgm:spPr>
        <a:xfrm>
          <a:off x="3268796" y="2237197"/>
          <a:ext cx="473735" cy="306926"/>
        </a:xfrm>
        <a:custGeom>
          <a:avLst/>
          <a:gdLst/>
          <a:ahLst/>
          <a:cxnLst/>
          <a:rect l="0" t="0" r="0" b="0"/>
          <a:pathLst>
            <a:path>
              <a:moveTo>
                <a:pt x="473735" y="0"/>
              </a:moveTo>
              <a:lnTo>
                <a:pt x="473735" y="306926"/>
              </a:lnTo>
              <a:lnTo>
                <a:pt x="0" y="306926"/>
              </a:lnTo>
            </a:path>
          </a:pathLst>
        </a:custGeom>
        <a:noFill/>
        <a:ln w="12700" cap="flat" cmpd="sng" algn="ctr">
          <a:solidFill>
            <a:sysClr val="windowText" lastClr="000000"/>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FA427634-0D8A-4B18-A9E2-B7D5ECED5F14}" type="sibTrans" cxnId="{0C15C04F-41BA-4967-B883-4FC1C80127B4}">
      <dgm:prSet/>
      <dgm:spPr/>
      <dgm:t>
        <a:bodyPr/>
        <a:lstStyle/>
        <a:p>
          <a:endParaRPr lang="en-US">
            <a:solidFill>
              <a:sysClr val="windowText" lastClr="000000"/>
            </a:solidFill>
            <a:latin typeface="Serif"/>
            <a:cs typeface="Times New Roman" panose="02020603050405020304" pitchFamily="18" charset="0"/>
          </a:endParaRPr>
        </a:p>
      </dgm:t>
    </dgm:pt>
    <dgm:pt modelId="{12850DC7-D61C-4260-AAD7-86210BD79D1B}" type="asst">
      <dgm:prSet custT="1"/>
      <dgm:spPr>
        <a:xfrm>
          <a:off x="4216266" y="2377316"/>
          <a:ext cx="667232"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Grow</a:t>
          </a:r>
        </a:p>
      </dgm:t>
    </dgm:pt>
    <dgm:pt modelId="{D110D717-5898-4867-A938-9C6B102E563C}" type="parTrans" cxnId="{6A4FD07B-51D2-434C-8495-C2F186D4AB5B}">
      <dgm:prSet/>
      <dgm:spPr>
        <a:xfrm>
          <a:off x="3742531" y="2237197"/>
          <a:ext cx="473735" cy="306926"/>
        </a:xfrm>
        <a:custGeom>
          <a:avLst/>
          <a:gdLst/>
          <a:ahLst/>
          <a:cxnLst/>
          <a:rect l="0" t="0" r="0" b="0"/>
          <a:pathLst>
            <a:path>
              <a:moveTo>
                <a:pt x="0" y="0"/>
              </a:moveTo>
              <a:lnTo>
                <a:pt x="0" y="306926"/>
              </a:lnTo>
              <a:lnTo>
                <a:pt x="473735" y="306926"/>
              </a:lnTo>
            </a:path>
          </a:pathLst>
        </a:custGeom>
        <a:noFill/>
        <a:ln w="12700" cap="flat" cmpd="sng" algn="ctr">
          <a:solidFill>
            <a:sysClr val="windowText" lastClr="000000"/>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48BE0B4F-1C1E-4467-9B19-49D773495263}" type="sibTrans" cxnId="{6A4FD07B-51D2-434C-8495-C2F186D4AB5B}">
      <dgm:prSet/>
      <dgm:spPr/>
      <dgm:t>
        <a:bodyPr/>
        <a:lstStyle/>
        <a:p>
          <a:endParaRPr lang="en-US">
            <a:solidFill>
              <a:sysClr val="windowText" lastClr="000000"/>
            </a:solidFill>
            <a:latin typeface="Serif"/>
            <a:cs typeface="Times New Roman" panose="02020603050405020304" pitchFamily="18" charset="0"/>
          </a:endParaRPr>
        </a:p>
      </dgm:t>
    </dgm:pt>
    <dgm:pt modelId="{4DA7108F-3E9A-4325-9806-54C86DB99FAD}" type="asst">
      <dgm:prSet custT="1"/>
      <dgm:spPr>
        <a:xfrm>
          <a:off x="2197888" y="2851051"/>
          <a:ext cx="667232"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Culinary apples</a:t>
          </a:r>
        </a:p>
      </dgm:t>
    </dgm:pt>
    <dgm:pt modelId="{7F923694-1CC2-4C83-AE49-18836A3AB857}" type="parTrans" cxnId="{44F19E71-2632-4C17-95C9-B0B3E5F8D163}">
      <dgm:prSet/>
      <dgm:spPr>
        <a:xfrm>
          <a:off x="2819401" y="2710932"/>
          <a:ext cx="91440" cy="306926"/>
        </a:xfrm>
        <a:custGeom>
          <a:avLst/>
          <a:gdLst/>
          <a:ahLst/>
          <a:cxnLst/>
          <a:rect l="0" t="0" r="0" b="0"/>
          <a:pathLst>
            <a:path>
              <a:moveTo>
                <a:pt x="115779" y="0"/>
              </a:moveTo>
              <a:lnTo>
                <a:pt x="115779" y="306926"/>
              </a:lnTo>
              <a:lnTo>
                <a:pt x="45720" y="306926"/>
              </a:lnTo>
            </a:path>
          </a:pathLst>
        </a:custGeom>
        <a:noFill/>
        <a:ln w="12700" cap="flat" cmpd="sng" algn="ctr">
          <a:solidFill>
            <a:sysClr val="windowText" lastClr="000000"/>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479F1878-8F61-49F0-B40D-4E79A064A604}" type="sibTrans" cxnId="{44F19E71-2632-4C17-95C9-B0B3E5F8D163}">
      <dgm:prSet/>
      <dgm:spPr/>
      <dgm:t>
        <a:bodyPr/>
        <a:lstStyle/>
        <a:p>
          <a:endParaRPr lang="en-US">
            <a:solidFill>
              <a:sysClr val="windowText" lastClr="000000"/>
            </a:solidFill>
            <a:latin typeface="Serif"/>
            <a:cs typeface="Times New Roman" panose="02020603050405020304" pitchFamily="18" charset="0"/>
          </a:endParaRPr>
        </a:p>
      </dgm:t>
    </dgm:pt>
    <dgm:pt modelId="{EFFE6FE5-3E78-412F-AFB4-CFE5C03A6CF3}" type="asst">
      <dgm:prSet custT="1"/>
      <dgm:spPr>
        <a:xfrm>
          <a:off x="3812591" y="2851051"/>
          <a:ext cx="667232"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Culinary apples</a:t>
          </a:r>
        </a:p>
      </dgm:t>
    </dgm:pt>
    <dgm:pt modelId="{7ECD4EC6-CF2A-4173-A621-A4D9848CB48D}" type="parTrans" cxnId="{D39796C4-08F9-42E3-A1EF-7AB952AF5B43}">
      <dgm:prSet/>
      <dgm:spPr>
        <a:xfrm>
          <a:off x="4434103" y="2710932"/>
          <a:ext cx="91440" cy="306926"/>
        </a:xfrm>
        <a:custGeom>
          <a:avLst/>
          <a:gdLst/>
          <a:ahLst/>
          <a:cxnLst/>
          <a:rect l="0" t="0" r="0" b="0"/>
          <a:pathLst>
            <a:path>
              <a:moveTo>
                <a:pt x="115779" y="0"/>
              </a:moveTo>
              <a:lnTo>
                <a:pt x="115779" y="306926"/>
              </a:lnTo>
              <a:lnTo>
                <a:pt x="45720" y="306926"/>
              </a:lnTo>
            </a:path>
          </a:pathLst>
        </a:custGeom>
        <a:noFill/>
        <a:ln w="12700" cap="flat" cmpd="sng" algn="ctr">
          <a:solidFill>
            <a:sysClr val="windowText" lastClr="000000"/>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B9B65EA0-BF59-41DC-9668-CA404A8DE737}" type="sibTrans" cxnId="{D39796C4-08F9-42E3-A1EF-7AB952AF5B43}">
      <dgm:prSet/>
      <dgm:spPr/>
      <dgm:t>
        <a:bodyPr/>
        <a:lstStyle/>
        <a:p>
          <a:endParaRPr lang="en-US">
            <a:solidFill>
              <a:sysClr val="windowText" lastClr="000000"/>
            </a:solidFill>
            <a:latin typeface="Serif"/>
            <a:cs typeface="Times New Roman" panose="02020603050405020304" pitchFamily="18" charset="0"/>
          </a:endParaRPr>
        </a:p>
      </dgm:t>
    </dgm:pt>
    <dgm:pt modelId="{ECDA59D5-1D49-4D4F-B575-99096346706B}" type="asst">
      <dgm:prSet custT="1"/>
      <dgm:spPr>
        <a:xfrm>
          <a:off x="4619942" y="2851051"/>
          <a:ext cx="667232"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Specialty apples</a:t>
          </a:r>
        </a:p>
      </dgm:t>
    </dgm:pt>
    <dgm:pt modelId="{B51DEABB-4ED6-40CE-8E36-E2591BB467DA}" type="parTrans" cxnId="{0956B34E-2FDA-42C2-983A-6605D84F8A2B}">
      <dgm:prSet/>
      <dgm:spPr>
        <a:xfrm>
          <a:off x="4504163" y="2710932"/>
          <a:ext cx="91440" cy="306926"/>
        </a:xfrm>
        <a:custGeom>
          <a:avLst/>
          <a:gdLst/>
          <a:ahLst/>
          <a:cxnLst/>
          <a:rect l="0" t="0" r="0" b="0"/>
          <a:pathLst>
            <a:path>
              <a:moveTo>
                <a:pt x="45720" y="0"/>
              </a:moveTo>
              <a:lnTo>
                <a:pt x="45720" y="306926"/>
              </a:lnTo>
              <a:lnTo>
                <a:pt x="115779" y="306926"/>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72859E1A-5768-4387-A8AA-DF0913136401}" type="sibTrans" cxnId="{0956B34E-2FDA-42C2-983A-6605D84F8A2B}">
      <dgm:prSet/>
      <dgm:spPr/>
      <dgm:t>
        <a:bodyPr/>
        <a:lstStyle/>
        <a:p>
          <a:endParaRPr lang="en-US">
            <a:solidFill>
              <a:sysClr val="windowText" lastClr="000000"/>
            </a:solidFill>
            <a:latin typeface="Serif"/>
            <a:cs typeface="Times New Roman" panose="02020603050405020304" pitchFamily="18" charset="0"/>
          </a:endParaRPr>
        </a:p>
      </dgm:t>
    </dgm:pt>
    <dgm:pt modelId="{066B1A10-5490-4128-B938-2F346FBA9272}">
      <dgm:prSet custT="1"/>
      <dgm:spPr>
        <a:xfrm>
          <a:off x="3408915" y="3324786"/>
          <a:ext cx="667232"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Washing fruit</a:t>
          </a:r>
        </a:p>
      </dgm:t>
    </dgm:pt>
    <dgm:pt modelId="{46582DC4-AEF7-41FA-8E70-DB99C18B7214}" type="parTrans" cxnId="{EABA3D9F-02CB-41FE-BF12-B7F3E037FAC4}">
      <dgm:prSet/>
      <dgm:spPr>
        <a:xfrm>
          <a:off x="3696811" y="2237197"/>
          <a:ext cx="91440" cy="1087589"/>
        </a:xfrm>
        <a:custGeom>
          <a:avLst/>
          <a:gdLst/>
          <a:ahLst/>
          <a:cxnLst/>
          <a:rect l="0" t="0" r="0" b="0"/>
          <a:pathLst>
            <a:path>
              <a:moveTo>
                <a:pt x="45720" y="0"/>
              </a:moveTo>
              <a:lnTo>
                <a:pt x="45720" y="1087589"/>
              </a:lnTo>
            </a:path>
          </a:pathLst>
        </a:custGeom>
        <a:noFill/>
        <a:ln w="12700" cap="flat" cmpd="sng" algn="ctr">
          <a:solidFill>
            <a:sysClr val="windowText" lastClr="000000"/>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4B996AD5-2EC3-4E3A-BE13-3A7EE42E77B2}" type="sibTrans" cxnId="{EABA3D9F-02CB-41FE-BF12-B7F3E037FAC4}">
      <dgm:prSet/>
      <dgm:spPr/>
      <dgm:t>
        <a:bodyPr/>
        <a:lstStyle/>
        <a:p>
          <a:endParaRPr lang="en-US">
            <a:solidFill>
              <a:sysClr val="windowText" lastClr="000000"/>
            </a:solidFill>
            <a:latin typeface="Serif"/>
            <a:cs typeface="Times New Roman" panose="02020603050405020304" pitchFamily="18" charset="0"/>
          </a:endParaRPr>
        </a:p>
      </dgm:t>
    </dgm:pt>
    <dgm:pt modelId="{D4D7840A-DE0D-4E4E-A863-5934FD5DA4E2}">
      <dgm:prSet custT="1"/>
      <dgm:spPr>
        <a:xfrm>
          <a:off x="3408915" y="3798521"/>
          <a:ext cx="667232"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Milling fruit</a:t>
          </a:r>
        </a:p>
      </dgm:t>
    </dgm:pt>
    <dgm:pt modelId="{781664D0-554A-4747-B208-06EB5458ABD5}" type="parTrans" cxnId="{D0CC2147-7A00-4EF3-BADB-03881FD1BC4F}">
      <dgm:prSet/>
      <dgm:spPr>
        <a:xfrm>
          <a:off x="3696811" y="3658402"/>
          <a:ext cx="91440" cy="140118"/>
        </a:xfrm>
        <a:custGeom>
          <a:avLst/>
          <a:gdLst/>
          <a:ahLst/>
          <a:cxnLst/>
          <a:rect l="0" t="0" r="0" b="0"/>
          <a:pathLst>
            <a:path>
              <a:moveTo>
                <a:pt x="45720" y="0"/>
              </a:moveTo>
              <a:lnTo>
                <a:pt x="45720" y="140118"/>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7ACC35AF-1AAC-4557-B44A-681AA55613F5}" type="sibTrans" cxnId="{D0CC2147-7A00-4EF3-BADB-03881FD1BC4F}">
      <dgm:prSet/>
      <dgm:spPr/>
      <dgm:t>
        <a:bodyPr/>
        <a:lstStyle/>
        <a:p>
          <a:endParaRPr lang="en-US">
            <a:solidFill>
              <a:sysClr val="windowText" lastClr="000000"/>
            </a:solidFill>
            <a:latin typeface="Serif"/>
            <a:cs typeface="Times New Roman" panose="02020603050405020304" pitchFamily="18" charset="0"/>
          </a:endParaRPr>
        </a:p>
      </dgm:t>
    </dgm:pt>
    <dgm:pt modelId="{5BD387B6-EB4F-4313-A81D-8C2AE1972754}">
      <dgm:prSet custT="1"/>
      <dgm:spPr>
        <a:xfrm>
          <a:off x="3408915" y="4272256"/>
          <a:ext cx="667232"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Pressing fruit</a:t>
          </a:r>
        </a:p>
      </dgm:t>
    </dgm:pt>
    <dgm:pt modelId="{33721545-D8CA-43DF-A79B-0C0426836218}" type="parTrans" cxnId="{D31D2E18-1DBA-4040-903D-A1DF4DB95B9E}">
      <dgm:prSet/>
      <dgm:spPr>
        <a:xfrm>
          <a:off x="3696811" y="4132137"/>
          <a:ext cx="91440" cy="140118"/>
        </a:xfrm>
        <a:custGeom>
          <a:avLst/>
          <a:gdLst/>
          <a:ahLst/>
          <a:cxnLst/>
          <a:rect l="0" t="0" r="0" b="0"/>
          <a:pathLst>
            <a:path>
              <a:moveTo>
                <a:pt x="45720" y="0"/>
              </a:moveTo>
              <a:lnTo>
                <a:pt x="45720" y="140118"/>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1FE4F8B7-A071-4EA9-BE03-775F2C2D3A4F}" type="sibTrans" cxnId="{D31D2E18-1DBA-4040-903D-A1DF4DB95B9E}">
      <dgm:prSet/>
      <dgm:spPr/>
      <dgm:t>
        <a:bodyPr/>
        <a:lstStyle/>
        <a:p>
          <a:endParaRPr lang="en-US">
            <a:solidFill>
              <a:sysClr val="windowText" lastClr="000000"/>
            </a:solidFill>
            <a:latin typeface="Serif"/>
            <a:cs typeface="Times New Roman" panose="02020603050405020304" pitchFamily="18" charset="0"/>
          </a:endParaRPr>
        </a:p>
      </dgm:t>
    </dgm:pt>
    <dgm:pt modelId="{486C5E7B-1844-49B3-B378-CF80423F6D88}" type="asst">
      <dgm:prSet custT="1"/>
      <dgm:spPr>
        <a:xfrm>
          <a:off x="3812591" y="7114666"/>
          <a:ext cx="667232" cy="333616"/>
        </a:xfrm>
        <a:noFill/>
        <a:ln w="12700" cap="flat" cmpd="sng" algn="ctr">
          <a:solidFill>
            <a:sysClr val="windowText" lastClr="000000"/>
          </a:solidFill>
          <a:prstDash val="solid"/>
          <a:miter lim="800000"/>
        </a:ln>
        <a:effectLst/>
      </dgm:spPr>
      <dgm:t>
        <a:bodyPr/>
        <a:lstStyle/>
        <a:p>
          <a:pPr>
            <a:buNone/>
          </a:pPr>
          <a:r>
            <a:rPr lang="en-US" sz="1500" dirty="0">
              <a:solidFill>
                <a:sysClr val="windowText" lastClr="000000"/>
              </a:solidFill>
              <a:latin typeface="Serif"/>
              <a:ea typeface="+mn-ea"/>
              <a:cs typeface="Times New Roman" panose="02020603050405020304" pitchFamily="18" charset="0"/>
            </a:rPr>
            <a:t>Off-premise </a:t>
          </a:r>
        </a:p>
      </dgm:t>
    </dgm:pt>
    <dgm:pt modelId="{15DB1115-3D47-4D73-AA87-751A14DF7E0B}" type="parTrans" cxnId="{0C6C3026-647C-4B24-B750-0A66E52C0F90}">
      <dgm:prSet/>
      <dgm:spPr>
        <a:xfrm>
          <a:off x="3696811" y="6974548"/>
          <a:ext cx="91440" cy="306926"/>
        </a:xfrm>
        <a:noFill/>
        <a:ln w="12700" cap="flat" cmpd="sng" algn="ctr">
          <a:solidFill>
            <a:srgbClr val="4472C4">
              <a:shade val="80000"/>
              <a:hueOff val="0"/>
              <a:satOff val="0"/>
              <a:lumOff val="0"/>
              <a:alphaOff val="0"/>
            </a:srgbClr>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6CA3C861-CAB2-44E9-95CB-7D8D612FE7D6}" type="sibTrans" cxnId="{0C6C3026-647C-4B24-B750-0A66E52C0F90}">
      <dgm:prSet/>
      <dgm:spPr/>
      <dgm:t>
        <a:bodyPr/>
        <a:lstStyle/>
        <a:p>
          <a:endParaRPr lang="en-US">
            <a:solidFill>
              <a:sysClr val="windowText" lastClr="000000"/>
            </a:solidFill>
            <a:latin typeface="Serif"/>
            <a:cs typeface="Times New Roman" panose="02020603050405020304" pitchFamily="18" charset="0"/>
          </a:endParaRPr>
        </a:p>
      </dgm:t>
    </dgm:pt>
    <dgm:pt modelId="{14080C12-9DFE-4EEE-9707-1F93DAD4DD26}" type="asst">
      <dgm:prSet custT="1"/>
      <dgm:spPr>
        <a:xfrm>
          <a:off x="3005239" y="2851051"/>
          <a:ext cx="667232" cy="333616"/>
        </a:xfrm>
        <a:prstGeom prst="rect">
          <a:avLst/>
        </a:prstGeo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Specialty apples</a:t>
          </a:r>
        </a:p>
      </dgm:t>
    </dgm:pt>
    <dgm:pt modelId="{0E9131B1-C36D-47C8-A471-DEDD42BA3F4E}" type="sibTrans" cxnId="{8AC30E53-E025-409D-B34C-23E749C663DB}">
      <dgm:prSet/>
      <dgm:spPr/>
      <dgm:t>
        <a:bodyPr/>
        <a:lstStyle/>
        <a:p>
          <a:endParaRPr lang="en-US">
            <a:solidFill>
              <a:sysClr val="windowText" lastClr="000000"/>
            </a:solidFill>
            <a:latin typeface="Serif"/>
            <a:cs typeface="Times New Roman" panose="02020603050405020304" pitchFamily="18" charset="0"/>
          </a:endParaRPr>
        </a:p>
      </dgm:t>
    </dgm:pt>
    <dgm:pt modelId="{38464C06-CCF4-44CC-9EE7-17CFFE8C41EB}" type="parTrans" cxnId="{8AC30E53-E025-409D-B34C-23E749C663DB}">
      <dgm:prSet/>
      <dgm:spPr>
        <a:xfrm>
          <a:off x="2889460" y="2710932"/>
          <a:ext cx="91440" cy="306926"/>
        </a:xfrm>
        <a:custGeom>
          <a:avLst/>
          <a:gdLst/>
          <a:ahLst/>
          <a:cxnLst/>
          <a:rect l="0" t="0" r="0" b="0"/>
          <a:pathLst>
            <a:path>
              <a:moveTo>
                <a:pt x="45720" y="0"/>
              </a:moveTo>
              <a:lnTo>
                <a:pt x="45720" y="306926"/>
              </a:lnTo>
              <a:lnTo>
                <a:pt x="115779" y="306926"/>
              </a:lnTo>
            </a:path>
          </a:pathLst>
        </a:custGeom>
        <a:noFill/>
        <a:ln w="12700" cap="flat" cmpd="sng" algn="ctr">
          <a:solidFill>
            <a:srgbClr val="4472C4">
              <a:shade val="80000"/>
              <a:hueOff val="0"/>
              <a:satOff val="0"/>
              <a:lumOff val="0"/>
              <a:alphaOff val="0"/>
            </a:srgbClr>
          </a:solidFill>
          <a:prstDash val="solid"/>
          <a:miter lim="800000"/>
        </a:ln>
        <a:effectLst/>
      </dgm:spPr>
      <dgm:t>
        <a:bodyPr/>
        <a:lstStyle/>
        <a:p>
          <a:endParaRPr lang="en-US">
            <a:solidFill>
              <a:sysClr val="windowText" lastClr="000000"/>
            </a:solidFill>
            <a:latin typeface="Serif"/>
            <a:cs typeface="Times New Roman" panose="02020603050405020304" pitchFamily="18" charset="0"/>
          </a:endParaRPr>
        </a:p>
      </dgm:t>
    </dgm:pt>
    <dgm:pt modelId="{243143D9-B58B-449A-A492-B175D3EE9DD3}" type="asst">
      <dgm:prSet custT="1"/>
      <dgm:spPr>
        <a:xfrm>
          <a:off x="3005239" y="4745991"/>
          <a:ext cx="667232" cy="333616"/>
        </a:xfrm>
        <a:noFill/>
        <a:ln w="12700" cap="flat" cmpd="sng" algn="ctr">
          <a:solidFill>
            <a:sysClr val="windowText" lastClr="000000"/>
          </a:solidFill>
          <a:prstDash val="solid"/>
          <a:miter lim="800000"/>
        </a:ln>
        <a:effectLst/>
      </dgm:spPr>
      <dgm:t>
        <a:bodyPr/>
        <a:lstStyle/>
        <a:p>
          <a:pPr>
            <a:buNone/>
          </a:pPr>
          <a:r>
            <a:rPr lang="en-US" sz="1400" dirty="0">
              <a:solidFill>
                <a:sysClr val="windowText" lastClr="000000"/>
              </a:solidFill>
              <a:latin typeface="Serif"/>
              <a:ea typeface="+mn-ea"/>
              <a:cs typeface="Times New Roman" panose="02020603050405020304" pitchFamily="18" charset="0"/>
            </a:rPr>
            <a:t>Fermenting and storing juice</a:t>
          </a:r>
        </a:p>
      </dgm:t>
    </dgm:pt>
    <dgm:pt modelId="{0E785A13-57B2-4137-A917-59645540ABEE}" type="parTrans" cxnId="{65B44F3E-6A94-4DC8-AF31-F217C1E50A5D}">
      <dgm:prSet/>
      <dgm:spPr/>
      <dgm:t>
        <a:bodyPr/>
        <a:lstStyle/>
        <a:p>
          <a:endParaRPr lang="en-US">
            <a:latin typeface="Serif"/>
          </a:endParaRPr>
        </a:p>
      </dgm:t>
    </dgm:pt>
    <dgm:pt modelId="{C7139F7C-4B40-4791-B442-177685A36633}" type="sibTrans" cxnId="{65B44F3E-6A94-4DC8-AF31-F217C1E50A5D}">
      <dgm:prSet/>
      <dgm:spPr/>
      <dgm:t>
        <a:bodyPr/>
        <a:lstStyle/>
        <a:p>
          <a:endParaRPr lang="en-US">
            <a:latin typeface="Serif"/>
          </a:endParaRPr>
        </a:p>
      </dgm:t>
    </dgm:pt>
    <dgm:pt modelId="{26FA3B9A-D292-4367-ABEA-ABA7F0CDBE3E}" type="asst">
      <dgm:prSet/>
      <dgm:spPr>
        <a:xfrm>
          <a:off x="3005239" y="4745991"/>
          <a:ext cx="667232" cy="333616"/>
        </a:xfrm>
        <a:noFill/>
        <a:ln w="12700" cap="flat" cmpd="sng" algn="ctr">
          <a:solidFill>
            <a:sysClr val="windowText" lastClr="000000"/>
          </a:solidFill>
          <a:prstDash val="solid"/>
          <a:miter lim="800000"/>
        </a:ln>
        <a:effectLst/>
      </dgm:spPr>
      <dgm:t>
        <a:bodyPr/>
        <a:lstStyle/>
        <a:p>
          <a:pPr>
            <a:buNone/>
          </a:pPr>
          <a:r>
            <a:rPr lang="en-US" dirty="0">
              <a:solidFill>
                <a:sysClr val="windowText" lastClr="000000"/>
              </a:solidFill>
              <a:latin typeface="Serif"/>
              <a:ea typeface="+mn-ea"/>
              <a:cs typeface="Times New Roman" panose="02020603050405020304" pitchFamily="18" charset="0"/>
            </a:rPr>
            <a:t>Blending cider</a:t>
          </a:r>
        </a:p>
      </dgm:t>
    </dgm:pt>
    <dgm:pt modelId="{D3AE3F5C-F1C2-4A53-AFD0-230CA16E9C18}" type="parTrans" cxnId="{664E2A1A-CF20-4DF0-874F-F484DAE375C1}">
      <dgm:prSet/>
      <dgm:spPr/>
      <dgm:t>
        <a:bodyPr/>
        <a:lstStyle/>
        <a:p>
          <a:endParaRPr lang="en-US">
            <a:latin typeface="Serif"/>
          </a:endParaRPr>
        </a:p>
      </dgm:t>
    </dgm:pt>
    <dgm:pt modelId="{207C8E58-1F47-4EA2-9466-BA13B7BC4BB6}" type="sibTrans" cxnId="{664E2A1A-CF20-4DF0-874F-F484DAE375C1}">
      <dgm:prSet/>
      <dgm:spPr/>
      <dgm:t>
        <a:bodyPr/>
        <a:lstStyle/>
        <a:p>
          <a:endParaRPr lang="en-US">
            <a:latin typeface="Serif"/>
          </a:endParaRPr>
        </a:p>
      </dgm:t>
    </dgm:pt>
    <dgm:pt modelId="{70CAF751-F1A9-4619-B13E-079AD9796086}" type="asst">
      <dgm:prSet/>
      <dgm:spPr>
        <a:xfrm>
          <a:off x="3005239" y="4745991"/>
          <a:ext cx="667232" cy="333616"/>
        </a:xfrm>
        <a:noFill/>
        <a:ln w="12700" cap="flat" cmpd="sng" algn="ctr">
          <a:solidFill>
            <a:sysClr val="windowText" lastClr="000000"/>
          </a:solidFill>
          <a:prstDash val="solid"/>
          <a:miter lim="800000"/>
        </a:ln>
        <a:effectLst/>
      </dgm:spPr>
      <dgm:t>
        <a:bodyPr/>
        <a:lstStyle/>
        <a:p>
          <a:pPr>
            <a:buNone/>
          </a:pPr>
          <a:r>
            <a:rPr lang="en-US" dirty="0">
              <a:solidFill>
                <a:sysClr val="windowText" lastClr="000000"/>
              </a:solidFill>
              <a:latin typeface="Serif"/>
              <a:ea typeface="+mn-ea"/>
              <a:cs typeface="Times New Roman" panose="02020603050405020304" pitchFamily="18" charset="0"/>
            </a:rPr>
            <a:t>Packaging cider</a:t>
          </a:r>
        </a:p>
      </dgm:t>
    </dgm:pt>
    <dgm:pt modelId="{445FA9DA-26A4-4D19-8A5D-83A7C242EF83}" type="parTrans" cxnId="{E1DEA62A-F497-4961-AF7D-69F37DD5BF79}">
      <dgm:prSet/>
      <dgm:spPr/>
      <dgm:t>
        <a:bodyPr/>
        <a:lstStyle/>
        <a:p>
          <a:endParaRPr lang="en-US">
            <a:latin typeface="Serif"/>
          </a:endParaRPr>
        </a:p>
      </dgm:t>
    </dgm:pt>
    <dgm:pt modelId="{8F367CE8-D815-42F5-9848-06F617216662}" type="sibTrans" cxnId="{E1DEA62A-F497-4961-AF7D-69F37DD5BF79}">
      <dgm:prSet/>
      <dgm:spPr/>
      <dgm:t>
        <a:bodyPr/>
        <a:lstStyle/>
        <a:p>
          <a:endParaRPr lang="en-US">
            <a:latin typeface="Serif"/>
          </a:endParaRPr>
        </a:p>
      </dgm:t>
    </dgm:pt>
    <dgm:pt modelId="{1F2437A5-28A9-495A-9968-A7FE8AC22F25}" type="asst">
      <dgm:prSet/>
      <dgm:spPr>
        <a:xfrm>
          <a:off x="3005239" y="4745991"/>
          <a:ext cx="667232" cy="333616"/>
        </a:xfrm>
        <a:noFill/>
        <a:ln w="12700" cap="flat" cmpd="sng" algn="ctr">
          <a:solidFill>
            <a:sysClr val="windowText" lastClr="000000"/>
          </a:solidFill>
          <a:prstDash val="solid"/>
          <a:miter lim="800000"/>
        </a:ln>
        <a:effectLst/>
      </dgm:spPr>
      <dgm:t>
        <a:bodyPr/>
        <a:lstStyle/>
        <a:p>
          <a:pPr>
            <a:buNone/>
          </a:pPr>
          <a:r>
            <a:rPr lang="en-US" dirty="0">
              <a:solidFill>
                <a:sysClr val="windowText" lastClr="000000"/>
              </a:solidFill>
              <a:latin typeface="Serif"/>
              <a:ea typeface="+mn-ea"/>
              <a:cs typeface="Times New Roman" panose="02020603050405020304" pitchFamily="18" charset="0"/>
            </a:rPr>
            <a:t>Distributing cider </a:t>
          </a:r>
        </a:p>
      </dgm:t>
    </dgm:pt>
    <dgm:pt modelId="{B3465E16-FA93-43DA-A2D7-69EDF9867E2A}" type="parTrans" cxnId="{11A7834A-1DBF-46DF-84CC-12B970498847}">
      <dgm:prSet/>
      <dgm:spPr/>
      <dgm:t>
        <a:bodyPr/>
        <a:lstStyle/>
        <a:p>
          <a:endParaRPr lang="en-US">
            <a:latin typeface="Serif"/>
          </a:endParaRPr>
        </a:p>
      </dgm:t>
    </dgm:pt>
    <dgm:pt modelId="{9FC0BE13-1603-4D89-9EDF-CD9924DB7E53}" type="sibTrans" cxnId="{11A7834A-1DBF-46DF-84CC-12B970498847}">
      <dgm:prSet/>
      <dgm:spPr/>
      <dgm:t>
        <a:bodyPr/>
        <a:lstStyle/>
        <a:p>
          <a:endParaRPr lang="en-US">
            <a:latin typeface="Serif"/>
          </a:endParaRPr>
        </a:p>
      </dgm:t>
    </dgm:pt>
    <dgm:pt modelId="{B1743FF4-10D9-498E-A324-0FF696C163DE}" type="asst">
      <dgm:prSet custT="1"/>
      <dgm:spPr>
        <a:xfrm>
          <a:off x="3812591" y="7114666"/>
          <a:ext cx="667232" cy="333616"/>
        </a:xfr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Batch press</a:t>
          </a:r>
        </a:p>
      </dgm:t>
    </dgm:pt>
    <dgm:pt modelId="{82342A2B-EE01-4936-9436-45103A5580C5}" type="parTrans" cxnId="{388A9B0C-82A3-4358-A8BA-04A81E570BD1}">
      <dgm:prSet/>
      <dgm:spPr>
        <a:custGeom>
          <a:avLst/>
          <a:gdLst/>
          <a:ahLst/>
          <a:cxnLst/>
          <a:rect l="0" t="0" r="0" b="0"/>
          <a:pathLst>
            <a:path>
              <a:moveTo>
                <a:pt x="45720" y="0"/>
              </a:moveTo>
              <a:lnTo>
                <a:pt x="45720" y="306926"/>
              </a:lnTo>
              <a:lnTo>
                <a:pt x="115779" y="306926"/>
              </a:lnTo>
            </a:path>
          </a:pathLst>
        </a:custGeom>
      </dgm:spPr>
      <dgm:t>
        <a:bodyPr/>
        <a:lstStyle/>
        <a:p>
          <a:endParaRPr lang="en-US">
            <a:latin typeface="Serif"/>
          </a:endParaRPr>
        </a:p>
      </dgm:t>
    </dgm:pt>
    <dgm:pt modelId="{D1D11DAB-0549-4AF2-BD38-F6BB31A2E97A}" type="sibTrans" cxnId="{388A9B0C-82A3-4358-A8BA-04A81E570BD1}">
      <dgm:prSet/>
      <dgm:spPr/>
      <dgm:t>
        <a:bodyPr/>
        <a:lstStyle/>
        <a:p>
          <a:endParaRPr lang="en-US">
            <a:latin typeface="Serif"/>
          </a:endParaRPr>
        </a:p>
      </dgm:t>
    </dgm:pt>
    <dgm:pt modelId="{FE0EDCBD-11B8-4EED-9CF6-16599830974F}" type="asst">
      <dgm:prSet/>
      <dgm:spPr>
        <a:xfrm>
          <a:off x="3812591" y="7114666"/>
          <a:ext cx="667232" cy="333616"/>
        </a:xfrm>
        <a:noFill/>
        <a:ln w="12700" cap="flat" cmpd="sng" algn="ctr">
          <a:solidFill>
            <a:sysClr val="windowText" lastClr="000000"/>
          </a:solidFill>
          <a:prstDash val="solid"/>
          <a:miter lim="800000"/>
        </a:ln>
        <a:effectLst/>
      </dgm:spPr>
      <dgm:t>
        <a:bodyPr/>
        <a:lstStyle/>
        <a:p>
          <a:pPr>
            <a:buNone/>
          </a:pPr>
          <a:r>
            <a:rPr lang="en-US" dirty="0">
              <a:solidFill>
                <a:sysClr val="windowText" lastClr="000000"/>
              </a:solidFill>
              <a:latin typeface="Serif"/>
              <a:ea typeface="+mn-ea"/>
              <a:cs typeface="Times New Roman" panose="02020603050405020304" pitchFamily="18" charset="0"/>
            </a:rPr>
            <a:t>On-premise </a:t>
          </a:r>
        </a:p>
      </dgm:t>
    </dgm:pt>
    <dgm:pt modelId="{2F7134DF-2E3E-42C1-9A85-6F17DD72C0A8}" type="parTrans" cxnId="{237046E2-DD61-4CDE-BD3A-84FF5601455F}">
      <dgm:prSet/>
      <dgm:spPr>
        <a:custGeom>
          <a:avLst/>
          <a:gdLst/>
          <a:ahLst/>
          <a:cxnLst/>
          <a:rect l="0" t="0" r="0" b="0"/>
          <a:pathLst>
            <a:path>
              <a:moveTo>
                <a:pt x="45720" y="0"/>
              </a:moveTo>
              <a:lnTo>
                <a:pt x="45720" y="306926"/>
              </a:lnTo>
              <a:lnTo>
                <a:pt x="115779" y="306926"/>
              </a:lnTo>
            </a:path>
          </a:pathLst>
        </a:custGeom>
      </dgm:spPr>
      <dgm:t>
        <a:bodyPr/>
        <a:lstStyle/>
        <a:p>
          <a:endParaRPr lang="en-US">
            <a:latin typeface="Serif"/>
          </a:endParaRPr>
        </a:p>
      </dgm:t>
    </dgm:pt>
    <dgm:pt modelId="{CB469DA2-ACC2-4AC5-AB4C-6F65908E712F}" type="sibTrans" cxnId="{237046E2-DD61-4CDE-BD3A-84FF5601455F}">
      <dgm:prSet/>
      <dgm:spPr/>
      <dgm:t>
        <a:bodyPr/>
        <a:lstStyle/>
        <a:p>
          <a:endParaRPr lang="en-US">
            <a:latin typeface="Serif"/>
          </a:endParaRPr>
        </a:p>
      </dgm:t>
    </dgm:pt>
    <dgm:pt modelId="{380B5117-F3E4-4ABC-BD9A-7616174C6E05}" type="asst">
      <dgm:prSet custT="1"/>
      <dgm:spPr>
        <a:xfrm>
          <a:off x="3812591" y="7114666"/>
          <a:ext cx="667232" cy="333616"/>
        </a:xfrm>
        <a:noFill/>
        <a:ln w="12700" cap="flat" cmpd="sng" algn="ctr">
          <a:solidFill>
            <a:sysClr val="windowText" lastClr="000000"/>
          </a:solidFill>
          <a:prstDash val="solid"/>
          <a:miter lim="800000"/>
        </a:ln>
        <a:effectLst/>
      </dgm:spPr>
      <dgm:t>
        <a:bodyPr/>
        <a:lstStyle/>
        <a:p>
          <a:pPr>
            <a:buNone/>
          </a:pPr>
          <a:r>
            <a:rPr lang="en-US" sz="1600" dirty="0">
              <a:solidFill>
                <a:sysClr val="windowText" lastClr="000000"/>
              </a:solidFill>
              <a:latin typeface="Serif"/>
              <a:ea typeface="+mn-ea"/>
              <a:cs typeface="Times New Roman" panose="02020603050405020304" pitchFamily="18" charset="0"/>
            </a:rPr>
            <a:t>Continuous press </a:t>
          </a:r>
        </a:p>
      </dgm:t>
    </dgm:pt>
    <dgm:pt modelId="{62183DEB-E850-41FD-9214-199F62ECDFEF}" type="parTrans" cxnId="{CE704AC1-85BD-4224-8F1F-D25E7F1EBB15}">
      <dgm:prSet/>
      <dgm:spPr>
        <a:custGeom>
          <a:avLst/>
          <a:gdLst/>
          <a:ahLst/>
          <a:cxnLst/>
          <a:rect l="0" t="0" r="0" b="0"/>
          <a:pathLst>
            <a:path>
              <a:moveTo>
                <a:pt x="45720" y="0"/>
              </a:moveTo>
              <a:lnTo>
                <a:pt x="45720" y="306926"/>
              </a:lnTo>
              <a:lnTo>
                <a:pt x="115779" y="306926"/>
              </a:lnTo>
            </a:path>
          </a:pathLst>
        </a:custGeom>
      </dgm:spPr>
      <dgm:t>
        <a:bodyPr/>
        <a:lstStyle/>
        <a:p>
          <a:endParaRPr lang="en-US">
            <a:latin typeface="Serif"/>
          </a:endParaRPr>
        </a:p>
      </dgm:t>
    </dgm:pt>
    <dgm:pt modelId="{22DF2EC7-6FD4-4B41-B2D1-16687A04D4EB}" type="sibTrans" cxnId="{CE704AC1-85BD-4224-8F1F-D25E7F1EBB15}">
      <dgm:prSet/>
      <dgm:spPr/>
      <dgm:t>
        <a:bodyPr/>
        <a:lstStyle/>
        <a:p>
          <a:endParaRPr lang="en-US">
            <a:latin typeface="Serif"/>
          </a:endParaRPr>
        </a:p>
      </dgm:t>
    </dgm:pt>
    <dgm:pt modelId="{A0C1AF3E-D3E4-45F9-AFA8-0D7090CEB2A8}" type="pres">
      <dgm:prSet presAssocID="{666ABEFF-9064-4DA8-835C-D12E042A31B8}" presName="hierChild1" presStyleCnt="0">
        <dgm:presLayoutVars>
          <dgm:orgChart val="1"/>
          <dgm:chPref val="1"/>
          <dgm:dir/>
          <dgm:animOne val="branch"/>
          <dgm:animLvl val="lvl"/>
          <dgm:resizeHandles/>
        </dgm:presLayoutVars>
      </dgm:prSet>
      <dgm:spPr/>
    </dgm:pt>
    <dgm:pt modelId="{86D13D60-85CB-438E-AFBA-57BEF13D8E5D}" type="pres">
      <dgm:prSet presAssocID="{0910AE47-057E-4417-BDBD-277A7085D4F4}" presName="hierRoot1" presStyleCnt="0">
        <dgm:presLayoutVars>
          <dgm:hierBranch val="init"/>
        </dgm:presLayoutVars>
      </dgm:prSet>
      <dgm:spPr/>
    </dgm:pt>
    <dgm:pt modelId="{FBA7F61C-F78A-4435-AEE8-D299A8663048}" type="pres">
      <dgm:prSet presAssocID="{0910AE47-057E-4417-BDBD-277A7085D4F4}" presName="rootComposite1" presStyleCnt="0"/>
      <dgm:spPr/>
    </dgm:pt>
    <dgm:pt modelId="{5AE28F5D-5788-4DE5-96E3-61495E200DEB}" type="pres">
      <dgm:prSet presAssocID="{0910AE47-057E-4417-BDBD-277A7085D4F4}" presName="rootText1" presStyleLbl="node0" presStyleIdx="0" presStyleCnt="8" custScaleX="259798" custScaleY="169156">
        <dgm:presLayoutVars>
          <dgm:chPref val="3"/>
        </dgm:presLayoutVars>
      </dgm:prSet>
      <dgm:spPr/>
    </dgm:pt>
    <dgm:pt modelId="{A9EB4752-1D23-4EEB-B00F-422ACAAE9B6B}" type="pres">
      <dgm:prSet presAssocID="{0910AE47-057E-4417-BDBD-277A7085D4F4}" presName="rootConnector1" presStyleLbl="node1" presStyleIdx="0" presStyleCnt="0"/>
      <dgm:spPr/>
    </dgm:pt>
    <dgm:pt modelId="{C60583EC-8A47-4CB1-A50F-787C6FC80823}" type="pres">
      <dgm:prSet presAssocID="{0910AE47-057E-4417-BDBD-277A7085D4F4}" presName="hierChild2" presStyleCnt="0"/>
      <dgm:spPr/>
    </dgm:pt>
    <dgm:pt modelId="{DD68B3D3-A207-496D-AE06-C5CAAB2E3762}" type="pres">
      <dgm:prSet presAssocID="{EE77BC7C-98C6-47BB-87D5-91D885860A4F}" presName="Name37" presStyleLbl="parChTrans1D2" presStyleIdx="0" presStyleCnt="3"/>
      <dgm:spPr/>
    </dgm:pt>
    <dgm:pt modelId="{E38AC97C-FDE0-4D9B-8F21-5F4584BC6CF5}" type="pres">
      <dgm:prSet presAssocID="{33D1FEB0-2535-46DD-BD25-959799A9012B}" presName="hierRoot2" presStyleCnt="0">
        <dgm:presLayoutVars>
          <dgm:hierBranch val="init"/>
        </dgm:presLayoutVars>
      </dgm:prSet>
      <dgm:spPr/>
    </dgm:pt>
    <dgm:pt modelId="{DDADB5D2-C7ED-4ACD-9F3B-E4FAE91D95A0}" type="pres">
      <dgm:prSet presAssocID="{33D1FEB0-2535-46DD-BD25-959799A9012B}" presName="rootComposite" presStyleCnt="0"/>
      <dgm:spPr/>
    </dgm:pt>
    <dgm:pt modelId="{CD9CE3A5-CF20-4FC5-8B1C-6A5191D9B2EA}" type="pres">
      <dgm:prSet presAssocID="{33D1FEB0-2535-46DD-BD25-959799A9012B}" presName="rootText" presStyleLbl="node2" presStyleIdx="0" presStyleCnt="1" custScaleX="161315" custScaleY="95328" custLinFactNeighborX="12924" custLinFactNeighborY="-180">
        <dgm:presLayoutVars>
          <dgm:chPref val="3"/>
        </dgm:presLayoutVars>
      </dgm:prSet>
      <dgm:spPr/>
    </dgm:pt>
    <dgm:pt modelId="{A48D0308-4576-47D7-8912-F1725E2C6D12}" type="pres">
      <dgm:prSet presAssocID="{33D1FEB0-2535-46DD-BD25-959799A9012B}" presName="rootConnector" presStyleLbl="node2" presStyleIdx="0" presStyleCnt="1"/>
      <dgm:spPr/>
    </dgm:pt>
    <dgm:pt modelId="{DC0DD50C-C50B-41BC-8F78-12C498993090}" type="pres">
      <dgm:prSet presAssocID="{33D1FEB0-2535-46DD-BD25-959799A9012B}" presName="hierChild4" presStyleCnt="0"/>
      <dgm:spPr/>
    </dgm:pt>
    <dgm:pt modelId="{DF024E13-4312-48BC-B6E2-6A313F581884}" type="pres">
      <dgm:prSet presAssocID="{33D1FEB0-2535-46DD-BD25-959799A9012B}" presName="hierChild5" presStyleCnt="0"/>
      <dgm:spPr/>
    </dgm:pt>
    <dgm:pt modelId="{85183078-554C-4A2B-8612-D0C37BFCA32D}" type="pres">
      <dgm:prSet presAssocID="{F33860F7-6C44-40E0-9C5E-733266C4A121}" presName="Name111" presStyleLbl="parChTrans1D3" presStyleIdx="0" presStyleCnt="2"/>
      <dgm:spPr/>
    </dgm:pt>
    <dgm:pt modelId="{135E3F83-D39C-4EC7-BBD8-338CCB9ABAF5}" type="pres">
      <dgm:prSet presAssocID="{9E678DAF-E690-4813-AB73-4DDA24441831}" presName="hierRoot3" presStyleCnt="0">
        <dgm:presLayoutVars>
          <dgm:hierBranch val="init"/>
        </dgm:presLayoutVars>
      </dgm:prSet>
      <dgm:spPr/>
    </dgm:pt>
    <dgm:pt modelId="{AECF0ABD-AD30-44FE-89B0-232F1578EDC3}" type="pres">
      <dgm:prSet presAssocID="{9E678DAF-E690-4813-AB73-4DDA24441831}" presName="rootComposite3" presStyleCnt="0"/>
      <dgm:spPr/>
    </dgm:pt>
    <dgm:pt modelId="{32814546-BBFA-46B2-BD4E-C6D0B9E2CFC1}" type="pres">
      <dgm:prSet presAssocID="{9E678DAF-E690-4813-AB73-4DDA24441831}" presName="rootText3" presStyleLbl="asst2" presStyleIdx="0" presStyleCnt="8" custScaleX="151357" custScaleY="163518">
        <dgm:presLayoutVars>
          <dgm:chPref val="3"/>
        </dgm:presLayoutVars>
      </dgm:prSet>
      <dgm:spPr/>
    </dgm:pt>
    <dgm:pt modelId="{D728E43D-0F24-4DFC-A042-D99B7DB637AF}" type="pres">
      <dgm:prSet presAssocID="{9E678DAF-E690-4813-AB73-4DDA24441831}" presName="rootConnector3" presStyleLbl="asst2" presStyleIdx="0" presStyleCnt="8"/>
      <dgm:spPr/>
    </dgm:pt>
    <dgm:pt modelId="{76CE6E9D-C295-43F3-915D-B4E28C4A3549}" type="pres">
      <dgm:prSet presAssocID="{9E678DAF-E690-4813-AB73-4DDA24441831}" presName="hierChild6" presStyleCnt="0"/>
      <dgm:spPr/>
    </dgm:pt>
    <dgm:pt modelId="{B5D47903-7002-4A20-A2D5-4AE9198B145A}" type="pres">
      <dgm:prSet presAssocID="{9E678DAF-E690-4813-AB73-4DDA24441831}" presName="hierChild7" presStyleCnt="0"/>
      <dgm:spPr/>
    </dgm:pt>
    <dgm:pt modelId="{23D5A2BF-D1BE-4111-9E77-ECEB39851C06}" type="pres">
      <dgm:prSet presAssocID="{F8758CA0-028F-4686-AA05-11F2141C8568}" presName="Name111" presStyleLbl="parChTrans1D3" presStyleIdx="1" presStyleCnt="2"/>
      <dgm:spPr/>
    </dgm:pt>
    <dgm:pt modelId="{B0B9E17C-CEBD-4B02-9162-C672B14857A4}" type="pres">
      <dgm:prSet presAssocID="{C76822E7-83A2-4C75-861C-F56F74F6612B}" presName="hierRoot3" presStyleCnt="0">
        <dgm:presLayoutVars>
          <dgm:hierBranch val="init"/>
        </dgm:presLayoutVars>
      </dgm:prSet>
      <dgm:spPr/>
    </dgm:pt>
    <dgm:pt modelId="{3661F81B-02A3-4EBC-B585-555396801A9A}" type="pres">
      <dgm:prSet presAssocID="{C76822E7-83A2-4C75-861C-F56F74F6612B}" presName="rootComposite3" presStyleCnt="0"/>
      <dgm:spPr/>
    </dgm:pt>
    <dgm:pt modelId="{0CD6E1D7-3D1E-4907-A305-F4B5209C8B13}" type="pres">
      <dgm:prSet presAssocID="{C76822E7-83A2-4C75-861C-F56F74F6612B}" presName="rootText3" presStyleLbl="asst2" presStyleIdx="1" presStyleCnt="8" custLinFactNeighborX="-32505" custLinFactNeighborY="-5785">
        <dgm:presLayoutVars>
          <dgm:chPref val="3"/>
        </dgm:presLayoutVars>
      </dgm:prSet>
      <dgm:spPr/>
    </dgm:pt>
    <dgm:pt modelId="{760A288E-DEB3-45F9-8925-206741F95167}" type="pres">
      <dgm:prSet presAssocID="{C76822E7-83A2-4C75-861C-F56F74F6612B}" presName="rootConnector3" presStyleLbl="asst2" presStyleIdx="1" presStyleCnt="8"/>
      <dgm:spPr/>
    </dgm:pt>
    <dgm:pt modelId="{35A200BD-1AAB-4815-A935-DAAE279245A2}" type="pres">
      <dgm:prSet presAssocID="{C76822E7-83A2-4C75-861C-F56F74F6612B}" presName="hierChild6" presStyleCnt="0"/>
      <dgm:spPr/>
    </dgm:pt>
    <dgm:pt modelId="{6E9DEA11-B53D-4B05-BE82-023C901AC99C}" type="pres">
      <dgm:prSet presAssocID="{46582DC4-AEF7-41FA-8E70-DB99C18B7214}" presName="Name37" presStyleLbl="parChTrans1D4" presStyleIdx="0" presStyleCnt="10"/>
      <dgm:spPr/>
    </dgm:pt>
    <dgm:pt modelId="{E50601B0-3A94-4E67-8FCF-5FD324F905A3}" type="pres">
      <dgm:prSet presAssocID="{066B1A10-5490-4128-B938-2F346FBA9272}" presName="hierRoot2" presStyleCnt="0">
        <dgm:presLayoutVars>
          <dgm:hierBranch val="init"/>
        </dgm:presLayoutVars>
      </dgm:prSet>
      <dgm:spPr/>
    </dgm:pt>
    <dgm:pt modelId="{ECC56C16-DDD1-4592-BCA8-26804F3EB5AA}" type="pres">
      <dgm:prSet presAssocID="{066B1A10-5490-4128-B938-2F346FBA9272}" presName="rootComposite" presStyleCnt="0"/>
      <dgm:spPr/>
    </dgm:pt>
    <dgm:pt modelId="{01E94D4B-BBA9-4088-AFA1-994530212E48}" type="pres">
      <dgm:prSet presAssocID="{066B1A10-5490-4128-B938-2F346FBA9272}" presName="rootText" presStyleLbl="node4" presStyleIdx="0" presStyleCnt="3" custLinFactNeighborX="-25083" custLinFactNeighborY="-2289">
        <dgm:presLayoutVars>
          <dgm:chPref val="3"/>
        </dgm:presLayoutVars>
      </dgm:prSet>
      <dgm:spPr/>
    </dgm:pt>
    <dgm:pt modelId="{015D8DB0-1D52-4BD8-A2C7-F52A8B9186AF}" type="pres">
      <dgm:prSet presAssocID="{066B1A10-5490-4128-B938-2F346FBA9272}" presName="rootConnector" presStyleLbl="node4" presStyleIdx="0" presStyleCnt="3"/>
      <dgm:spPr/>
    </dgm:pt>
    <dgm:pt modelId="{087E8ABB-03DF-495A-9B05-A3FC54C70040}" type="pres">
      <dgm:prSet presAssocID="{066B1A10-5490-4128-B938-2F346FBA9272}" presName="hierChild4" presStyleCnt="0"/>
      <dgm:spPr/>
    </dgm:pt>
    <dgm:pt modelId="{8211C4B5-91F5-46E1-A626-01DB1191BB4E}" type="pres">
      <dgm:prSet presAssocID="{781664D0-554A-4747-B208-06EB5458ABD5}" presName="Name37" presStyleLbl="parChTrans1D4" presStyleIdx="1" presStyleCnt="10"/>
      <dgm:spPr/>
    </dgm:pt>
    <dgm:pt modelId="{AD220391-6A9D-48DA-AA92-A1A45C43CD21}" type="pres">
      <dgm:prSet presAssocID="{D4D7840A-DE0D-4E4E-A863-5934FD5DA4E2}" presName="hierRoot2" presStyleCnt="0">
        <dgm:presLayoutVars>
          <dgm:hierBranch val="init"/>
        </dgm:presLayoutVars>
      </dgm:prSet>
      <dgm:spPr/>
    </dgm:pt>
    <dgm:pt modelId="{6C1D54CD-4380-46F2-8678-E8B04128CAE5}" type="pres">
      <dgm:prSet presAssocID="{D4D7840A-DE0D-4E4E-A863-5934FD5DA4E2}" presName="rootComposite" presStyleCnt="0"/>
      <dgm:spPr/>
    </dgm:pt>
    <dgm:pt modelId="{DA3E1BBE-9E81-4F5D-8413-F30A1875316D}" type="pres">
      <dgm:prSet presAssocID="{D4D7840A-DE0D-4E4E-A863-5934FD5DA4E2}" presName="rootText" presStyleLbl="node4" presStyleIdx="1" presStyleCnt="3" custLinFactNeighborX="-25308" custLinFactNeighborY="-10545">
        <dgm:presLayoutVars>
          <dgm:chPref val="3"/>
        </dgm:presLayoutVars>
      </dgm:prSet>
      <dgm:spPr/>
    </dgm:pt>
    <dgm:pt modelId="{EC5D3D90-146D-479E-B192-33149485EF93}" type="pres">
      <dgm:prSet presAssocID="{D4D7840A-DE0D-4E4E-A863-5934FD5DA4E2}" presName="rootConnector" presStyleLbl="node4" presStyleIdx="1" presStyleCnt="3"/>
      <dgm:spPr/>
    </dgm:pt>
    <dgm:pt modelId="{FFD6AD8B-176E-4B5B-B58D-BD114E60AFF0}" type="pres">
      <dgm:prSet presAssocID="{D4D7840A-DE0D-4E4E-A863-5934FD5DA4E2}" presName="hierChild4" presStyleCnt="0"/>
      <dgm:spPr/>
    </dgm:pt>
    <dgm:pt modelId="{7FCA39E5-A003-45C4-A10E-CFC24178F19D}" type="pres">
      <dgm:prSet presAssocID="{33721545-D8CA-43DF-A79B-0C0426836218}" presName="Name37" presStyleLbl="parChTrans1D4" presStyleIdx="2" presStyleCnt="10"/>
      <dgm:spPr/>
    </dgm:pt>
    <dgm:pt modelId="{D3F2C311-2526-40C7-8649-5C1B335F4CD2}" type="pres">
      <dgm:prSet presAssocID="{5BD387B6-EB4F-4313-A81D-8C2AE1972754}" presName="hierRoot2" presStyleCnt="0">
        <dgm:presLayoutVars>
          <dgm:hierBranch val="init"/>
        </dgm:presLayoutVars>
      </dgm:prSet>
      <dgm:spPr/>
    </dgm:pt>
    <dgm:pt modelId="{2C224A16-ADB3-472B-B7BD-357803D028D9}" type="pres">
      <dgm:prSet presAssocID="{5BD387B6-EB4F-4313-A81D-8C2AE1972754}" presName="rootComposite" presStyleCnt="0"/>
      <dgm:spPr/>
    </dgm:pt>
    <dgm:pt modelId="{14CEFFD2-5F3E-42A5-8C23-50660A7FCA25}" type="pres">
      <dgm:prSet presAssocID="{5BD387B6-EB4F-4313-A81D-8C2AE1972754}" presName="rootText" presStyleLbl="node4" presStyleIdx="2" presStyleCnt="3" custLinFactNeighborX="-21090" custLinFactNeighborY="-18981">
        <dgm:presLayoutVars>
          <dgm:chPref val="3"/>
        </dgm:presLayoutVars>
      </dgm:prSet>
      <dgm:spPr/>
    </dgm:pt>
    <dgm:pt modelId="{3BF10F91-5900-4773-AC35-852C1B32F390}" type="pres">
      <dgm:prSet presAssocID="{5BD387B6-EB4F-4313-A81D-8C2AE1972754}" presName="rootConnector" presStyleLbl="node4" presStyleIdx="2" presStyleCnt="3"/>
      <dgm:spPr/>
    </dgm:pt>
    <dgm:pt modelId="{5A21E5DE-41C8-4B6C-AEE9-A3BAB4DE9F46}" type="pres">
      <dgm:prSet presAssocID="{5BD387B6-EB4F-4313-A81D-8C2AE1972754}" presName="hierChild4" presStyleCnt="0"/>
      <dgm:spPr/>
    </dgm:pt>
    <dgm:pt modelId="{41058B61-9114-4D76-9E47-11C4E13BBE70}" type="pres">
      <dgm:prSet presAssocID="{5BD387B6-EB4F-4313-A81D-8C2AE1972754}" presName="hierChild5" presStyleCnt="0"/>
      <dgm:spPr/>
    </dgm:pt>
    <dgm:pt modelId="{2620356A-7D18-4D2B-AA37-D5B554195161}" type="pres">
      <dgm:prSet presAssocID="{15DB1115-3D47-4D73-AA87-751A14DF7E0B}" presName="Name111" presStyleLbl="parChTrans1D4" presStyleIdx="3" presStyleCnt="10"/>
      <dgm:spPr>
        <a:custGeom>
          <a:avLst/>
          <a:gdLst/>
          <a:ahLst/>
          <a:cxnLst/>
          <a:rect l="0" t="0" r="0" b="0"/>
          <a:pathLst>
            <a:path>
              <a:moveTo>
                <a:pt x="45720" y="0"/>
              </a:moveTo>
              <a:lnTo>
                <a:pt x="45720" y="306926"/>
              </a:lnTo>
              <a:lnTo>
                <a:pt x="115779" y="306926"/>
              </a:lnTo>
            </a:path>
          </a:pathLst>
        </a:custGeom>
      </dgm:spPr>
    </dgm:pt>
    <dgm:pt modelId="{AF4C8569-D5DC-4CF5-A5A2-825BAA9414CB}" type="pres">
      <dgm:prSet presAssocID="{486C5E7B-1844-49B3-B378-CF80423F6D88}" presName="hierRoot3" presStyleCnt="0">
        <dgm:presLayoutVars>
          <dgm:hierBranch val="init"/>
        </dgm:presLayoutVars>
      </dgm:prSet>
      <dgm:spPr/>
    </dgm:pt>
    <dgm:pt modelId="{314D36C9-2E67-4D0B-866C-A25C5EF8F028}" type="pres">
      <dgm:prSet presAssocID="{486C5E7B-1844-49B3-B378-CF80423F6D88}" presName="rootComposite3" presStyleCnt="0"/>
      <dgm:spPr/>
    </dgm:pt>
    <dgm:pt modelId="{03B9B2DC-1DD3-41DB-B8E6-879637001F31}" type="pres">
      <dgm:prSet presAssocID="{486C5E7B-1844-49B3-B378-CF80423F6D88}" presName="rootText3" presStyleLbl="asst4" presStyleIdx="0" presStyleCnt="1" custScaleX="113626" custScaleY="75506" custLinFactX="300000" custLinFactY="-196376" custLinFactNeighborX="375694" custLinFactNeighborY="-200000">
        <dgm:presLayoutVars>
          <dgm:chPref val="3"/>
        </dgm:presLayoutVars>
      </dgm:prSet>
      <dgm:spPr>
        <a:prstGeom prst="rect">
          <a:avLst/>
        </a:prstGeom>
      </dgm:spPr>
    </dgm:pt>
    <dgm:pt modelId="{E5AD1862-8D65-4791-A480-80E383EA8F77}" type="pres">
      <dgm:prSet presAssocID="{486C5E7B-1844-49B3-B378-CF80423F6D88}" presName="rootConnector3" presStyleLbl="asst4" presStyleIdx="0" presStyleCnt="1"/>
      <dgm:spPr/>
    </dgm:pt>
    <dgm:pt modelId="{9674C3A1-ACCF-464F-9FEE-87067D816555}" type="pres">
      <dgm:prSet presAssocID="{486C5E7B-1844-49B3-B378-CF80423F6D88}" presName="hierChild6" presStyleCnt="0"/>
      <dgm:spPr/>
    </dgm:pt>
    <dgm:pt modelId="{F09E89CC-1F32-4902-82D8-3D670D5F53BD}" type="pres">
      <dgm:prSet presAssocID="{486C5E7B-1844-49B3-B378-CF80423F6D88}" presName="hierChild7" presStyleCnt="0"/>
      <dgm:spPr/>
    </dgm:pt>
    <dgm:pt modelId="{BED351D1-13FC-494B-B78A-84363C0438D8}" type="pres">
      <dgm:prSet presAssocID="{D4D7840A-DE0D-4E4E-A863-5934FD5DA4E2}" presName="hierChild5" presStyleCnt="0"/>
      <dgm:spPr/>
    </dgm:pt>
    <dgm:pt modelId="{17631456-0ACE-4955-8EA9-6E3D920055FE}" type="pres">
      <dgm:prSet presAssocID="{066B1A10-5490-4128-B938-2F346FBA9272}" presName="hierChild5" presStyleCnt="0"/>
      <dgm:spPr/>
    </dgm:pt>
    <dgm:pt modelId="{CCBDAB24-230A-4F27-B2D2-D1E42E241B15}" type="pres">
      <dgm:prSet presAssocID="{C76822E7-83A2-4C75-861C-F56F74F6612B}" presName="hierChild7" presStyleCnt="0"/>
      <dgm:spPr/>
    </dgm:pt>
    <dgm:pt modelId="{7D45980B-BAD0-4FCE-9794-1B5767ED306E}" type="pres">
      <dgm:prSet presAssocID="{160499AF-95A8-4FA9-AE42-620D7A87C5F2}" presName="Name111" presStyleLbl="parChTrans1D4" presStyleIdx="4" presStyleCnt="10"/>
      <dgm:spPr/>
    </dgm:pt>
    <dgm:pt modelId="{3F80D17F-E7D1-464E-BCAE-5F5CF6F33120}" type="pres">
      <dgm:prSet presAssocID="{29CFD748-EB69-4265-B978-2EF9FE5EEB0C}" presName="hierRoot3" presStyleCnt="0">
        <dgm:presLayoutVars>
          <dgm:hierBranch val="init"/>
        </dgm:presLayoutVars>
      </dgm:prSet>
      <dgm:spPr/>
    </dgm:pt>
    <dgm:pt modelId="{31B80D56-2A40-43CC-BC8A-EE1790A5A965}" type="pres">
      <dgm:prSet presAssocID="{29CFD748-EB69-4265-B978-2EF9FE5EEB0C}" presName="rootComposite3" presStyleCnt="0"/>
      <dgm:spPr/>
    </dgm:pt>
    <dgm:pt modelId="{C45A3522-5868-45C9-8345-E409D312CACC}" type="pres">
      <dgm:prSet presAssocID="{29CFD748-EB69-4265-B978-2EF9FE5EEB0C}" presName="rootText3" presStyleLbl="asst2" presStyleIdx="2" presStyleCnt="8" custLinFactNeighborX="-16874" custLinFactNeighborY="2109">
        <dgm:presLayoutVars>
          <dgm:chPref val="3"/>
        </dgm:presLayoutVars>
      </dgm:prSet>
      <dgm:spPr/>
    </dgm:pt>
    <dgm:pt modelId="{79AF10CB-8BD2-47F6-9EDA-34029A4295E3}" type="pres">
      <dgm:prSet presAssocID="{29CFD748-EB69-4265-B978-2EF9FE5EEB0C}" presName="rootConnector3" presStyleLbl="asst2" presStyleIdx="2" presStyleCnt="8"/>
      <dgm:spPr/>
    </dgm:pt>
    <dgm:pt modelId="{36BD7278-1B56-4437-83C2-B18E25E470C8}" type="pres">
      <dgm:prSet presAssocID="{29CFD748-EB69-4265-B978-2EF9FE5EEB0C}" presName="hierChild6" presStyleCnt="0"/>
      <dgm:spPr/>
    </dgm:pt>
    <dgm:pt modelId="{1DA72B25-12F6-47EE-B6EF-D983AEC9EC74}" type="pres">
      <dgm:prSet presAssocID="{29CFD748-EB69-4265-B978-2EF9FE5EEB0C}" presName="hierChild7" presStyleCnt="0"/>
      <dgm:spPr/>
    </dgm:pt>
    <dgm:pt modelId="{82A17D7B-63C2-421C-86DC-C66C42DAD729}" type="pres">
      <dgm:prSet presAssocID="{7F923694-1CC2-4C83-AE49-18836A3AB857}" presName="Name111" presStyleLbl="parChTrans1D4" presStyleIdx="5" presStyleCnt="10"/>
      <dgm:spPr/>
    </dgm:pt>
    <dgm:pt modelId="{66413BF6-3DCF-4B02-97CD-CF19BD1D2AD7}" type="pres">
      <dgm:prSet presAssocID="{4DA7108F-3E9A-4325-9806-54C86DB99FAD}" presName="hierRoot3" presStyleCnt="0">
        <dgm:presLayoutVars>
          <dgm:hierBranch val="init"/>
        </dgm:presLayoutVars>
      </dgm:prSet>
      <dgm:spPr/>
    </dgm:pt>
    <dgm:pt modelId="{C1FB4FAB-C3F7-41FF-85EE-52ECEB1813CC}" type="pres">
      <dgm:prSet presAssocID="{4DA7108F-3E9A-4325-9806-54C86DB99FAD}" presName="rootComposite3" presStyleCnt="0"/>
      <dgm:spPr/>
    </dgm:pt>
    <dgm:pt modelId="{93E147E3-4FAD-47EC-92D0-22D84F13AE1B}" type="pres">
      <dgm:prSet presAssocID="{4DA7108F-3E9A-4325-9806-54C86DB99FAD}" presName="rootText3" presStyleLbl="asst2" presStyleIdx="3" presStyleCnt="8" custLinFactNeighborX="-57998" custLinFactNeighborY="-2109">
        <dgm:presLayoutVars>
          <dgm:chPref val="3"/>
        </dgm:presLayoutVars>
      </dgm:prSet>
      <dgm:spPr/>
    </dgm:pt>
    <dgm:pt modelId="{DFBF86E5-AB80-4C02-B7F2-028648637EAB}" type="pres">
      <dgm:prSet presAssocID="{4DA7108F-3E9A-4325-9806-54C86DB99FAD}" presName="rootConnector3" presStyleLbl="asst2" presStyleIdx="3" presStyleCnt="8"/>
      <dgm:spPr/>
    </dgm:pt>
    <dgm:pt modelId="{C21B41EC-4A1D-4B23-83A2-7F2B7A8E225A}" type="pres">
      <dgm:prSet presAssocID="{4DA7108F-3E9A-4325-9806-54C86DB99FAD}" presName="hierChild6" presStyleCnt="0"/>
      <dgm:spPr/>
    </dgm:pt>
    <dgm:pt modelId="{5277AD28-28EC-4BAC-B7E3-ACF2D51C4C67}" type="pres">
      <dgm:prSet presAssocID="{4DA7108F-3E9A-4325-9806-54C86DB99FAD}" presName="hierChild7" presStyleCnt="0"/>
      <dgm:spPr/>
    </dgm:pt>
    <dgm:pt modelId="{3A16F0B6-09A0-4F6E-95FF-DBBD86119926}" type="pres">
      <dgm:prSet presAssocID="{38464C06-CCF4-44CC-9EE7-17CFFE8C41EB}" presName="Name111" presStyleLbl="parChTrans1D4" presStyleIdx="6" presStyleCnt="10"/>
      <dgm:spPr/>
    </dgm:pt>
    <dgm:pt modelId="{BF2C0EB2-6ED7-433A-BF7F-F4E55F12C5A7}" type="pres">
      <dgm:prSet presAssocID="{14080C12-9DFE-4EEE-9707-1F93DAD4DD26}" presName="hierRoot3" presStyleCnt="0">
        <dgm:presLayoutVars>
          <dgm:hierBranch val="init"/>
        </dgm:presLayoutVars>
      </dgm:prSet>
      <dgm:spPr/>
    </dgm:pt>
    <dgm:pt modelId="{D2DC0DF2-1A98-42F7-BE32-0325D175638E}" type="pres">
      <dgm:prSet presAssocID="{14080C12-9DFE-4EEE-9707-1F93DAD4DD26}" presName="rootComposite3" presStyleCnt="0"/>
      <dgm:spPr/>
    </dgm:pt>
    <dgm:pt modelId="{8857E00A-ABAB-410F-BE32-98A559FAEEDE}" type="pres">
      <dgm:prSet presAssocID="{14080C12-9DFE-4EEE-9707-1F93DAD4DD26}" presName="rootText3" presStyleLbl="asst2" presStyleIdx="4" presStyleCnt="8" custLinFactNeighborX="-41126" custLinFactNeighborY="2109">
        <dgm:presLayoutVars>
          <dgm:chPref val="3"/>
        </dgm:presLayoutVars>
      </dgm:prSet>
      <dgm:spPr/>
    </dgm:pt>
    <dgm:pt modelId="{C5F7E087-CD9C-4954-A5B6-CE06E3AC8351}" type="pres">
      <dgm:prSet presAssocID="{14080C12-9DFE-4EEE-9707-1F93DAD4DD26}" presName="rootConnector3" presStyleLbl="asst2" presStyleIdx="4" presStyleCnt="8"/>
      <dgm:spPr/>
    </dgm:pt>
    <dgm:pt modelId="{858EC3E9-AFAB-47D3-9D89-AA518D43E1A4}" type="pres">
      <dgm:prSet presAssocID="{14080C12-9DFE-4EEE-9707-1F93DAD4DD26}" presName="hierChild6" presStyleCnt="0"/>
      <dgm:spPr/>
    </dgm:pt>
    <dgm:pt modelId="{B2692CE8-D54F-410C-A6FE-068B4C7E0393}" type="pres">
      <dgm:prSet presAssocID="{14080C12-9DFE-4EEE-9707-1F93DAD4DD26}" presName="hierChild7" presStyleCnt="0"/>
      <dgm:spPr/>
    </dgm:pt>
    <dgm:pt modelId="{0F78E957-F2F3-444C-A432-B22E73D75070}" type="pres">
      <dgm:prSet presAssocID="{D110D717-5898-4867-A938-9C6B102E563C}" presName="Name111" presStyleLbl="parChTrans1D4" presStyleIdx="7" presStyleCnt="10"/>
      <dgm:spPr/>
    </dgm:pt>
    <dgm:pt modelId="{0927AD33-2FF8-4637-A2C8-F1C2D53CD045}" type="pres">
      <dgm:prSet presAssocID="{12850DC7-D61C-4260-AAD7-86210BD79D1B}" presName="hierRoot3" presStyleCnt="0">
        <dgm:presLayoutVars>
          <dgm:hierBranch val="init"/>
        </dgm:presLayoutVars>
      </dgm:prSet>
      <dgm:spPr/>
    </dgm:pt>
    <dgm:pt modelId="{0FAADFA1-1ED2-4E21-A350-1B2042894DFF}" type="pres">
      <dgm:prSet presAssocID="{12850DC7-D61C-4260-AAD7-86210BD79D1B}" presName="rootComposite3" presStyleCnt="0"/>
      <dgm:spPr/>
    </dgm:pt>
    <dgm:pt modelId="{594252B0-A673-4EA7-BDDF-DAEA4DCC1E4E}" type="pres">
      <dgm:prSet presAssocID="{12850DC7-D61C-4260-AAD7-86210BD79D1B}" presName="rootText3" presStyleLbl="asst2" presStyleIdx="5" presStyleCnt="8" custLinFactNeighborX="-24356" custLinFactNeighborY="-338">
        <dgm:presLayoutVars>
          <dgm:chPref val="3"/>
        </dgm:presLayoutVars>
      </dgm:prSet>
      <dgm:spPr/>
    </dgm:pt>
    <dgm:pt modelId="{B57265E0-9390-4F9D-A8CC-0E0E9C0670C6}" type="pres">
      <dgm:prSet presAssocID="{12850DC7-D61C-4260-AAD7-86210BD79D1B}" presName="rootConnector3" presStyleLbl="asst2" presStyleIdx="5" presStyleCnt="8"/>
      <dgm:spPr/>
    </dgm:pt>
    <dgm:pt modelId="{F97C1BA0-DA21-42AA-9C58-5D28C66D8EFB}" type="pres">
      <dgm:prSet presAssocID="{12850DC7-D61C-4260-AAD7-86210BD79D1B}" presName="hierChild6" presStyleCnt="0"/>
      <dgm:spPr/>
    </dgm:pt>
    <dgm:pt modelId="{0EF8DC27-1D2E-4FC9-BF44-95A06FCCD85D}" type="pres">
      <dgm:prSet presAssocID="{12850DC7-D61C-4260-AAD7-86210BD79D1B}" presName="hierChild7" presStyleCnt="0"/>
      <dgm:spPr/>
    </dgm:pt>
    <dgm:pt modelId="{558251A8-6A7E-4677-9560-B3840C835894}" type="pres">
      <dgm:prSet presAssocID="{7ECD4EC6-CF2A-4173-A621-A4D9848CB48D}" presName="Name111" presStyleLbl="parChTrans1D4" presStyleIdx="8" presStyleCnt="10"/>
      <dgm:spPr/>
    </dgm:pt>
    <dgm:pt modelId="{B9441F3E-8C5A-45F9-8C3F-19F8E52B7313}" type="pres">
      <dgm:prSet presAssocID="{EFFE6FE5-3E78-412F-AFB4-CFE5C03A6CF3}" presName="hierRoot3" presStyleCnt="0">
        <dgm:presLayoutVars>
          <dgm:hierBranch val="init"/>
        </dgm:presLayoutVars>
      </dgm:prSet>
      <dgm:spPr/>
    </dgm:pt>
    <dgm:pt modelId="{0480BE2E-B1D9-4804-94B0-943A4A9B7EAD}" type="pres">
      <dgm:prSet presAssocID="{EFFE6FE5-3E78-412F-AFB4-CFE5C03A6CF3}" presName="rootComposite3" presStyleCnt="0"/>
      <dgm:spPr/>
    </dgm:pt>
    <dgm:pt modelId="{A01B9CA2-9C36-4323-A5DE-C5104EE74899}" type="pres">
      <dgm:prSet presAssocID="{EFFE6FE5-3E78-412F-AFB4-CFE5C03A6CF3}" presName="rootText3" presStyleLbl="asst2" presStyleIdx="6" presStyleCnt="8" custLinFactNeighborX="-21756" custLinFactNeighborY="-4218">
        <dgm:presLayoutVars>
          <dgm:chPref val="3"/>
        </dgm:presLayoutVars>
      </dgm:prSet>
      <dgm:spPr/>
    </dgm:pt>
    <dgm:pt modelId="{F7F8FBAF-F696-439E-B991-F5885FC3A8FF}" type="pres">
      <dgm:prSet presAssocID="{EFFE6FE5-3E78-412F-AFB4-CFE5C03A6CF3}" presName="rootConnector3" presStyleLbl="asst2" presStyleIdx="6" presStyleCnt="8"/>
      <dgm:spPr/>
    </dgm:pt>
    <dgm:pt modelId="{DD5C0ED0-7F6E-4EEA-A891-18F99036DFAC}" type="pres">
      <dgm:prSet presAssocID="{EFFE6FE5-3E78-412F-AFB4-CFE5C03A6CF3}" presName="hierChild6" presStyleCnt="0"/>
      <dgm:spPr/>
    </dgm:pt>
    <dgm:pt modelId="{7CE54DFE-524C-461A-B460-2B9B02782DF3}" type="pres">
      <dgm:prSet presAssocID="{EFFE6FE5-3E78-412F-AFB4-CFE5C03A6CF3}" presName="hierChild7" presStyleCnt="0"/>
      <dgm:spPr/>
    </dgm:pt>
    <dgm:pt modelId="{8301C0CC-D695-427B-B7E3-B65127B98F42}" type="pres">
      <dgm:prSet presAssocID="{B51DEABB-4ED6-40CE-8E36-E2591BB467DA}" presName="Name111" presStyleLbl="parChTrans1D4" presStyleIdx="9" presStyleCnt="10"/>
      <dgm:spPr/>
    </dgm:pt>
    <dgm:pt modelId="{254833EC-7154-41AA-B0FB-069DEBB3CAB1}" type="pres">
      <dgm:prSet presAssocID="{ECDA59D5-1D49-4D4F-B575-99096346706B}" presName="hierRoot3" presStyleCnt="0">
        <dgm:presLayoutVars>
          <dgm:hierBranch val="init"/>
        </dgm:presLayoutVars>
      </dgm:prSet>
      <dgm:spPr/>
    </dgm:pt>
    <dgm:pt modelId="{5F43C3B5-8E7D-4DE7-B6E1-BC4F87B125DD}" type="pres">
      <dgm:prSet presAssocID="{ECDA59D5-1D49-4D4F-B575-99096346706B}" presName="rootComposite3" presStyleCnt="0"/>
      <dgm:spPr/>
    </dgm:pt>
    <dgm:pt modelId="{1DA5AA2D-3470-4381-B282-2E5A416BA76A}" type="pres">
      <dgm:prSet presAssocID="{ECDA59D5-1D49-4D4F-B575-99096346706B}" presName="rootText3" presStyleLbl="asst2" presStyleIdx="7" presStyleCnt="8" custLinFactNeighborX="-30581" custLinFactNeighborY="-6327">
        <dgm:presLayoutVars>
          <dgm:chPref val="3"/>
        </dgm:presLayoutVars>
      </dgm:prSet>
      <dgm:spPr/>
    </dgm:pt>
    <dgm:pt modelId="{195B6DA2-43A0-4473-8A33-CC5EFB32C369}" type="pres">
      <dgm:prSet presAssocID="{ECDA59D5-1D49-4D4F-B575-99096346706B}" presName="rootConnector3" presStyleLbl="asst2" presStyleIdx="7" presStyleCnt="8"/>
      <dgm:spPr/>
    </dgm:pt>
    <dgm:pt modelId="{1BB80BB0-D3B9-4074-843C-C584C628CF08}" type="pres">
      <dgm:prSet presAssocID="{ECDA59D5-1D49-4D4F-B575-99096346706B}" presName="hierChild6" presStyleCnt="0"/>
      <dgm:spPr/>
    </dgm:pt>
    <dgm:pt modelId="{775F4264-1989-47B2-A9D3-63FD0407E9B3}" type="pres">
      <dgm:prSet presAssocID="{ECDA59D5-1D49-4D4F-B575-99096346706B}" presName="hierChild7" presStyleCnt="0"/>
      <dgm:spPr/>
    </dgm:pt>
    <dgm:pt modelId="{796786C7-87DC-444B-863C-9A5B03580231}" type="pres">
      <dgm:prSet presAssocID="{0910AE47-057E-4417-BDBD-277A7085D4F4}" presName="hierChild3" presStyleCnt="0"/>
      <dgm:spPr/>
    </dgm:pt>
    <dgm:pt modelId="{05B833CC-7901-4E5B-9E16-AE5F090C552F}" type="pres">
      <dgm:prSet presAssocID="{0F493FDE-E72C-43BB-BB5E-7A90958BCEF7}" presName="Name111" presStyleLbl="parChTrans1D2" presStyleIdx="1" presStyleCnt="3"/>
      <dgm:spPr/>
    </dgm:pt>
    <dgm:pt modelId="{246BCC86-3A20-43F9-8808-6C40A710266D}" type="pres">
      <dgm:prSet presAssocID="{C743BC48-C62E-4D11-9B0F-1D7C1154B8FB}" presName="hierRoot3" presStyleCnt="0">
        <dgm:presLayoutVars>
          <dgm:hierBranch val="init"/>
        </dgm:presLayoutVars>
      </dgm:prSet>
      <dgm:spPr/>
    </dgm:pt>
    <dgm:pt modelId="{DED1C4AB-2D4A-47E5-9302-E6CDC45F544B}" type="pres">
      <dgm:prSet presAssocID="{C743BC48-C62E-4D11-9B0F-1D7C1154B8FB}" presName="rootComposite3" presStyleCnt="0"/>
      <dgm:spPr/>
    </dgm:pt>
    <dgm:pt modelId="{6A814285-54F1-4C4E-A6B9-243DC6B8ADF6}" type="pres">
      <dgm:prSet presAssocID="{C743BC48-C62E-4D11-9B0F-1D7C1154B8FB}" presName="rootText3" presStyleLbl="asst1" presStyleIdx="0" presStyleCnt="2" custScaleX="285683" custScaleY="175354">
        <dgm:presLayoutVars>
          <dgm:chPref val="3"/>
        </dgm:presLayoutVars>
      </dgm:prSet>
      <dgm:spPr/>
    </dgm:pt>
    <dgm:pt modelId="{7D71A8A7-4EBF-4895-B9B3-30AFB42C20CD}" type="pres">
      <dgm:prSet presAssocID="{C743BC48-C62E-4D11-9B0F-1D7C1154B8FB}" presName="rootConnector3" presStyleLbl="asst1" presStyleIdx="0" presStyleCnt="2"/>
      <dgm:spPr/>
    </dgm:pt>
    <dgm:pt modelId="{4FC5EBA7-4FCB-44E0-9885-10288834CB48}" type="pres">
      <dgm:prSet presAssocID="{C743BC48-C62E-4D11-9B0F-1D7C1154B8FB}" presName="hierChild6" presStyleCnt="0"/>
      <dgm:spPr/>
    </dgm:pt>
    <dgm:pt modelId="{FDD14992-DA21-4ABD-8B6D-B0D9AD5BE9C4}" type="pres">
      <dgm:prSet presAssocID="{C743BC48-C62E-4D11-9B0F-1D7C1154B8FB}" presName="hierChild7" presStyleCnt="0"/>
      <dgm:spPr/>
    </dgm:pt>
    <dgm:pt modelId="{69F4D745-EAD6-45DA-B50A-B3E880D735CE}" type="pres">
      <dgm:prSet presAssocID="{92AD312F-E47F-4617-A63B-925BD00C507B}" presName="Name111" presStyleLbl="parChTrans1D2" presStyleIdx="2" presStyleCnt="3"/>
      <dgm:spPr/>
    </dgm:pt>
    <dgm:pt modelId="{52A12404-60C2-42CA-93FA-A6202A9326EF}" type="pres">
      <dgm:prSet presAssocID="{7D402BF2-F0DC-419F-9C40-4E9C104843CF}" presName="hierRoot3" presStyleCnt="0">
        <dgm:presLayoutVars>
          <dgm:hierBranch val="init"/>
        </dgm:presLayoutVars>
      </dgm:prSet>
      <dgm:spPr/>
    </dgm:pt>
    <dgm:pt modelId="{E838CE40-54F5-46ED-B982-8B06EEAB9D95}" type="pres">
      <dgm:prSet presAssocID="{7D402BF2-F0DC-419F-9C40-4E9C104843CF}" presName="rootComposite3" presStyleCnt="0"/>
      <dgm:spPr/>
    </dgm:pt>
    <dgm:pt modelId="{1CD0A62C-F835-4DA6-B018-DDB5EF09DEA3}" type="pres">
      <dgm:prSet presAssocID="{7D402BF2-F0DC-419F-9C40-4E9C104843CF}" presName="rootText3" presStyleLbl="asst1" presStyleIdx="1" presStyleCnt="2" custScaleX="365191" custScaleY="171332">
        <dgm:presLayoutVars>
          <dgm:chPref val="3"/>
        </dgm:presLayoutVars>
      </dgm:prSet>
      <dgm:spPr/>
    </dgm:pt>
    <dgm:pt modelId="{768AD398-4874-4829-8BCD-E04B491ED265}" type="pres">
      <dgm:prSet presAssocID="{7D402BF2-F0DC-419F-9C40-4E9C104843CF}" presName="rootConnector3" presStyleLbl="asst1" presStyleIdx="1" presStyleCnt="2"/>
      <dgm:spPr/>
    </dgm:pt>
    <dgm:pt modelId="{05510279-A970-4C02-AA62-87B3840980A1}" type="pres">
      <dgm:prSet presAssocID="{7D402BF2-F0DC-419F-9C40-4E9C104843CF}" presName="hierChild6" presStyleCnt="0"/>
      <dgm:spPr/>
    </dgm:pt>
    <dgm:pt modelId="{C1144D6E-3B36-4885-B088-A5CCC449EF20}" type="pres">
      <dgm:prSet presAssocID="{7D402BF2-F0DC-419F-9C40-4E9C104843CF}" presName="hierChild7" presStyleCnt="0"/>
      <dgm:spPr/>
    </dgm:pt>
    <dgm:pt modelId="{6C673698-A4CD-4D8D-8994-26BB3D303656}" type="pres">
      <dgm:prSet presAssocID="{243143D9-B58B-449A-A492-B175D3EE9DD3}" presName="hierRoot1" presStyleCnt="0">
        <dgm:presLayoutVars>
          <dgm:hierBranch val="init"/>
        </dgm:presLayoutVars>
      </dgm:prSet>
      <dgm:spPr/>
    </dgm:pt>
    <dgm:pt modelId="{B1F5998B-4D55-4957-BBD0-E2BFFD34072A}" type="pres">
      <dgm:prSet presAssocID="{243143D9-B58B-449A-A492-B175D3EE9DD3}" presName="rootComposite1" presStyleCnt="0"/>
      <dgm:spPr/>
    </dgm:pt>
    <dgm:pt modelId="{C8783E70-3225-4EEB-B92E-72D330714168}" type="pres">
      <dgm:prSet presAssocID="{243143D9-B58B-449A-A492-B175D3EE9DD3}" presName="rootText1" presStyleLbl="node0" presStyleIdx="1" presStyleCnt="8" custScaleX="100240" custScaleY="136992" custLinFactX="100000" custLinFactY="600000" custLinFactNeighborX="178525" custLinFactNeighborY="614824">
        <dgm:presLayoutVars>
          <dgm:chPref val="3"/>
        </dgm:presLayoutVars>
      </dgm:prSet>
      <dgm:spPr>
        <a:prstGeom prst="rect">
          <a:avLst/>
        </a:prstGeom>
      </dgm:spPr>
    </dgm:pt>
    <dgm:pt modelId="{0E531916-977E-43EC-8973-5A31AE8B436E}" type="pres">
      <dgm:prSet presAssocID="{243143D9-B58B-449A-A492-B175D3EE9DD3}" presName="rootConnector1" presStyleLbl="asst0" presStyleIdx="0" presStyleCnt="0"/>
      <dgm:spPr/>
    </dgm:pt>
    <dgm:pt modelId="{42FD0103-2865-438B-9921-DA02B197428B}" type="pres">
      <dgm:prSet presAssocID="{243143D9-B58B-449A-A492-B175D3EE9DD3}" presName="hierChild2" presStyleCnt="0"/>
      <dgm:spPr/>
    </dgm:pt>
    <dgm:pt modelId="{64A4A330-1BAF-487C-BAF9-5BB384CB91B4}" type="pres">
      <dgm:prSet presAssocID="{243143D9-B58B-449A-A492-B175D3EE9DD3}" presName="hierChild3" presStyleCnt="0"/>
      <dgm:spPr/>
    </dgm:pt>
    <dgm:pt modelId="{144CB2CC-CB77-4EDF-B1F5-F2CB9459D023}" type="pres">
      <dgm:prSet presAssocID="{26FA3B9A-D292-4367-ABEA-ABA7F0CDBE3E}" presName="hierRoot1" presStyleCnt="0">
        <dgm:presLayoutVars>
          <dgm:hierBranch val="init"/>
        </dgm:presLayoutVars>
      </dgm:prSet>
      <dgm:spPr/>
    </dgm:pt>
    <dgm:pt modelId="{8F42BC93-47F8-42F7-8644-F0EF7C425867}" type="pres">
      <dgm:prSet presAssocID="{26FA3B9A-D292-4367-ABEA-ABA7F0CDBE3E}" presName="rootComposite1" presStyleCnt="0"/>
      <dgm:spPr/>
    </dgm:pt>
    <dgm:pt modelId="{80C693EF-FC20-486E-9B6A-27253A6A9E2E}" type="pres">
      <dgm:prSet presAssocID="{26FA3B9A-D292-4367-ABEA-ABA7F0CDBE3E}" presName="rootText1" presStyleLbl="node0" presStyleIdx="2" presStyleCnt="8" custLinFactX="100000" custLinFactY="600000" custLinFactNeighborX="179625" custLinFactNeighborY="610488">
        <dgm:presLayoutVars>
          <dgm:chPref val="3"/>
        </dgm:presLayoutVars>
      </dgm:prSet>
      <dgm:spPr>
        <a:prstGeom prst="rect">
          <a:avLst/>
        </a:prstGeom>
      </dgm:spPr>
    </dgm:pt>
    <dgm:pt modelId="{C3915C1F-AD36-42A0-8AEC-9BF301A1958A}" type="pres">
      <dgm:prSet presAssocID="{26FA3B9A-D292-4367-ABEA-ABA7F0CDBE3E}" presName="rootConnector1" presStyleLbl="asst0" presStyleIdx="0" presStyleCnt="0"/>
      <dgm:spPr/>
    </dgm:pt>
    <dgm:pt modelId="{37DC61F2-F7FC-4E72-AD3F-FF6593634F97}" type="pres">
      <dgm:prSet presAssocID="{26FA3B9A-D292-4367-ABEA-ABA7F0CDBE3E}" presName="hierChild2" presStyleCnt="0"/>
      <dgm:spPr/>
    </dgm:pt>
    <dgm:pt modelId="{348D7B79-2E1B-4123-902D-9D0DE9968E89}" type="pres">
      <dgm:prSet presAssocID="{26FA3B9A-D292-4367-ABEA-ABA7F0CDBE3E}" presName="hierChild3" presStyleCnt="0"/>
      <dgm:spPr/>
    </dgm:pt>
    <dgm:pt modelId="{8133DA87-76AC-4588-9D7A-234109DAA0A3}" type="pres">
      <dgm:prSet presAssocID="{70CAF751-F1A9-4619-B13E-079AD9796086}" presName="hierRoot1" presStyleCnt="0">
        <dgm:presLayoutVars>
          <dgm:hierBranch val="init"/>
        </dgm:presLayoutVars>
      </dgm:prSet>
      <dgm:spPr/>
    </dgm:pt>
    <dgm:pt modelId="{67BEF488-C5DB-4D10-9CDD-3BC576704271}" type="pres">
      <dgm:prSet presAssocID="{70CAF751-F1A9-4619-B13E-079AD9796086}" presName="rootComposite1" presStyleCnt="0"/>
      <dgm:spPr/>
    </dgm:pt>
    <dgm:pt modelId="{9763CB03-A7C2-419D-8587-342C82E838EE}" type="pres">
      <dgm:prSet presAssocID="{70CAF751-F1A9-4619-B13E-079AD9796086}" presName="rootText1" presStyleLbl="node0" presStyleIdx="3" presStyleCnt="8" custLinFactX="100000" custLinFactY="600000" custLinFactNeighborX="171759" custLinFactNeighborY="610489">
        <dgm:presLayoutVars>
          <dgm:chPref val="3"/>
        </dgm:presLayoutVars>
      </dgm:prSet>
      <dgm:spPr>
        <a:prstGeom prst="rect">
          <a:avLst/>
        </a:prstGeom>
      </dgm:spPr>
    </dgm:pt>
    <dgm:pt modelId="{0395B4EF-30DB-46FE-B006-4B49475A89A8}" type="pres">
      <dgm:prSet presAssocID="{70CAF751-F1A9-4619-B13E-079AD9796086}" presName="rootConnector1" presStyleLbl="asst0" presStyleIdx="0" presStyleCnt="0"/>
      <dgm:spPr/>
    </dgm:pt>
    <dgm:pt modelId="{4F9BC12E-4CE6-4669-B267-BCECDC1D17F1}" type="pres">
      <dgm:prSet presAssocID="{70CAF751-F1A9-4619-B13E-079AD9796086}" presName="hierChild2" presStyleCnt="0"/>
      <dgm:spPr/>
    </dgm:pt>
    <dgm:pt modelId="{623078B1-881F-47DB-9ED4-81C76D44D9D3}" type="pres">
      <dgm:prSet presAssocID="{70CAF751-F1A9-4619-B13E-079AD9796086}" presName="hierChild3" presStyleCnt="0"/>
      <dgm:spPr/>
    </dgm:pt>
    <dgm:pt modelId="{EF290927-8F08-4ED7-9FA1-C7585E0E8014}" type="pres">
      <dgm:prSet presAssocID="{1F2437A5-28A9-495A-9968-A7FE8AC22F25}" presName="hierRoot1" presStyleCnt="0">
        <dgm:presLayoutVars>
          <dgm:hierBranch val="init"/>
        </dgm:presLayoutVars>
      </dgm:prSet>
      <dgm:spPr/>
    </dgm:pt>
    <dgm:pt modelId="{11BFE2E8-A675-4752-AF9F-05C23C784EB2}" type="pres">
      <dgm:prSet presAssocID="{1F2437A5-28A9-495A-9968-A7FE8AC22F25}" presName="rootComposite1" presStyleCnt="0"/>
      <dgm:spPr/>
    </dgm:pt>
    <dgm:pt modelId="{8549EDFF-CCE3-46F9-927E-F61E646F8D68}" type="pres">
      <dgm:prSet presAssocID="{1F2437A5-28A9-495A-9968-A7FE8AC22F25}" presName="rootText1" presStyleLbl="node0" presStyleIdx="4" presStyleCnt="8" custLinFactX="100000" custLinFactY="600000" custLinFactNeighborX="162810" custLinFactNeighborY="610488">
        <dgm:presLayoutVars>
          <dgm:chPref val="3"/>
        </dgm:presLayoutVars>
      </dgm:prSet>
      <dgm:spPr>
        <a:prstGeom prst="rect">
          <a:avLst/>
        </a:prstGeom>
      </dgm:spPr>
    </dgm:pt>
    <dgm:pt modelId="{E2418AD1-062D-4A3C-9FDE-560FE27A8DC1}" type="pres">
      <dgm:prSet presAssocID="{1F2437A5-28A9-495A-9968-A7FE8AC22F25}" presName="rootConnector1" presStyleLbl="asst0" presStyleIdx="0" presStyleCnt="0"/>
      <dgm:spPr/>
    </dgm:pt>
    <dgm:pt modelId="{88E862F7-039F-4D5E-A983-C1E12E175CA5}" type="pres">
      <dgm:prSet presAssocID="{1F2437A5-28A9-495A-9968-A7FE8AC22F25}" presName="hierChild2" presStyleCnt="0"/>
      <dgm:spPr/>
    </dgm:pt>
    <dgm:pt modelId="{E3DD125D-0C1D-4CAC-96D5-3C8711C40DAB}" type="pres">
      <dgm:prSet presAssocID="{1F2437A5-28A9-495A-9968-A7FE8AC22F25}" presName="hierChild3" presStyleCnt="0"/>
      <dgm:spPr/>
    </dgm:pt>
    <dgm:pt modelId="{CA0056EB-A652-4174-8E19-05515199CD22}" type="pres">
      <dgm:prSet presAssocID="{B1743FF4-10D9-498E-A324-0FF696C163DE}" presName="hierRoot1" presStyleCnt="0">
        <dgm:presLayoutVars>
          <dgm:hierBranch val="init"/>
        </dgm:presLayoutVars>
      </dgm:prSet>
      <dgm:spPr/>
    </dgm:pt>
    <dgm:pt modelId="{D6685CC5-DB69-4530-A5DC-317B4D13DF24}" type="pres">
      <dgm:prSet presAssocID="{B1743FF4-10D9-498E-A324-0FF696C163DE}" presName="rootComposite1" presStyleCnt="0"/>
      <dgm:spPr/>
    </dgm:pt>
    <dgm:pt modelId="{BBC1EDDB-728B-47B7-8752-F503531709D5}" type="pres">
      <dgm:prSet presAssocID="{B1743FF4-10D9-498E-A324-0FF696C163DE}" presName="rootText1" presStyleLbl="node0" presStyleIdx="5" presStyleCnt="8" custScaleX="113626" custScaleY="75506" custLinFactX="-147245" custLinFactY="567744" custLinFactNeighborX="-200000" custLinFactNeighborY="600000">
        <dgm:presLayoutVars>
          <dgm:chPref val="3"/>
        </dgm:presLayoutVars>
      </dgm:prSet>
      <dgm:spPr>
        <a:prstGeom prst="rect">
          <a:avLst/>
        </a:prstGeom>
      </dgm:spPr>
    </dgm:pt>
    <dgm:pt modelId="{4A35D1E5-8003-4EBD-A0B4-3FFFFE48B4E5}" type="pres">
      <dgm:prSet presAssocID="{B1743FF4-10D9-498E-A324-0FF696C163DE}" presName="rootConnector1" presStyleLbl="asst0" presStyleIdx="0" presStyleCnt="0"/>
      <dgm:spPr/>
    </dgm:pt>
    <dgm:pt modelId="{81A09DD4-D5A9-4E96-B78E-6358E019FEB8}" type="pres">
      <dgm:prSet presAssocID="{B1743FF4-10D9-498E-A324-0FF696C163DE}" presName="hierChild2" presStyleCnt="0"/>
      <dgm:spPr/>
    </dgm:pt>
    <dgm:pt modelId="{92DB1AA3-9D90-4DFD-9654-AB4450405266}" type="pres">
      <dgm:prSet presAssocID="{B1743FF4-10D9-498E-A324-0FF696C163DE}" presName="hierChild3" presStyleCnt="0"/>
      <dgm:spPr/>
    </dgm:pt>
    <dgm:pt modelId="{E6BE0E3A-DFD1-4A78-9CE5-2C552D9D767D}" type="pres">
      <dgm:prSet presAssocID="{FE0EDCBD-11B8-4EED-9CF6-16599830974F}" presName="hierRoot1" presStyleCnt="0">
        <dgm:presLayoutVars>
          <dgm:hierBranch val="init"/>
        </dgm:presLayoutVars>
      </dgm:prSet>
      <dgm:spPr/>
    </dgm:pt>
    <dgm:pt modelId="{E1A89A3B-F271-493B-97A4-A5B52B46F8A2}" type="pres">
      <dgm:prSet presAssocID="{FE0EDCBD-11B8-4EED-9CF6-16599830974F}" presName="rootComposite1" presStyleCnt="0"/>
      <dgm:spPr/>
    </dgm:pt>
    <dgm:pt modelId="{31EEC192-FC09-455B-A516-B208B57C861D}" type="pres">
      <dgm:prSet presAssocID="{FE0EDCBD-11B8-4EED-9CF6-16599830974F}" presName="rootText1" presStyleLbl="node0" presStyleIdx="6" presStyleCnt="8" custAng="0" custScaleX="113626" custScaleY="75506" custLinFactX="-5725" custLinFactY="500000" custLinFactNeighborX="-100000" custLinFactNeighborY="533709">
        <dgm:presLayoutVars>
          <dgm:chPref val="3"/>
        </dgm:presLayoutVars>
      </dgm:prSet>
      <dgm:spPr>
        <a:prstGeom prst="rect">
          <a:avLst/>
        </a:prstGeom>
      </dgm:spPr>
    </dgm:pt>
    <dgm:pt modelId="{04FA6738-AA2C-4226-860D-958CB8B74996}" type="pres">
      <dgm:prSet presAssocID="{FE0EDCBD-11B8-4EED-9CF6-16599830974F}" presName="rootConnector1" presStyleLbl="asst0" presStyleIdx="0" presStyleCnt="0"/>
      <dgm:spPr/>
    </dgm:pt>
    <dgm:pt modelId="{339F019D-9DBB-45C9-9228-EC060AE2C243}" type="pres">
      <dgm:prSet presAssocID="{FE0EDCBD-11B8-4EED-9CF6-16599830974F}" presName="hierChild2" presStyleCnt="0"/>
      <dgm:spPr/>
    </dgm:pt>
    <dgm:pt modelId="{A8F627AC-A497-4C5F-A97C-409EAC7DFAAF}" type="pres">
      <dgm:prSet presAssocID="{FE0EDCBD-11B8-4EED-9CF6-16599830974F}" presName="hierChild3" presStyleCnt="0"/>
      <dgm:spPr/>
    </dgm:pt>
    <dgm:pt modelId="{DD4449F7-8F54-4F0F-B61D-7BA3133575A2}" type="pres">
      <dgm:prSet presAssocID="{380B5117-F3E4-4ABC-BD9A-7616174C6E05}" presName="hierRoot1" presStyleCnt="0">
        <dgm:presLayoutVars>
          <dgm:hierBranch val="init"/>
        </dgm:presLayoutVars>
      </dgm:prSet>
      <dgm:spPr/>
    </dgm:pt>
    <dgm:pt modelId="{74EB68BE-ACF6-4B42-987F-55505AA8DDBB}" type="pres">
      <dgm:prSet presAssocID="{380B5117-F3E4-4ABC-BD9A-7616174C6E05}" presName="rootComposite1" presStyleCnt="0"/>
      <dgm:spPr/>
    </dgm:pt>
    <dgm:pt modelId="{97C19A02-848F-4C34-A37E-4BE65CB77CFA}" type="pres">
      <dgm:prSet presAssocID="{380B5117-F3E4-4ABC-BD9A-7616174C6E05}" presName="rootText1" presStyleLbl="node0" presStyleIdx="7" presStyleCnt="8" custScaleX="115906" custScaleY="108788" custLinFactX="-300000" custLinFactY="600000" custLinFactNeighborX="-316414" custLinFactNeighborY="665104">
        <dgm:presLayoutVars>
          <dgm:chPref val="3"/>
        </dgm:presLayoutVars>
      </dgm:prSet>
      <dgm:spPr>
        <a:prstGeom prst="rect">
          <a:avLst/>
        </a:prstGeom>
      </dgm:spPr>
    </dgm:pt>
    <dgm:pt modelId="{C9FB9481-9399-4923-9EDD-8035EC8E745A}" type="pres">
      <dgm:prSet presAssocID="{380B5117-F3E4-4ABC-BD9A-7616174C6E05}" presName="rootConnector1" presStyleLbl="asst0" presStyleIdx="0" presStyleCnt="0"/>
      <dgm:spPr/>
    </dgm:pt>
    <dgm:pt modelId="{290C471C-AA83-4B98-9C42-E9845D212D83}" type="pres">
      <dgm:prSet presAssocID="{380B5117-F3E4-4ABC-BD9A-7616174C6E05}" presName="hierChild2" presStyleCnt="0"/>
      <dgm:spPr/>
    </dgm:pt>
    <dgm:pt modelId="{CB38FB31-9B07-49B9-BBFB-9E4012FA97E8}" type="pres">
      <dgm:prSet presAssocID="{380B5117-F3E4-4ABC-BD9A-7616174C6E05}" presName="hierChild3" presStyleCnt="0"/>
      <dgm:spPr/>
    </dgm:pt>
  </dgm:ptLst>
  <dgm:cxnLst>
    <dgm:cxn modelId="{4F4A6704-F965-4A7D-8AB6-A48E03382DF8}" type="presOf" srcId="{9E678DAF-E690-4813-AB73-4DDA24441831}" destId="{32814546-BBFA-46B2-BD4E-C6D0B9E2CFC1}" srcOrd="0" destOrd="0" presId="urn:microsoft.com/office/officeart/2005/8/layout/orgChart1"/>
    <dgm:cxn modelId="{CB86FA04-A477-4BDE-B97A-AEC2333AD713}" type="presOf" srcId="{FE0EDCBD-11B8-4EED-9CF6-16599830974F}" destId="{04FA6738-AA2C-4226-860D-958CB8B74996}" srcOrd="1" destOrd="0" presId="urn:microsoft.com/office/officeart/2005/8/layout/orgChart1"/>
    <dgm:cxn modelId="{40F6CC05-6DB2-464E-9896-7AF7E0031EA2}" type="presOf" srcId="{5BD387B6-EB4F-4313-A81D-8C2AE1972754}" destId="{3BF10F91-5900-4773-AC35-852C1B32F390}" srcOrd="1" destOrd="0" presId="urn:microsoft.com/office/officeart/2005/8/layout/orgChart1"/>
    <dgm:cxn modelId="{7912050C-266C-4979-B733-6615AA0A95D9}" srcId="{0910AE47-057E-4417-BDBD-277A7085D4F4}" destId="{33D1FEB0-2535-46DD-BD25-959799A9012B}" srcOrd="0" destOrd="0" parTransId="{EE77BC7C-98C6-47BB-87D5-91D885860A4F}" sibTransId="{89AD4875-6630-43A0-B54B-0C9F3E577DD7}"/>
    <dgm:cxn modelId="{388A9B0C-82A3-4358-A8BA-04A81E570BD1}" srcId="{666ABEFF-9064-4DA8-835C-D12E042A31B8}" destId="{B1743FF4-10D9-498E-A324-0FF696C163DE}" srcOrd="5" destOrd="0" parTransId="{82342A2B-EE01-4936-9436-45103A5580C5}" sibTransId="{D1D11DAB-0549-4AF2-BD38-F6BB31A2E97A}"/>
    <dgm:cxn modelId="{23D62A0E-75EC-4F9E-9127-D32C4896407D}" type="presOf" srcId="{29CFD748-EB69-4265-B978-2EF9FE5EEB0C}" destId="{C45A3522-5868-45C9-8345-E409D312CACC}" srcOrd="0" destOrd="0" presId="urn:microsoft.com/office/officeart/2005/8/layout/orgChart1"/>
    <dgm:cxn modelId="{67763310-CCAB-4C9B-9362-E4EE02727D54}" type="presOf" srcId="{92AD312F-E47F-4617-A63B-925BD00C507B}" destId="{69F4D745-EAD6-45DA-B50A-B3E880D735CE}" srcOrd="0" destOrd="0" presId="urn:microsoft.com/office/officeart/2005/8/layout/orgChart1"/>
    <dgm:cxn modelId="{D31D2E18-1DBA-4040-903D-A1DF4DB95B9E}" srcId="{D4D7840A-DE0D-4E4E-A863-5934FD5DA4E2}" destId="{5BD387B6-EB4F-4313-A81D-8C2AE1972754}" srcOrd="0" destOrd="0" parTransId="{33721545-D8CA-43DF-A79B-0C0426836218}" sibTransId="{1FE4F8B7-A071-4EA9-BE03-775F2C2D3A4F}"/>
    <dgm:cxn modelId="{21015D19-E743-476C-8FAF-F4D3D927B5F1}" type="presOf" srcId="{0910AE47-057E-4417-BDBD-277A7085D4F4}" destId="{A9EB4752-1D23-4EEB-B00F-422ACAAE9B6B}" srcOrd="1" destOrd="0" presId="urn:microsoft.com/office/officeart/2005/8/layout/orgChart1"/>
    <dgm:cxn modelId="{664E2A1A-CF20-4DF0-874F-F484DAE375C1}" srcId="{666ABEFF-9064-4DA8-835C-D12E042A31B8}" destId="{26FA3B9A-D292-4367-ABEA-ABA7F0CDBE3E}" srcOrd="2" destOrd="0" parTransId="{D3AE3F5C-F1C2-4A53-AFD0-230CA16E9C18}" sibTransId="{207C8E58-1F47-4EA2-9466-BA13B7BC4BB6}"/>
    <dgm:cxn modelId="{25FF4B20-DC05-4CB6-9923-6D17B5DDE22C}" type="presOf" srcId="{9E678DAF-E690-4813-AB73-4DDA24441831}" destId="{D728E43D-0F24-4DFC-A042-D99B7DB637AF}" srcOrd="1" destOrd="0" presId="urn:microsoft.com/office/officeart/2005/8/layout/orgChart1"/>
    <dgm:cxn modelId="{94539C24-583B-402E-8D44-A26F447659CC}" type="presOf" srcId="{B51DEABB-4ED6-40CE-8E36-E2591BB467DA}" destId="{8301C0CC-D695-427B-B7E3-B65127B98F42}" srcOrd="0" destOrd="0" presId="urn:microsoft.com/office/officeart/2005/8/layout/orgChart1"/>
    <dgm:cxn modelId="{0C6C3026-647C-4B24-B750-0A66E52C0F90}" srcId="{5BD387B6-EB4F-4313-A81D-8C2AE1972754}" destId="{486C5E7B-1844-49B3-B378-CF80423F6D88}" srcOrd="0" destOrd="0" parTransId="{15DB1115-3D47-4D73-AA87-751A14DF7E0B}" sibTransId="{6CA3C861-CAB2-44E9-95CB-7D8D612FE7D6}"/>
    <dgm:cxn modelId="{E1DEA62A-F497-4961-AF7D-69F37DD5BF79}" srcId="{666ABEFF-9064-4DA8-835C-D12E042A31B8}" destId="{70CAF751-F1A9-4619-B13E-079AD9796086}" srcOrd="3" destOrd="0" parTransId="{445FA9DA-26A4-4D19-8A5D-83A7C242EF83}" sibTransId="{8F367CE8-D815-42F5-9848-06F617216662}"/>
    <dgm:cxn modelId="{1661642D-5069-4C93-BE5F-D425C693C69D}" type="presOf" srcId="{33D1FEB0-2535-46DD-BD25-959799A9012B}" destId="{CD9CE3A5-CF20-4FC5-8B1C-6A5191D9B2EA}" srcOrd="0" destOrd="0" presId="urn:microsoft.com/office/officeart/2005/8/layout/orgChart1"/>
    <dgm:cxn modelId="{905F942D-40F7-46B3-ACE9-DE0DEC207B41}" type="presOf" srcId="{D4D7840A-DE0D-4E4E-A863-5934FD5DA4E2}" destId="{DA3E1BBE-9E81-4F5D-8413-F30A1875316D}" srcOrd="0" destOrd="0" presId="urn:microsoft.com/office/officeart/2005/8/layout/orgChart1"/>
    <dgm:cxn modelId="{4D630833-68B3-4BAC-9078-04B2AD0E57FA}" type="presOf" srcId="{38464C06-CCF4-44CC-9EE7-17CFFE8C41EB}" destId="{3A16F0B6-09A0-4F6E-95FF-DBBD86119926}" srcOrd="0" destOrd="0" presId="urn:microsoft.com/office/officeart/2005/8/layout/orgChart1"/>
    <dgm:cxn modelId="{D1C39A35-871C-4B8B-A82F-143B5C1A8E0D}" type="presOf" srcId="{5BD387B6-EB4F-4313-A81D-8C2AE1972754}" destId="{14CEFFD2-5F3E-42A5-8C23-50660A7FCA25}" srcOrd="0" destOrd="0" presId="urn:microsoft.com/office/officeart/2005/8/layout/orgChart1"/>
    <dgm:cxn modelId="{69CD1C39-14F9-4D9E-9A9A-141B48C52266}" type="presOf" srcId="{EFFE6FE5-3E78-412F-AFB4-CFE5C03A6CF3}" destId="{A01B9CA2-9C36-4323-A5DE-C5104EE74899}" srcOrd="0" destOrd="0" presId="urn:microsoft.com/office/officeart/2005/8/layout/orgChart1"/>
    <dgm:cxn modelId="{E7A1FF39-37A9-4D26-9F63-A7949103993E}" type="presOf" srcId="{C743BC48-C62E-4D11-9B0F-1D7C1154B8FB}" destId="{7D71A8A7-4EBF-4895-B9B3-30AFB42C20CD}" srcOrd="1" destOrd="0" presId="urn:microsoft.com/office/officeart/2005/8/layout/orgChart1"/>
    <dgm:cxn modelId="{85321D3A-B1F5-49DD-9761-60C5363D64D9}" type="presOf" srcId="{7ECD4EC6-CF2A-4173-A621-A4D9848CB48D}" destId="{558251A8-6A7E-4677-9560-B3840C835894}" srcOrd="0" destOrd="0" presId="urn:microsoft.com/office/officeart/2005/8/layout/orgChart1"/>
    <dgm:cxn modelId="{FE552C3A-E5C0-4851-B24F-726DDAD255DF}" type="presOf" srcId="{26FA3B9A-D292-4367-ABEA-ABA7F0CDBE3E}" destId="{80C693EF-FC20-486E-9B6A-27253A6A9E2E}" srcOrd="0" destOrd="0" presId="urn:microsoft.com/office/officeart/2005/8/layout/orgChart1"/>
    <dgm:cxn modelId="{65B44F3E-6A94-4DC8-AF31-F217C1E50A5D}" srcId="{666ABEFF-9064-4DA8-835C-D12E042A31B8}" destId="{243143D9-B58B-449A-A492-B175D3EE9DD3}" srcOrd="1" destOrd="0" parTransId="{0E785A13-57B2-4137-A917-59645540ABEE}" sibTransId="{C7139F7C-4B40-4791-B442-177685A36633}"/>
    <dgm:cxn modelId="{5BCDA060-9078-439B-836A-F64CD6CF6D7C}" srcId="{0910AE47-057E-4417-BDBD-277A7085D4F4}" destId="{C743BC48-C62E-4D11-9B0F-1D7C1154B8FB}" srcOrd="1" destOrd="0" parTransId="{0F493FDE-E72C-43BB-BB5E-7A90958BCEF7}" sibTransId="{A0555915-0EC7-4F06-A88D-F88DB0303F5F}"/>
    <dgm:cxn modelId="{9B797962-BCC7-4B44-90EE-7A357C537978}" type="presOf" srcId="{EFFE6FE5-3E78-412F-AFB4-CFE5C03A6CF3}" destId="{F7F8FBAF-F696-439E-B991-F5885FC3A8FF}" srcOrd="1" destOrd="0" presId="urn:microsoft.com/office/officeart/2005/8/layout/orgChart1"/>
    <dgm:cxn modelId="{895CCE43-299B-46BA-BF75-B4FB99D93662}" type="presOf" srcId="{7D402BF2-F0DC-419F-9C40-4E9C104843CF}" destId="{768AD398-4874-4829-8BCD-E04B491ED265}" srcOrd="1" destOrd="0" presId="urn:microsoft.com/office/officeart/2005/8/layout/orgChart1"/>
    <dgm:cxn modelId="{32200E44-DB14-4DF2-A1E0-7599C3D1A8B4}" type="presOf" srcId="{380B5117-F3E4-4ABC-BD9A-7616174C6E05}" destId="{C9FB9481-9399-4923-9EDD-8035EC8E745A}" srcOrd="1" destOrd="0" presId="urn:microsoft.com/office/officeart/2005/8/layout/orgChart1"/>
    <dgm:cxn modelId="{861D7D64-1F86-4A67-8E67-C9C6FA43DF61}" type="presOf" srcId="{4DA7108F-3E9A-4325-9806-54C86DB99FAD}" destId="{93E147E3-4FAD-47EC-92D0-22D84F13AE1B}" srcOrd="0" destOrd="0" presId="urn:microsoft.com/office/officeart/2005/8/layout/orgChart1"/>
    <dgm:cxn modelId="{55CF7466-604A-4401-A91A-E7CD311E52A9}" type="presOf" srcId="{D110D717-5898-4867-A938-9C6B102E563C}" destId="{0F78E957-F2F3-444C-A432-B22E73D75070}" srcOrd="0" destOrd="0" presId="urn:microsoft.com/office/officeart/2005/8/layout/orgChart1"/>
    <dgm:cxn modelId="{C6EFDF46-E99D-4538-9B1D-899F0123663A}" type="presOf" srcId="{C743BC48-C62E-4D11-9B0F-1D7C1154B8FB}" destId="{6A814285-54F1-4C4E-A6B9-243DC6B8ADF6}" srcOrd="0" destOrd="0" presId="urn:microsoft.com/office/officeart/2005/8/layout/orgChart1"/>
    <dgm:cxn modelId="{D0CC2147-7A00-4EF3-BADB-03881FD1BC4F}" srcId="{066B1A10-5490-4128-B938-2F346FBA9272}" destId="{D4D7840A-DE0D-4E4E-A863-5934FD5DA4E2}" srcOrd="0" destOrd="0" parTransId="{781664D0-554A-4747-B208-06EB5458ABD5}" sibTransId="{7ACC35AF-1AAC-4557-B44A-681AA55613F5}"/>
    <dgm:cxn modelId="{11A7834A-1DBF-46DF-84CC-12B970498847}" srcId="{666ABEFF-9064-4DA8-835C-D12E042A31B8}" destId="{1F2437A5-28A9-495A-9968-A7FE8AC22F25}" srcOrd="4" destOrd="0" parTransId="{B3465E16-FA93-43DA-A2D7-69EDF9867E2A}" sibTransId="{9FC0BE13-1603-4D89-9EDF-CD9924DB7E53}"/>
    <dgm:cxn modelId="{D29D766B-3FC1-4BA6-8F5A-EF4EB618D5B4}" type="presOf" srcId="{14080C12-9DFE-4EEE-9707-1F93DAD4DD26}" destId="{8857E00A-ABAB-410F-BE32-98A559FAEEDE}" srcOrd="0" destOrd="0" presId="urn:microsoft.com/office/officeart/2005/8/layout/orgChart1"/>
    <dgm:cxn modelId="{733E9E4B-3E49-4DFA-8FAF-7DF7C30F6E53}" srcId="{666ABEFF-9064-4DA8-835C-D12E042A31B8}" destId="{0910AE47-057E-4417-BDBD-277A7085D4F4}" srcOrd="0" destOrd="0" parTransId="{ED358378-C608-4781-B8E1-B709BF779E12}" sibTransId="{F11AC96E-FEE0-4B3B-9C39-4AD3011348AD}"/>
    <dgm:cxn modelId="{303DF44D-1350-4147-BB58-7652D63D5699}" type="presOf" srcId="{4DA7108F-3E9A-4325-9806-54C86DB99FAD}" destId="{DFBF86E5-AB80-4C02-B7F2-028648637EAB}" srcOrd="1" destOrd="0" presId="urn:microsoft.com/office/officeart/2005/8/layout/orgChart1"/>
    <dgm:cxn modelId="{06FE1C4E-968E-497A-B3F0-32BAE18250C8}" type="presOf" srcId="{12850DC7-D61C-4260-AAD7-86210BD79D1B}" destId="{B57265E0-9390-4F9D-A8CC-0E0E9C0670C6}" srcOrd="1" destOrd="0" presId="urn:microsoft.com/office/officeart/2005/8/layout/orgChart1"/>
    <dgm:cxn modelId="{0956B34E-2FDA-42C2-983A-6605D84F8A2B}" srcId="{12850DC7-D61C-4260-AAD7-86210BD79D1B}" destId="{ECDA59D5-1D49-4D4F-B575-99096346706B}" srcOrd="1" destOrd="0" parTransId="{B51DEABB-4ED6-40CE-8E36-E2591BB467DA}" sibTransId="{72859E1A-5768-4387-A8AA-DF0913136401}"/>
    <dgm:cxn modelId="{0C15C04F-41BA-4967-B883-4FC1C80127B4}" srcId="{C76822E7-83A2-4C75-861C-F56F74F6612B}" destId="{29CFD748-EB69-4265-B978-2EF9FE5EEB0C}" srcOrd="0" destOrd="0" parTransId="{160499AF-95A8-4FA9-AE42-620D7A87C5F2}" sibTransId="{FA427634-0D8A-4B18-A9E2-B7D5ECED5F14}"/>
    <dgm:cxn modelId="{44F19E71-2632-4C17-95C9-B0B3E5F8D163}" srcId="{29CFD748-EB69-4265-B978-2EF9FE5EEB0C}" destId="{4DA7108F-3E9A-4325-9806-54C86DB99FAD}" srcOrd="0" destOrd="0" parTransId="{7F923694-1CC2-4C83-AE49-18836A3AB857}" sibTransId="{479F1878-8F61-49F0-B40D-4E79A064A604}"/>
    <dgm:cxn modelId="{8AC30E53-E025-409D-B34C-23E749C663DB}" srcId="{29CFD748-EB69-4265-B978-2EF9FE5EEB0C}" destId="{14080C12-9DFE-4EEE-9707-1F93DAD4DD26}" srcOrd="1" destOrd="0" parTransId="{38464C06-CCF4-44CC-9EE7-17CFFE8C41EB}" sibTransId="{0E9131B1-C36D-47C8-A471-DEDD42BA3F4E}"/>
    <dgm:cxn modelId="{A8A06456-8920-4356-9411-A74D4498BB99}" srcId="{0910AE47-057E-4417-BDBD-277A7085D4F4}" destId="{7D402BF2-F0DC-419F-9C40-4E9C104843CF}" srcOrd="2" destOrd="0" parTransId="{92AD312F-E47F-4617-A63B-925BD00C507B}" sibTransId="{58047AEF-5773-4C62-B600-511528CE1DE0}"/>
    <dgm:cxn modelId="{19446457-ABF9-4481-9867-9D5CBE9BD39F}" type="presOf" srcId="{FE0EDCBD-11B8-4EED-9CF6-16599830974F}" destId="{31EEC192-FC09-455B-A516-B208B57C861D}" srcOrd="0" destOrd="0" presId="urn:microsoft.com/office/officeart/2005/8/layout/orgChart1"/>
    <dgm:cxn modelId="{C186E35A-F2AB-40F8-85BA-827CAEEE2F9E}" type="presOf" srcId="{EE77BC7C-98C6-47BB-87D5-91D885860A4F}" destId="{DD68B3D3-A207-496D-AE06-C5CAAB2E3762}" srcOrd="0" destOrd="0" presId="urn:microsoft.com/office/officeart/2005/8/layout/orgChart1"/>
    <dgm:cxn modelId="{6A4FD07B-51D2-434C-8495-C2F186D4AB5B}" srcId="{C76822E7-83A2-4C75-861C-F56F74F6612B}" destId="{12850DC7-D61C-4260-AAD7-86210BD79D1B}" srcOrd="1" destOrd="0" parTransId="{D110D717-5898-4867-A938-9C6B102E563C}" sibTransId="{48BE0B4F-1C1E-4467-9B19-49D773495263}"/>
    <dgm:cxn modelId="{A9B8697C-5512-4712-8305-A555BDE99492}" type="presOf" srcId="{F33860F7-6C44-40E0-9C5E-733266C4A121}" destId="{85183078-554C-4A2B-8612-D0C37BFCA32D}" srcOrd="0" destOrd="0" presId="urn:microsoft.com/office/officeart/2005/8/layout/orgChart1"/>
    <dgm:cxn modelId="{E4B2E781-2E5A-4CC3-A1C4-B979F26DFAD1}" type="presOf" srcId="{C76822E7-83A2-4C75-861C-F56F74F6612B}" destId="{760A288E-DEB3-45F9-8925-206741F95167}" srcOrd="1" destOrd="0" presId="urn:microsoft.com/office/officeart/2005/8/layout/orgChart1"/>
    <dgm:cxn modelId="{56F77083-6156-48CE-B297-670BD667020C}" type="presOf" srcId="{486C5E7B-1844-49B3-B378-CF80423F6D88}" destId="{E5AD1862-8D65-4791-A480-80E383EA8F77}" srcOrd="1" destOrd="0" presId="urn:microsoft.com/office/officeart/2005/8/layout/orgChart1"/>
    <dgm:cxn modelId="{88A0D885-F7CC-4F74-ADCC-2BD631D641AE}" type="presOf" srcId="{666ABEFF-9064-4DA8-835C-D12E042A31B8}" destId="{A0C1AF3E-D3E4-45F9-AFA8-0D7090CEB2A8}" srcOrd="0" destOrd="0" presId="urn:microsoft.com/office/officeart/2005/8/layout/orgChart1"/>
    <dgm:cxn modelId="{887A7B8D-C2BA-4228-855F-FD2630D84956}" type="presOf" srcId="{781664D0-554A-4747-B208-06EB5458ABD5}" destId="{8211C4B5-91F5-46E1-A626-01DB1191BB4E}" srcOrd="0" destOrd="0" presId="urn:microsoft.com/office/officeart/2005/8/layout/orgChart1"/>
    <dgm:cxn modelId="{FAB0EA90-24C0-48A7-9B89-2C327BCBB8D4}" type="presOf" srcId="{160499AF-95A8-4FA9-AE42-620D7A87C5F2}" destId="{7D45980B-BAD0-4FCE-9794-1B5767ED306E}" srcOrd="0" destOrd="0" presId="urn:microsoft.com/office/officeart/2005/8/layout/orgChart1"/>
    <dgm:cxn modelId="{310D3B94-1A56-4108-A388-6E87325AE9CB}" type="presOf" srcId="{1F2437A5-28A9-495A-9968-A7FE8AC22F25}" destId="{E2418AD1-062D-4A3C-9FDE-560FE27A8DC1}" srcOrd="1" destOrd="0" presId="urn:microsoft.com/office/officeart/2005/8/layout/orgChart1"/>
    <dgm:cxn modelId="{72D59699-CFDD-4146-A218-C4DE45FC8F64}" type="presOf" srcId="{33D1FEB0-2535-46DD-BD25-959799A9012B}" destId="{A48D0308-4576-47D7-8912-F1725E2C6D12}" srcOrd="1" destOrd="0" presId="urn:microsoft.com/office/officeart/2005/8/layout/orgChart1"/>
    <dgm:cxn modelId="{010A349A-545F-4BBA-A9C3-01FFCF411D82}" type="presOf" srcId="{243143D9-B58B-449A-A492-B175D3EE9DD3}" destId="{C8783E70-3225-4EEB-B92E-72D330714168}" srcOrd="0" destOrd="0" presId="urn:microsoft.com/office/officeart/2005/8/layout/orgChart1"/>
    <dgm:cxn modelId="{EABA3D9F-02CB-41FE-BF12-B7F3E037FAC4}" srcId="{C76822E7-83A2-4C75-861C-F56F74F6612B}" destId="{066B1A10-5490-4128-B938-2F346FBA9272}" srcOrd="2" destOrd="0" parTransId="{46582DC4-AEF7-41FA-8E70-DB99C18B7214}" sibTransId="{4B996AD5-2EC3-4E3A-BE13-3A7EE42E77B2}"/>
    <dgm:cxn modelId="{E81FA7A2-D94F-4C87-B4FD-F5B0A0EF7751}" type="presOf" srcId="{70CAF751-F1A9-4619-B13E-079AD9796086}" destId="{0395B4EF-30DB-46FE-B006-4B49475A89A8}" srcOrd="1" destOrd="0" presId="urn:microsoft.com/office/officeart/2005/8/layout/orgChart1"/>
    <dgm:cxn modelId="{B03E71A5-125B-4FD3-9336-E017C7A2D089}" srcId="{33D1FEB0-2535-46DD-BD25-959799A9012B}" destId="{C76822E7-83A2-4C75-861C-F56F74F6612B}" srcOrd="1" destOrd="0" parTransId="{F8758CA0-028F-4686-AA05-11F2141C8568}" sibTransId="{4114A54A-79E0-477B-8127-A3673F4C1049}"/>
    <dgm:cxn modelId="{27DBA8A7-17C2-45DC-B888-4741D3874F28}" type="presOf" srcId="{066B1A10-5490-4128-B938-2F346FBA9272}" destId="{015D8DB0-1D52-4BD8-A2C7-F52A8B9186AF}" srcOrd="1" destOrd="0" presId="urn:microsoft.com/office/officeart/2005/8/layout/orgChart1"/>
    <dgm:cxn modelId="{E51AC6A7-7FB4-41A0-82F3-7E62CB935EB0}" type="presOf" srcId="{1F2437A5-28A9-495A-9968-A7FE8AC22F25}" destId="{8549EDFF-CCE3-46F9-927E-F61E646F8D68}" srcOrd="0" destOrd="0" presId="urn:microsoft.com/office/officeart/2005/8/layout/orgChart1"/>
    <dgm:cxn modelId="{19E905AE-9C41-46E8-B641-BE43929D137E}" type="presOf" srcId="{12850DC7-D61C-4260-AAD7-86210BD79D1B}" destId="{594252B0-A673-4EA7-BDDF-DAEA4DCC1E4E}" srcOrd="0" destOrd="0" presId="urn:microsoft.com/office/officeart/2005/8/layout/orgChart1"/>
    <dgm:cxn modelId="{CE622EAE-B1BD-4FB5-B300-25913DEB58BE}" type="presOf" srcId="{0F493FDE-E72C-43BB-BB5E-7A90958BCEF7}" destId="{05B833CC-7901-4E5B-9E16-AE5F090C552F}" srcOrd="0" destOrd="0" presId="urn:microsoft.com/office/officeart/2005/8/layout/orgChart1"/>
    <dgm:cxn modelId="{BC20F2AE-5901-4788-8AD3-180D95930174}" type="presOf" srcId="{46582DC4-AEF7-41FA-8E70-DB99C18B7214}" destId="{6E9DEA11-B53D-4B05-BE82-023C901AC99C}" srcOrd="0" destOrd="0" presId="urn:microsoft.com/office/officeart/2005/8/layout/orgChart1"/>
    <dgm:cxn modelId="{00962CB4-12FE-4277-88D4-EFE50C5077F7}" type="presOf" srcId="{7D402BF2-F0DC-419F-9C40-4E9C104843CF}" destId="{1CD0A62C-F835-4DA6-B018-DDB5EF09DEA3}" srcOrd="0" destOrd="0" presId="urn:microsoft.com/office/officeart/2005/8/layout/orgChart1"/>
    <dgm:cxn modelId="{E24CBAB5-8042-45F8-BB5D-2436FB3CE252}" type="presOf" srcId="{B1743FF4-10D9-498E-A324-0FF696C163DE}" destId="{4A35D1E5-8003-4EBD-A0B4-3FFFFE48B4E5}" srcOrd="1" destOrd="0" presId="urn:microsoft.com/office/officeart/2005/8/layout/orgChart1"/>
    <dgm:cxn modelId="{47460BB6-73C2-4581-9BAA-78F04414070E}" type="presOf" srcId="{243143D9-B58B-449A-A492-B175D3EE9DD3}" destId="{0E531916-977E-43EC-8973-5A31AE8B436E}" srcOrd="1" destOrd="0" presId="urn:microsoft.com/office/officeart/2005/8/layout/orgChart1"/>
    <dgm:cxn modelId="{5E6C9DBB-72BD-435B-9D5B-29DD2E8B4F67}" type="presOf" srcId="{486C5E7B-1844-49B3-B378-CF80423F6D88}" destId="{03B9B2DC-1DD3-41DB-B8E6-879637001F31}" srcOrd="0" destOrd="0" presId="urn:microsoft.com/office/officeart/2005/8/layout/orgChart1"/>
    <dgm:cxn modelId="{0C55F0BB-AEE4-4684-A603-FD33856BA025}" type="presOf" srcId="{14080C12-9DFE-4EEE-9707-1F93DAD4DD26}" destId="{C5F7E087-CD9C-4954-A5B6-CE06E3AC8351}" srcOrd="1" destOrd="0" presId="urn:microsoft.com/office/officeart/2005/8/layout/orgChart1"/>
    <dgm:cxn modelId="{2C42D8BE-8C86-4819-8E53-8828E4844A43}" type="presOf" srcId="{7F923694-1CC2-4C83-AE49-18836A3AB857}" destId="{82A17D7B-63C2-421C-86DC-C66C42DAD729}" srcOrd="0" destOrd="0" presId="urn:microsoft.com/office/officeart/2005/8/layout/orgChart1"/>
    <dgm:cxn modelId="{CE704AC1-85BD-4224-8F1F-D25E7F1EBB15}" srcId="{666ABEFF-9064-4DA8-835C-D12E042A31B8}" destId="{380B5117-F3E4-4ABC-BD9A-7616174C6E05}" srcOrd="7" destOrd="0" parTransId="{62183DEB-E850-41FD-9214-199F62ECDFEF}" sibTransId="{22DF2EC7-6FD4-4B41-B2D1-16687A04D4EB}"/>
    <dgm:cxn modelId="{54B05EC3-81C6-4D78-9DB6-DBEFB7CAF0B0}" type="presOf" srcId="{26FA3B9A-D292-4367-ABEA-ABA7F0CDBE3E}" destId="{C3915C1F-AD36-42A0-8AEC-9BF301A1958A}" srcOrd="1" destOrd="0" presId="urn:microsoft.com/office/officeart/2005/8/layout/orgChart1"/>
    <dgm:cxn modelId="{D39796C4-08F9-42E3-A1EF-7AB952AF5B43}" srcId="{12850DC7-D61C-4260-AAD7-86210BD79D1B}" destId="{EFFE6FE5-3E78-412F-AFB4-CFE5C03A6CF3}" srcOrd="0" destOrd="0" parTransId="{7ECD4EC6-CF2A-4173-A621-A4D9848CB48D}" sibTransId="{B9B65EA0-BF59-41DC-9668-CA404A8DE737}"/>
    <dgm:cxn modelId="{674516C5-E1F9-40E8-9456-49323A3A34C8}" type="presOf" srcId="{ECDA59D5-1D49-4D4F-B575-99096346706B}" destId="{195B6DA2-43A0-4473-8A33-CC5EFB32C369}" srcOrd="1" destOrd="0" presId="urn:microsoft.com/office/officeart/2005/8/layout/orgChart1"/>
    <dgm:cxn modelId="{B71CC4C6-B8E1-4FBE-803F-0236620274FB}" type="presOf" srcId="{F8758CA0-028F-4686-AA05-11F2141C8568}" destId="{23D5A2BF-D1BE-4111-9E77-ECEB39851C06}" srcOrd="0" destOrd="0" presId="urn:microsoft.com/office/officeart/2005/8/layout/orgChart1"/>
    <dgm:cxn modelId="{A6AC0DCC-5A44-4E68-8D4A-23C6AA5FF812}" type="presOf" srcId="{33721545-D8CA-43DF-A79B-0C0426836218}" destId="{7FCA39E5-A003-45C4-A10E-CFC24178F19D}" srcOrd="0" destOrd="0" presId="urn:microsoft.com/office/officeart/2005/8/layout/orgChart1"/>
    <dgm:cxn modelId="{C5AC39D2-FCD4-4479-BA25-3F45D6DE7A9E}" type="presOf" srcId="{15DB1115-3D47-4D73-AA87-751A14DF7E0B}" destId="{2620356A-7D18-4D2B-AA37-D5B554195161}" srcOrd="0" destOrd="0" presId="urn:microsoft.com/office/officeart/2005/8/layout/orgChart1"/>
    <dgm:cxn modelId="{EC457ED2-9593-4B86-9300-8DC0327D7C27}" type="presOf" srcId="{380B5117-F3E4-4ABC-BD9A-7616174C6E05}" destId="{97C19A02-848F-4C34-A37E-4BE65CB77CFA}" srcOrd="0" destOrd="0" presId="urn:microsoft.com/office/officeart/2005/8/layout/orgChart1"/>
    <dgm:cxn modelId="{49F417D3-855A-405E-9BB2-7E15F1E66ED0}" type="presOf" srcId="{066B1A10-5490-4128-B938-2F346FBA9272}" destId="{01E94D4B-BBA9-4088-AFA1-994530212E48}" srcOrd="0" destOrd="0" presId="urn:microsoft.com/office/officeart/2005/8/layout/orgChart1"/>
    <dgm:cxn modelId="{AAC25EDA-5FC0-43CB-8969-1D024E65A96A}" type="presOf" srcId="{B1743FF4-10D9-498E-A324-0FF696C163DE}" destId="{BBC1EDDB-728B-47B7-8752-F503531709D5}" srcOrd="0" destOrd="0" presId="urn:microsoft.com/office/officeart/2005/8/layout/orgChart1"/>
    <dgm:cxn modelId="{103EBCDD-66A3-415C-A142-7171E4692F1A}" type="presOf" srcId="{C76822E7-83A2-4C75-861C-F56F74F6612B}" destId="{0CD6E1D7-3D1E-4907-A305-F4B5209C8B13}" srcOrd="0" destOrd="0" presId="urn:microsoft.com/office/officeart/2005/8/layout/orgChart1"/>
    <dgm:cxn modelId="{9C534DE0-5AA0-442B-B394-9AB3326BB7AC}" type="presOf" srcId="{29CFD748-EB69-4265-B978-2EF9FE5EEB0C}" destId="{79AF10CB-8BD2-47F6-9EDA-34029A4295E3}" srcOrd="1" destOrd="0" presId="urn:microsoft.com/office/officeart/2005/8/layout/orgChart1"/>
    <dgm:cxn modelId="{237046E2-DD61-4CDE-BD3A-84FF5601455F}" srcId="{666ABEFF-9064-4DA8-835C-D12E042A31B8}" destId="{FE0EDCBD-11B8-4EED-9CF6-16599830974F}" srcOrd="6" destOrd="0" parTransId="{2F7134DF-2E3E-42C1-9A85-6F17DD72C0A8}" sibTransId="{CB469DA2-ACC2-4AC5-AB4C-6F65908E712F}"/>
    <dgm:cxn modelId="{33D520F0-CE7F-4D83-AEE9-EA43DCA48E53}" type="presOf" srcId="{0910AE47-057E-4417-BDBD-277A7085D4F4}" destId="{5AE28F5D-5788-4DE5-96E3-61495E200DEB}" srcOrd="0" destOrd="0" presId="urn:microsoft.com/office/officeart/2005/8/layout/orgChart1"/>
    <dgm:cxn modelId="{8D2865F4-498D-48F6-8104-887EBE4D264E}" type="presOf" srcId="{ECDA59D5-1D49-4D4F-B575-99096346706B}" destId="{1DA5AA2D-3470-4381-B282-2E5A416BA76A}" srcOrd="0" destOrd="0" presId="urn:microsoft.com/office/officeart/2005/8/layout/orgChart1"/>
    <dgm:cxn modelId="{22E3AFF8-EB3F-416B-8D09-E816CC8A8E2D}" type="presOf" srcId="{70CAF751-F1A9-4619-B13E-079AD9796086}" destId="{9763CB03-A7C2-419D-8587-342C82E838EE}" srcOrd="0" destOrd="0" presId="urn:microsoft.com/office/officeart/2005/8/layout/orgChart1"/>
    <dgm:cxn modelId="{AF9208FE-1A32-4979-A34D-67CA5BB83B57}" type="presOf" srcId="{D4D7840A-DE0D-4E4E-A863-5934FD5DA4E2}" destId="{EC5D3D90-146D-479E-B192-33149485EF93}" srcOrd="1" destOrd="0" presId="urn:microsoft.com/office/officeart/2005/8/layout/orgChart1"/>
    <dgm:cxn modelId="{136889FE-8664-4298-B09A-805CBF0C52C6}" srcId="{33D1FEB0-2535-46DD-BD25-959799A9012B}" destId="{9E678DAF-E690-4813-AB73-4DDA24441831}" srcOrd="0" destOrd="0" parTransId="{F33860F7-6C44-40E0-9C5E-733266C4A121}" sibTransId="{CBD2B81B-FC89-4036-8483-98A10ECDF376}"/>
    <dgm:cxn modelId="{989292CF-EBBE-4CAE-8469-7E0BA9FF5914}" type="presParOf" srcId="{A0C1AF3E-D3E4-45F9-AFA8-0D7090CEB2A8}" destId="{86D13D60-85CB-438E-AFBA-57BEF13D8E5D}" srcOrd="0" destOrd="0" presId="urn:microsoft.com/office/officeart/2005/8/layout/orgChart1"/>
    <dgm:cxn modelId="{8C8D0EE4-0C8E-472D-8EB2-FBB64B0FF5EC}" type="presParOf" srcId="{86D13D60-85CB-438E-AFBA-57BEF13D8E5D}" destId="{FBA7F61C-F78A-4435-AEE8-D299A8663048}" srcOrd="0" destOrd="0" presId="urn:microsoft.com/office/officeart/2005/8/layout/orgChart1"/>
    <dgm:cxn modelId="{AA0867A6-3FBA-4E19-B2BA-C97277E7CEF8}" type="presParOf" srcId="{FBA7F61C-F78A-4435-AEE8-D299A8663048}" destId="{5AE28F5D-5788-4DE5-96E3-61495E200DEB}" srcOrd="0" destOrd="0" presId="urn:microsoft.com/office/officeart/2005/8/layout/orgChart1"/>
    <dgm:cxn modelId="{52DCDA0F-A17B-46AE-B0C5-FADE3003E09B}" type="presParOf" srcId="{FBA7F61C-F78A-4435-AEE8-D299A8663048}" destId="{A9EB4752-1D23-4EEB-B00F-422ACAAE9B6B}" srcOrd="1" destOrd="0" presId="urn:microsoft.com/office/officeart/2005/8/layout/orgChart1"/>
    <dgm:cxn modelId="{0831E6EB-6A7F-41A0-9BA0-F15C74ADEC9F}" type="presParOf" srcId="{86D13D60-85CB-438E-AFBA-57BEF13D8E5D}" destId="{C60583EC-8A47-4CB1-A50F-787C6FC80823}" srcOrd="1" destOrd="0" presId="urn:microsoft.com/office/officeart/2005/8/layout/orgChart1"/>
    <dgm:cxn modelId="{E70C2C2E-6B7A-4BDD-89F8-24AF29451F32}" type="presParOf" srcId="{C60583EC-8A47-4CB1-A50F-787C6FC80823}" destId="{DD68B3D3-A207-496D-AE06-C5CAAB2E3762}" srcOrd="0" destOrd="0" presId="urn:microsoft.com/office/officeart/2005/8/layout/orgChart1"/>
    <dgm:cxn modelId="{A1163E79-2AA6-4818-BDAA-47E7991FAEDF}" type="presParOf" srcId="{C60583EC-8A47-4CB1-A50F-787C6FC80823}" destId="{E38AC97C-FDE0-4D9B-8F21-5F4584BC6CF5}" srcOrd="1" destOrd="0" presId="urn:microsoft.com/office/officeart/2005/8/layout/orgChart1"/>
    <dgm:cxn modelId="{827386E1-614B-4F33-9B29-A204CA9D14C1}" type="presParOf" srcId="{E38AC97C-FDE0-4D9B-8F21-5F4584BC6CF5}" destId="{DDADB5D2-C7ED-4ACD-9F3B-E4FAE91D95A0}" srcOrd="0" destOrd="0" presId="urn:microsoft.com/office/officeart/2005/8/layout/orgChart1"/>
    <dgm:cxn modelId="{DF2EAE82-7BC3-4A45-8D55-6A7962D90CDF}" type="presParOf" srcId="{DDADB5D2-C7ED-4ACD-9F3B-E4FAE91D95A0}" destId="{CD9CE3A5-CF20-4FC5-8B1C-6A5191D9B2EA}" srcOrd="0" destOrd="0" presId="urn:microsoft.com/office/officeart/2005/8/layout/orgChart1"/>
    <dgm:cxn modelId="{FA411B8D-211D-4A09-8EAF-787FDDF2EB27}" type="presParOf" srcId="{DDADB5D2-C7ED-4ACD-9F3B-E4FAE91D95A0}" destId="{A48D0308-4576-47D7-8912-F1725E2C6D12}" srcOrd="1" destOrd="0" presId="urn:microsoft.com/office/officeart/2005/8/layout/orgChart1"/>
    <dgm:cxn modelId="{F61A78EE-AB6C-4136-8E49-C5E2FA09BD5D}" type="presParOf" srcId="{E38AC97C-FDE0-4D9B-8F21-5F4584BC6CF5}" destId="{DC0DD50C-C50B-41BC-8F78-12C498993090}" srcOrd="1" destOrd="0" presId="urn:microsoft.com/office/officeart/2005/8/layout/orgChart1"/>
    <dgm:cxn modelId="{58AE821D-E738-422D-8498-9F468062D0ED}" type="presParOf" srcId="{E38AC97C-FDE0-4D9B-8F21-5F4584BC6CF5}" destId="{DF024E13-4312-48BC-B6E2-6A313F581884}" srcOrd="2" destOrd="0" presId="urn:microsoft.com/office/officeart/2005/8/layout/orgChart1"/>
    <dgm:cxn modelId="{1AD2762A-CE16-4765-96BE-04A4A3A102B9}" type="presParOf" srcId="{DF024E13-4312-48BC-B6E2-6A313F581884}" destId="{85183078-554C-4A2B-8612-D0C37BFCA32D}" srcOrd="0" destOrd="0" presId="urn:microsoft.com/office/officeart/2005/8/layout/orgChart1"/>
    <dgm:cxn modelId="{3D8AEEDC-EB81-498D-A534-D35A393BF3A1}" type="presParOf" srcId="{DF024E13-4312-48BC-B6E2-6A313F581884}" destId="{135E3F83-D39C-4EC7-BBD8-338CCB9ABAF5}" srcOrd="1" destOrd="0" presId="urn:microsoft.com/office/officeart/2005/8/layout/orgChart1"/>
    <dgm:cxn modelId="{C6A384AF-2219-4852-AA66-1A4A24A180FC}" type="presParOf" srcId="{135E3F83-D39C-4EC7-BBD8-338CCB9ABAF5}" destId="{AECF0ABD-AD30-44FE-89B0-232F1578EDC3}" srcOrd="0" destOrd="0" presId="urn:microsoft.com/office/officeart/2005/8/layout/orgChart1"/>
    <dgm:cxn modelId="{218E5AC1-17FC-4CE7-ACE0-EB734FF64F5A}" type="presParOf" srcId="{AECF0ABD-AD30-44FE-89B0-232F1578EDC3}" destId="{32814546-BBFA-46B2-BD4E-C6D0B9E2CFC1}" srcOrd="0" destOrd="0" presId="urn:microsoft.com/office/officeart/2005/8/layout/orgChart1"/>
    <dgm:cxn modelId="{82B28340-EBB7-49B2-9EF9-FB44D209BBD9}" type="presParOf" srcId="{AECF0ABD-AD30-44FE-89B0-232F1578EDC3}" destId="{D728E43D-0F24-4DFC-A042-D99B7DB637AF}" srcOrd="1" destOrd="0" presId="urn:microsoft.com/office/officeart/2005/8/layout/orgChart1"/>
    <dgm:cxn modelId="{85BD303E-9C88-4F3A-87B1-002339CDBBC7}" type="presParOf" srcId="{135E3F83-D39C-4EC7-BBD8-338CCB9ABAF5}" destId="{76CE6E9D-C295-43F3-915D-B4E28C4A3549}" srcOrd="1" destOrd="0" presId="urn:microsoft.com/office/officeart/2005/8/layout/orgChart1"/>
    <dgm:cxn modelId="{8B60420E-8EC9-44BB-BB0D-8B8051CFDDFC}" type="presParOf" srcId="{135E3F83-D39C-4EC7-BBD8-338CCB9ABAF5}" destId="{B5D47903-7002-4A20-A2D5-4AE9198B145A}" srcOrd="2" destOrd="0" presId="urn:microsoft.com/office/officeart/2005/8/layout/orgChart1"/>
    <dgm:cxn modelId="{4E61060E-B0E0-477D-AE9B-29382119E16E}" type="presParOf" srcId="{DF024E13-4312-48BC-B6E2-6A313F581884}" destId="{23D5A2BF-D1BE-4111-9E77-ECEB39851C06}" srcOrd="2" destOrd="0" presId="urn:microsoft.com/office/officeart/2005/8/layout/orgChart1"/>
    <dgm:cxn modelId="{66B1DABF-7125-414F-8764-5A97047168E4}" type="presParOf" srcId="{DF024E13-4312-48BC-B6E2-6A313F581884}" destId="{B0B9E17C-CEBD-4B02-9162-C672B14857A4}" srcOrd="3" destOrd="0" presId="urn:microsoft.com/office/officeart/2005/8/layout/orgChart1"/>
    <dgm:cxn modelId="{BAFDE08E-5F56-4667-9645-853BA5E6FF34}" type="presParOf" srcId="{B0B9E17C-CEBD-4B02-9162-C672B14857A4}" destId="{3661F81B-02A3-4EBC-B585-555396801A9A}" srcOrd="0" destOrd="0" presId="urn:microsoft.com/office/officeart/2005/8/layout/orgChart1"/>
    <dgm:cxn modelId="{2E2232E0-0112-4EE3-A583-BDB8CF27F7D9}" type="presParOf" srcId="{3661F81B-02A3-4EBC-B585-555396801A9A}" destId="{0CD6E1D7-3D1E-4907-A305-F4B5209C8B13}" srcOrd="0" destOrd="0" presId="urn:microsoft.com/office/officeart/2005/8/layout/orgChart1"/>
    <dgm:cxn modelId="{D8D3D03C-CE13-4BA6-8521-A8EC8A1E43FE}" type="presParOf" srcId="{3661F81B-02A3-4EBC-B585-555396801A9A}" destId="{760A288E-DEB3-45F9-8925-206741F95167}" srcOrd="1" destOrd="0" presId="urn:microsoft.com/office/officeart/2005/8/layout/orgChart1"/>
    <dgm:cxn modelId="{69A4A924-AF0B-41EF-81BA-EBB3366EA888}" type="presParOf" srcId="{B0B9E17C-CEBD-4B02-9162-C672B14857A4}" destId="{35A200BD-1AAB-4815-A935-DAAE279245A2}" srcOrd="1" destOrd="0" presId="urn:microsoft.com/office/officeart/2005/8/layout/orgChart1"/>
    <dgm:cxn modelId="{FAED3999-39FE-4528-8CBF-7DAD4B881536}" type="presParOf" srcId="{35A200BD-1AAB-4815-A935-DAAE279245A2}" destId="{6E9DEA11-B53D-4B05-BE82-023C901AC99C}" srcOrd="0" destOrd="0" presId="urn:microsoft.com/office/officeart/2005/8/layout/orgChart1"/>
    <dgm:cxn modelId="{AA44E7BD-1A97-4D03-9F4E-DFB4B4FB8BC4}" type="presParOf" srcId="{35A200BD-1AAB-4815-A935-DAAE279245A2}" destId="{E50601B0-3A94-4E67-8FCF-5FD324F905A3}" srcOrd="1" destOrd="0" presId="urn:microsoft.com/office/officeart/2005/8/layout/orgChart1"/>
    <dgm:cxn modelId="{F743CD92-7058-47AF-9C28-62D4EBFFCAC8}" type="presParOf" srcId="{E50601B0-3A94-4E67-8FCF-5FD324F905A3}" destId="{ECC56C16-DDD1-4592-BCA8-26804F3EB5AA}" srcOrd="0" destOrd="0" presId="urn:microsoft.com/office/officeart/2005/8/layout/orgChart1"/>
    <dgm:cxn modelId="{838E00EC-3C3E-4343-8A57-4944647DE797}" type="presParOf" srcId="{ECC56C16-DDD1-4592-BCA8-26804F3EB5AA}" destId="{01E94D4B-BBA9-4088-AFA1-994530212E48}" srcOrd="0" destOrd="0" presId="urn:microsoft.com/office/officeart/2005/8/layout/orgChart1"/>
    <dgm:cxn modelId="{8AEEFD7A-08B3-48D8-BAAB-7D62C0A8E654}" type="presParOf" srcId="{ECC56C16-DDD1-4592-BCA8-26804F3EB5AA}" destId="{015D8DB0-1D52-4BD8-A2C7-F52A8B9186AF}" srcOrd="1" destOrd="0" presId="urn:microsoft.com/office/officeart/2005/8/layout/orgChart1"/>
    <dgm:cxn modelId="{D633D173-57F3-41E5-989F-BC0C9F803353}" type="presParOf" srcId="{E50601B0-3A94-4E67-8FCF-5FD324F905A3}" destId="{087E8ABB-03DF-495A-9B05-A3FC54C70040}" srcOrd="1" destOrd="0" presId="urn:microsoft.com/office/officeart/2005/8/layout/orgChart1"/>
    <dgm:cxn modelId="{C3162AC4-6B90-4790-8C59-E004B35AC15A}" type="presParOf" srcId="{087E8ABB-03DF-495A-9B05-A3FC54C70040}" destId="{8211C4B5-91F5-46E1-A626-01DB1191BB4E}" srcOrd="0" destOrd="0" presId="urn:microsoft.com/office/officeart/2005/8/layout/orgChart1"/>
    <dgm:cxn modelId="{A62B8830-60B8-4D0B-BEC9-83B148834D9C}" type="presParOf" srcId="{087E8ABB-03DF-495A-9B05-A3FC54C70040}" destId="{AD220391-6A9D-48DA-AA92-A1A45C43CD21}" srcOrd="1" destOrd="0" presId="urn:microsoft.com/office/officeart/2005/8/layout/orgChart1"/>
    <dgm:cxn modelId="{17502C49-443E-4BBB-886C-AE6BC49F8BE3}" type="presParOf" srcId="{AD220391-6A9D-48DA-AA92-A1A45C43CD21}" destId="{6C1D54CD-4380-46F2-8678-E8B04128CAE5}" srcOrd="0" destOrd="0" presId="urn:microsoft.com/office/officeart/2005/8/layout/orgChart1"/>
    <dgm:cxn modelId="{9414E244-F318-439F-B26C-40C156B1B3E4}" type="presParOf" srcId="{6C1D54CD-4380-46F2-8678-E8B04128CAE5}" destId="{DA3E1BBE-9E81-4F5D-8413-F30A1875316D}" srcOrd="0" destOrd="0" presId="urn:microsoft.com/office/officeart/2005/8/layout/orgChart1"/>
    <dgm:cxn modelId="{BEE20E07-AF6E-471D-B66B-BDD22B4BD169}" type="presParOf" srcId="{6C1D54CD-4380-46F2-8678-E8B04128CAE5}" destId="{EC5D3D90-146D-479E-B192-33149485EF93}" srcOrd="1" destOrd="0" presId="urn:microsoft.com/office/officeart/2005/8/layout/orgChart1"/>
    <dgm:cxn modelId="{7CCF499D-852B-4FD8-A802-08D81BCE0752}" type="presParOf" srcId="{AD220391-6A9D-48DA-AA92-A1A45C43CD21}" destId="{FFD6AD8B-176E-4B5B-B58D-BD114E60AFF0}" srcOrd="1" destOrd="0" presId="urn:microsoft.com/office/officeart/2005/8/layout/orgChart1"/>
    <dgm:cxn modelId="{93BA8709-E69D-4CB5-932A-B8F4B402FB42}" type="presParOf" srcId="{FFD6AD8B-176E-4B5B-B58D-BD114E60AFF0}" destId="{7FCA39E5-A003-45C4-A10E-CFC24178F19D}" srcOrd="0" destOrd="0" presId="urn:microsoft.com/office/officeart/2005/8/layout/orgChart1"/>
    <dgm:cxn modelId="{68FFEF2A-341D-4BB5-B74B-F5713825DC29}" type="presParOf" srcId="{FFD6AD8B-176E-4B5B-B58D-BD114E60AFF0}" destId="{D3F2C311-2526-40C7-8649-5C1B335F4CD2}" srcOrd="1" destOrd="0" presId="urn:microsoft.com/office/officeart/2005/8/layout/orgChart1"/>
    <dgm:cxn modelId="{1C4731AB-BE2D-4774-B499-17A53493E2D8}" type="presParOf" srcId="{D3F2C311-2526-40C7-8649-5C1B335F4CD2}" destId="{2C224A16-ADB3-472B-B7BD-357803D028D9}" srcOrd="0" destOrd="0" presId="urn:microsoft.com/office/officeart/2005/8/layout/orgChart1"/>
    <dgm:cxn modelId="{93FAC507-C732-4D55-8559-8A0E0428FFCE}" type="presParOf" srcId="{2C224A16-ADB3-472B-B7BD-357803D028D9}" destId="{14CEFFD2-5F3E-42A5-8C23-50660A7FCA25}" srcOrd="0" destOrd="0" presId="urn:microsoft.com/office/officeart/2005/8/layout/orgChart1"/>
    <dgm:cxn modelId="{BF9E17F7-4063-4394-BE42-13C552BBB720}" type="presParOf" srcId="{2C224A16-ADB3-472B-B7BD-357803D028D9}" destId="{3BF10F91-5900-4773-AC35-852C1B32F390}" srcOrd="1" destOrd="0" presId="urn:microsoft.com/office/officeart/2005/8/layout/orgChart1"/>
    <dgm:cxn modelId="{7E2EF326-E8F5-472C-89C0-435151DBDF8A}" type="presParOf" srcId="{D3F2C311-2526-40C7-8649-5C1B335F4CD2}" destId="{5A21E5DE-41C8-4B6C-AEE9-A3BAB4DE9F46}" srcOrd="1" destOrd="0" presId="urn:microsoft.com/office/officeart/2005/8/layout/orgChart1"/>
    <dgm:cxn modelId="{4D9E7934-731A-4877-842C-D750E0B993A6}" type="presParOf" srcId="{D3F2C311-2526-40C7-8649-5C1B335F4CD2}" destId="{41058B61-9114-4D76-9E47-11C4E13BBE70}" srcOrd="2" destOrd="0" presId="urn:microsoft.com/office/officeart/2005/8/layout/orgChart1"/>
    <dgm:cxn modelId="{6F28094B-5F79-4BC5-A8A7-11F984A48101}" type="presParOf" srcId="{41058B61-9114-4D76-9E47-11C4E13BBE70}" destId="{2620356A-7D18-4D2B-AA37-D5B554195161}" srcOrd="0" destOrd="0" presId="urn:microsoft.com/office/officeart/2005/8/layout/orgChart1"/>
    <dgm:cxn modelId="{237102F7-D04C-4226-B6F0-31B2D67B62BB}" type="presParOf" srcId="{41058B61-9114-4D76-9E47-11C4E13BBE70}" destId="{AF4C8569-D5DC-4CF5-A5A2-825BAA9414CB}" srcOrd="1" destOrd="0" presId="urn:microsoft.com/office/officeart/2005/8/layout/orgChart1"/>
    <dgm:cxn modelId="{CF49D7EC-C54A-4D5B-B9CE-734A8F0575DA}" type="presParOf" srcId="{AF4C8569-D5DC-4CF5-A5A2-825BAA9414CB}" destId="{314D36C9-2E67-4D0B-866C-A25C5EF8F028}" srcOrd="0" destOrd="0" presId="urn:microsoft.com/office/officeart/2005/8/layout/orgChart1"/>
    <dgm:cxn modelId="{FA05B966-8C47-4793-A7DE-B0AEBB13D51E}" type="presParOf" srcId="{314D36C9-2E67-4D0B-866C-A25C5EF8F028}" destId="{03B9B2DC-1DD3-41DB-B8E6-879637001F31}" srcOrd="0" destOrd="0" presId="urn:microsoft.com/office/officeart/2005/8/layout/orgChart1"/>
    <dgm:cxn modelId="{3D822F51-C79D-4841-9399-CB8C76ECF3B1}" type="presParOf" srcId="{314D36C9-2E67-4D0B-866C-A25C5EF8F028}" destId="{E5AD1862-8D65-4791-A480-80E383EA8F77}" srcOrd="1" destOrd="0" presId="urn:microsoft.com/office/officeart/2005/8/layout/orgChart1"/>
    <dgm:cxn modelId="{072D2E46-D125-4DEB-957E-B4F4F6318B4B}" type="presParOf" srcId="{AF4C8569-D5DC-4CF5-A5A2-825BAA9414CB}" destId="{9674C3A1-ACCF-464F-9FEE-87067D816555}" srcOrd="1" destOrd="0" presId="urn:microsoft.com/office/officeart/2005/8/layout/orgChart1"/>
    <dgm:cxn modelId="{8AE02E40-CED3-425B-9630-AE506569F847}" type="presParOf" srcId="{AF4C8569-D5DC-4CF5-A5A2-825BAA9414CB}" destId="{F09E89CC-1F32-4902-82D8-3D670D5F53BD}" srcOrd="2" destOrd="0" presId="urn:microsoft.com/office/officeart/2005/8/layout/orgChart1"/>
    <dgm:cxn modelId="{9A4537FF-4F1E-4B5B-A2C1-01E642C2464E}" type="presParOf" srcId="{AD220391-6A9D-48DA-AA92-A1A45C43CD21}" destId="{BED351D1-13FC-494B-B78A-84363C0438D8}" srcOrd="2" destOrd="0" presId="urn:microsoft.com/office/officeart/2005/8/layout/orgChart1"/>
    <dgm:cxn modelId="{46244CCB-96F1-4788-9302-BA5A8D63E64E}" type="presParOf" srcId="{E50601B0-3A94-4E67-8FCF-5FD324F905A3}" destId="{17631456-0ACE-4955-8EA9-6E3D920055FE}" srcOrd="2" destOrd="0" presId="urn:microsoft.com/office/officeart/2005/8/layout/orgChart1"/>
    <dgm:cxn modelId="{EA1F952F-4476-46B9-948B-579454A2DA58}" type="presParOf" srcId="{B0B9E17C-CEBD-4B02-9162-C672B14857A4}" destId="{CCBDAB24-230A-4F27-B2D2-D1E42E241B15}" srcOrd="2" destOrd="0" presId="urn:microsoft.com/office/officeart/2005/8/layout/orgChart1"/>
    <dgm:cxn modelId="{01BF9440-72FA-49D6-B87F-A5069F479830}" type="presParOf" srcId="{CCBDAB24-230A-4F27-B2D2-D1E42E241B15}" destId="{7D45980B-BAD0-4FCE-9794-1B5767ED306E}" srcOrd="0" destOrd="0" presId="urn:microsoft.com/office/officeart/2005/8/layout/orgChart1"/>
    <dgm:cxn modelId="{36CCBD17-7E96-4B7C-880D-5B55D6065AC3}" type="presParOf" srcId="{CCBDAB24-230A-4F27-B2D2-D1E42E241B15}" destId="{3F80D17F-E7D1-464E-BCAE-5F5CF6F33120}" srcOrd="1" destOrd="0" presId="urn:microsoft.com/office/officeart/2005/8/layout/orgChart1"/>
    <dgm:cxn modelId="{E166DD1D-461C-4BAC-A864-6780077B6A07}" type="presParOf" srcId="{3F80D17F-E7D1-464E-BCAE-5F5CF6F33120}" destId="{31B80D56-2A40-43CC-BC8A-EE1790A5A965}" srcOrd="0" destOrd="0" presId="urn:microsoft.com/office/officeart/2005/8/layout/orgChart1"/>
    <dgm:cxn modelId="{B6F62DB4-EC2D-4118-B17B-9383D659D24F}" type="presParOf" srcId="{31B80D56-2A40-43CC-BC8A-EE1790A5A965}" destId="{C45A3522-5868-45C9-8345-E409D312CACC}" srcOrd="0" destOrd="0" presId="urn:microsoft.com/office/officeart/2005/8/layout/orgChart1"/>
    <dgm:cxn modelId="{A3D99647-481B-46E0-B139-471A2CAE1885}" type="presParOf" srcId="{31B80D56-2A40-43CC-BC8A-EE1790A5A965}" destId="{79AF10CB-8BD2-47F6-9EDA-34029A4295E3}" srcOrd="1" destOrd="0" presId="urn:microsoft.com/office/officeart/2005/8/layout/orgChart1"/>
    <dgm:cxn modelId="{04B6CAD1-14A1-4504-B982-022473771D68}" type="presParOf" srcId="{3F80D17F-E7D1-464E-BCAE-5F5CF6F33120}" destId="{36BD7278-1B56-4437-83C2-B18E25E470C8}" srcOrd="1" destOrd="0" presId="urn:microsoft.com/office/officeart/2005/8/layout/orgChart1"/>
    <dgm:cxn modelId="{D734D3FB-D630-4EED-A687-00A06A24057A}" type="presParOf" srcId="{3F80D17F-E7D1-464E-BCAE-5F5CF6F33120}" destId="{1DA72B25-12F6-47EE-B6EF-D983AEC9EC74}" srcOrd="2" destOrd="0" presId="urn:microsoft.com/office/officeart/2005/8/layout/orgChart1"/>
    <dgm:cxn modelId="{7239F990-06C2-4067-91EA-62090BB4DA6A}" type="presParOf" srcId="{1DA72B25-12F6-47EE-B6EF-D983AEC9EC74}" destId="{82A17D7B-63C2-421C-86DC-C66C42DAD729}" srcOrd="0" destOrd="0" presId="urn:microsoft.com/office/officeart/2005/8/layout/orgChart1"/>
    <dgm:cxn modelId="{72EC4ED8-375A-4ECA-97EB-48F75FF36045}" type="presParOf" srcId="{1DA72B25-12F6-47EE-B6EF-D983AEC9EC74}" destId="{66413BF6-3DCF-4B02-97CD-CF19BD1D2AD7}" srcOrd="1" destOrd="0" presId="urn:microsoft.com/office/officeart/2005/8/layout/orgChart1"/>
    <dgm:cxn modelId="{CE15DA88-472E-40B2-A123-6F839E7D737E}" type="presParOf" srcId="{66413BF6-3DCF-4B02-97CD-CF19BD1D2AD7}" destId="{C1FB4FAB-C3F7-41FF-85EE-52ECEB1813CC}" srcOrd="0" destOrd="0" presId="urn:microsoft.com/office/officeart/2005/8/layout/orgChart1"/>
    <dgm:cxn modelId="{05425A51-6D81-4096-B93A-813D7D95B879}" type="presParOf" srcId="{C1FB4FAB-C3F7-41FF-85EE-52ECEB1813CC}" destId="{93E147E3-4FAD-47EC-92D0-22D84F13AE1B}" srcOrd="0" destOrd="0" presId="urn:microsoft.com/office/officeart/2005/8/layout/orgChart1"/>
    <dgm:cxn modelId="{68A11317-EF35-44B2-BDF1-AA18118DBF65}" type="presParOf" srcId="{C1FB4FAB-C3F7-41FF-85EE-52ECEB1813CC}" destId="{DFBF86E5-AB80-4C02-B7F2-028648637EAB}" srcOrd="1" destOrd="0" presId="urn:microsoft.com/office/officeart/2005/8/layout/orgChart1"/>
    <dgm:cxn modelId="{B34870A8-F9E2-4ABE-B100-FB5BD173B3CC}" type="presParOf" srcId="{66413BF6-3DCF-4B02-97CD-CF19BD1D2AD7}" destId="{C21B41EC-4A1D-4B23-83A2-7F2B7A8E225A}" srcOrd="1" destOrd="0" presId="urn:microsoft.com/office/officeart/2005/8/layout/orgChart1"/>
    <dgm:cxn modelId="{6FFE43B0-7B33-4568-B59F-6B3DEDA334EF}" type="presParOf" srcId="{66413BF6-3DCF-4B02-97CD-CF19BD1D2AD7}" destId="{5277AD28-28EC-4BAC-B7E3-ACF2D51C4C67}" srcOrd="2" destOrd="0" presId="urn:microsoft.com/office/officeart/2005/8/layout/orgChart1"/>
    <dgm:cxn modelId="{165069C8-3636-4F7B-BC0F-26540E17FE14}" type="presParOf" srcId="{1DA72B25-12F6-47EE-B6EF-D983AEC9EC74}" destId="{3A16F0B6-09A0-4F6E-95FF-DBBD86119926}" srcOrd="2" destOrd="0" presId="urn:microsoft.com/office/officeart/2005/8/layout/orgChart1"/>
    <dgm:cxn modelId="{636EB284-7604-4E72-B8F4-A2881B20F55B}" type="presParOf" srcId="{1DA72B25-12F6-47EE-B6EF-D983AEC9EC74}" destId="{BF2C0EB2-6ED7-433A-BF7F-F4E55F12C5A7}" srcOrd="3" destOrd="0" presId="urn:microsoft.com/office/officeart/2005/8/layout/orgChart1"/>
    <dgm:cxn modelId="{DEEA5707-899E-4D2A-8047-EEF1A58E068A}" type="presParOf" srcId="{BF2C0EB2-6ED7-433A-BF7F-F4E55F12C5A7}" destId="{D2DC0DF2-1A98-42F7-BE32-0325D175638E}" srcOrd="0" destOrd="0" presId="urn:microsoft.com/office/officeart/2005/8/layout/orgChart1"/>
    <dgm:cxn modelId="{0095FCF0-ABE6-46A5-9314-FB03605F21D5}" type="presParOf" srcId="{D2DC0DF2-1A98-42F7-BE32-0325D175638E}" destId="{8857E00A-ABAB-410F-BE32-98A559FAEEDE}" srcOrd="0" destOrd="0" presId="urn:microsoft.com/office/officeart/2005/8/layout/orgChart1"/>
    <dgm:cxn modelId="{459BF254-9C3F-4CC4-ADE0-DCFDD3E5504B}" type="presParOf" srcId="{D2DC0DF2-1A98-42F7-BE32-0325D175638E}" destId="{C5F7E087-CD9C-4954-A5B6-CE06E3AC8351}" srcOrd="1" destOrd="0" presId="urn:microsoft.com/office/officeart/2005/8/layout/orgChart1"/>
    <dgm:cxn modelId="{BAB63AB3-C0C9-4357-83BC-C879EA2BB8E4}" type="presParOf" srcId="{BF2C0EB2-6ED7-433A-BF7F-F4E55F12C5A7}" destId="{858EC3E9-AFAB-47D3-9D89-AA518D43E1A4}" srcOrd="1" destOrd="0" presId="urn:microsoft.com/office/officeart/2005/8/layout/orgChart1"/>
    <dgm:cxn modelId="{4DF7A62E-F298-4062-BE08-E7D5DD7AD25A}" type="presParOf" srcId="{BF2C0EB2-6ED7-433A-BF7F-F4E55F12C5A7}" destId="{B2692CE8-D54F-410C-A6FE-068B4C7E0393}" srcOrd="2" destOrd="0" presId="urn:microsoft.com/office/officeart/2005/8/layout/orgChart1"/>
    <dgm:cxn modelId="{11C6401E-AF27-4CFC-BAA1-2BBB29B05BD6}" type="presParOf" srcId="{CCBDAB24-230A-4F27-B2D2-D1E42E241B15}" destId="{0F78E957-F2F3-444C-A432-B22E73D75070}" srcOrd="2" destOrd="0" presId="urn:microsoft.com/office/officeart/2005/8/layout/orgChart1"/>
    <dgm:cxn modelId="{AC0F9AC2-E25D-4862-9625-83FD08C841EC}" type="presParOf" srcId="{CCBDAB24-230A-4F27-B2D2-D1E42E241B15}" destId="{0927AD33-2FF8-4637-A2C8-F1C2D53CD045}" srcOrd="3" destOrd="0" presId="urn:microsoft.com/office/officeart/2005/8/layout/orgChart1"/>
    <dgm:cxn modelId="{AC834B11-E847-4D58-9518-B7D35619A942}" type="presParOf" srcId="{0927AD33-2FF8-4637-A2C8-F1C2D53CD045}" destId="{0FAADFA1-1ED2-4E21-A350-1B2042894DFF}" srcOrd="0" destOrd="0" presId="urn:microsoft.com/office/officeart/2005/8/layout/orgChart1"/>
    <dgm:cxn modelId="{055FED0D-FC4C-4FD0-87BC-B6C6032FDF19}" type="presParOf" srcId="{0FAADFA1-1ED2-4E21-A350-1B2042894DFF}" destId="{594252B0-A673-4EA7-BDDF-DAEA4DCC1E4E}" srcOrd="0" destOrd="0" presId="urn:microsoft.com/office/officeart/2005/8/layout/orgChart1"/>
    <dgm:cxn modelId="{D7D325A4-1E4A-4789-ADDE-75933CF799DD}" type="presParOf" srcId="{0FAADFA1-1ED2-4E21-A350-1B2042894DFF}" destId="{B57265E0-9390-4F9D-A8CC-0E0E9C0670C6}" srcOrd="1" destOrd="0" presId="urn:microsoft.com/office/officeart/2005/8/layout/orgChart1"/>
    <dgm:cxn modelId="{C77E8DEE-FC07-4057-845C-22C2CFBF2C8C}" type="presParOf" srcId="{0927AD33-2FF8-4637-A2C8-F1C2D53CD045}" destId="{F97C1BA0-DA21-42AA-9C58-5D28C66D8EFB}" srcOrd="1" destOrd="0" presId="urn:microsoft.com/office/officeart/2005/8/layout/orgChart1"/>
    <dgm:cxn modelId="{F7CC0C68-C7E6-4475-9386-94B2ECBFFF22}" type="presParOf" srcId="{0927AD33-2FF8-4637-A2C8-F1C2D53CD045}" destId="{0EF8DC27-1D2E-4FC9-BF44-95A06FCCD85D}" srcOrd="2" destOrd="0" presId="urn:microsoft.com/office/officeart/2005/8/layout/orgChart1"/>
    <dgm:cxn modelId="{13914213-0C67-4E0C-B84B-6A64A13E09D8}" type="presParOf" srcId="{0EF8DC27-1D2E-4FC9-BF44-95A06FCCD85D}" destId="{558251A8-6A7E-4677-9560-B3840C835894}" srcOrd="0" destOrd="0" presId="urn:microsoft.com/office/officeart/2005/8/layout/orgChart1"/>
    <dgm:cxn modelId="{13F692B8-783B-42D8-88F4-2E640386EC82}" type="presParOf" srcId="{0EF8DC27-1D2E-4FC9-BF44-95A06FCCD85D}" destId="{B9441F3E-8C5A-45F9-8C3F-19F8E52B7313}" srcOrd="1" destOrd="0" presId="urn:microsoft.com/office/officeart/2005/8/layout/orgChart1"/>
    <dgm:cxn modelId="{1F279635-1E6B-4EC5-BA5B-2F8BA1776402}" type="presParOf" srcId="{B9441F3E-8C5A-45F9-8C3F-19F8E52B7313}" destId="{0480BE2E-B1D9-4804-94B0-943A4A9B7EAD}" srcOrd="0" destOrd="0" presId="urn:microsoft.com/office/officeart/2005/8/layout/orgChart1"/>
    <dgm:cxn modelId="{1207A14D-82A4-49A2-B221-B2EA5DD1E4B8}" type="presParOf" srcId="{0480BE2E-B1D9-4804-94B0-943A4A9B7EAD}" destId="{A01B9CA2-9C36-4323-A5DE-C5104EE74899}" srcOrd="0" destOrd="0" presId="urn:microsoft.com/office/officeart/2005/8/layout/orgChart1"/>
    <dgm:cxn modelId="{E4A999E9-0093-4E19-85AD-EB8C8AAB16FC}" type="presParOf" srcId="{0480BE2E-B1D9-4804-94B0-943A4A9B7EAD}" destId="{F7F8FBAF-F696-439E-B991-F5885FC3A8FF}" srcOrd="1" destOrd="0" presId="urn:microsoft.com/office/officeart/2005/8/layout/orgChart1"/>
    <dgm:cxn modelId="{24B42870-31A2-4EF2-9E16-E73F5E424F47}" type="presParOf" srcId="{B9441F3E-8C5A-45F9-8C3F-19F8E52B7313}" destId="{DD5C0ED0-7F6E-4EEA-A891-18F99036DFAC}" srcOrd="1" destOrd="0" presId="urn:microsoft.com/office/officeart/2005/8/layout/orgChart1"/>
    <dgm:cxn modelId="{D810B253-F49E-4DB2-9E62-A51C05FF4DA3}" type="presParOf" srcId="{B9441F3E-8C5A-45F9-8C3F-19F8E52B7313}" destId="{7CE54DFE-524C-461A-B460-2B9B02782DF3}" srcOrd="2" destOrd="0" presId="urn:microsoft.com/office/officeart/2005/8/layout/orgChart1"/>
    <dgm:cxn modelId="{CF9A593F-E6A8-43ED-B0F9-D4DC42A3AFC2}" type="presParOf" srcId="{0EF8DC27-1D2E-4FC9-BF44-95A06FCCD85D}" destId="{8301C0CC-D695-427B-B7E3-B65127B98F42}" srcOrd="2" destOrd="0" presId="urn:microsoft.com/office/officeart/2005/8/layout/orgChart1"/>
    <dgm:cxn modelId="{41940FDC-765D-45FE-9329-750DEACF8F70}" type="presParOf" srcId="{0EF8DC27-1D2E-4FC9-BF44-95A06FCCD85D}" destId="{254833EC-7154-41AA-B0FB-069DEBB3CAB1}" srcOrd="3" destOrd="0" presId="urn:microsoft.com/office/officeart/2005/8/layout/orgChart1"/>
    <dgm:cxn modelId="{CE6F0239-0AEB-492D-9A66-024896874026}" type="presParOf" srcId="{254833EC-7154-41AA-B0FB-069DEBB3CAB1}" destId="{5F43C3B5-8E7D-4DE7-B6E1-BC4F87B125DD}" srcOrd="0" destOrd="0" presId="urn:microsoft.com/office/officeart/2005/8/layout/orgChart1"/>
    <dgm:cxn modelId="{78095566-4216-43C7-8067-14BA3B35DA15}" type="presParOf" srcId="{5F43C3B5-8E7D-4DE7-B6E1-BC4F87B125DD}" destId="{1DA5AA2D-3470-4381-B282-2E5A416BA76A}" srcOrd="0" destOrd="0" presId="urn:microsoft.com/office/officeart/2005/8/layout/orgChart1"/>
    <dgm:cxn modelId="{05E1EC2E-C192-4C41-9E2E-5E8B8C220BD8}" type="presParOf" srcId="{5F43C3B5-8E7D-4DE7-B6E1-BC4F87B125DD}" destId="{195B6DA2-43A0-4473-8A33-CC5EFB32C369}" srcOrd="1" destOrd="0" presId="urn:microsoft.com/office/officeart/2005/8/layout/orgChart1"/>
    <dgm:cxn modelId="{05428F54-DD17-495D-810B-2A281ACAF61C}" type="presParOf" srcId="{254833EC-7154-41AA-B0FB-069DEBB3CAB1}" destId="{1BB80BB0-D3B9-4074-843C-C584C628CF08}" srcOrd="1" destOrd="0" presId="urn:microsoft.com/office/officeart/2005/8/layout/orgChart1"/>
    <dgm:cxn modelId="{45275442-E5C9-47E4-928C-25E4960A6251}" type="presParOf" srcId="{254833EC-7154-41AA-B0FB-069DEBB3CAB1}" destId="{775F4264-1989-47B2-A9D3-63FD0407E9B3}" srcOrd="2" destOrd="0" presId="urn:microsoft.com/office/officeart/2005/8/layout/orgChart1"/>
    <dgm:cxn modelId="{2E8043FF-A751-45CA-BAA2-A4BFEB2F1354}" type="presParOf" srcId="{86D13D60-85CB-438E-AFBA-57BEF13D8E5D}" destId="{796786C7-87DC-444B-863C-9A5B03580231}" srcOrd="2" destOrd="0" presId="urn:microsoft.com/office/officeart/2005/8/layout/orgChart1"/>
    <dgm:cxn modelId="{EDFA14A0-84A8-43EE-B752-6550BE3A23D9}" type="presParOf" srcId="{796786C7-87DC-444B-863C-9A5B03580231}" destId="{05B833CC-7901-4E5B-9E16-AE5F090C552F}" srcOrd="0" destOrd="0" presId="urn:microsoft.com/office/officeart/2005/8/layout/orgChart1"/>
    <dgm:cxn modelId="{B7E9CED4-566F-4869-96E9-F527C8D26A96}" type="presParOf" srcId="{796786C7-87DC-444B-863C-9A5B03580231}" destId="{246BCC86-3A20-43F9-8808-6C40A710266D}" srcOrd="1" destOrd="0" presId="urn:microsoft.com/office/officeart/2005/8/layout/orgChart1"/>
    <dgm:cxn modelId="{9077F1A8-2EB8-406E-87E8-8DEA19F20A16}" type="presParOf" srcId="{246BCC86-3A20-43F9-8808-6C40A710266D}" destId="{DED1C4AB-2D4A-47E5-9302-E6CDC45F544B}" srcOrd="0" destOrd="0" presId="urn:microsoft.com/office/officeart/2005/8/layout/orgChart1"/>
    <dgm:cxn modelId="{874452F2-ECDE-4A19-83A3-A54519AF4332}" type="presParOf" srcId="{DED1C4AB-2D4A-47E5-9302-E6CDC45F544B}" destId="{6A814285-54F1-4C4E-A6B9-243DC6B8ADF6}" srcOrd="0" destOrd="0" presId="urn:microsoft.com/office/officeart/2005/8/layout/orgChart1"/>
    <dgm:cxn modelId="{E43A71D3-133D-4F39-85CC-4DFB8CC3B365}" type="presParOf" srcId="{DED1C4AB-2D4A-47E5-9302-E6CDC45F544B}" destId="{7D71A8A7-4EBF-4895-B9B3-30AFB42C20CD}" srcOrd="1" destOrd="0" presId="urn:microsoft.com/office/officeart/2005/8/layout/orgChart1"/>
    <dgm:cxn modelId="{BC32C6DB-43B0-4469-B81C-AF7D6855F533}" type="presParOf" srcId="{246BCC86-3A20-43F9-8808-6C40A710266D}" destId="{4FC5EBA7-4FCB-44E0-9885-10288834CB48}" srcOrd="1" destOrd="0" presId="urn:microsoft.com/office/officeart/2005/8/layout/orgChart1"/>
    <dgm:cxn modelId="{48505331-3375-4540-8D86-1E06E324EB0C}" type="presParOf" srcId="{246BCC86-3A20-43F9-8808-6C40A710266D}" destId="{FDD14992-DA21-4ABD-8B6D-B0D9AD5BE9C4}" srcOrd="2" destOrd="0" presId="urn:microsoft.com/office/officeart/2005/8/layout/orgChart1"/>
    <dgm:cxn modelId="{DFE79D56-36AC-4938-8C64-E7EF16894D30}" type="presParOf" srcId="{796786C7-87DC-444B-863C-9A5B03580231}" destId="{69F4D745-EAD6-45DA-B50A-B3E880D735CE}" srcOrd="2" destOrd="0" presId="urn:microsoft.com/office/officeart/2005/8/layout/orgChart1"/>
    <dgm:cxn modelId="{0DFB4B8C-A46E-43B9-BF78-015F9C101CB8}" type="presParOf" srcId="{796786C7-87DC-444B-863C-9A5B03580231}" destId="{52A12404-60C2-42CA-93FA-A6202A9326EF}" srcOrd="3" destOrd="0" presId="urn:microsoft.com/office/officeart/2005/8/layout/orgChart1"/>
    <dgm:cxn modelId="{E24DDC85-FD39-48D3-96C1-871F4C4608A9}" type="presParOf" srcId="{52A12404-60C2-42CA-93FA-A6202A9326EF}" destId="{E838CE40-54F5-46ED-B982-8B06EEAB9D95}" srcOrd="0" destOrd="0" presId="urn:microsoft.com/office/officeart/2005/8/layout/orgChart1"/>
    <dgm:cxn modelId="{1138DE1C-5F63-48CE-AFFC-050B6F9D5867}" type="presParOf" srcId="{E838CE40-54F5-46ED-B982-8B06EEAB9D95}" destId="{1CD0A62C-F835-4DA6-B018-DDB5EF09DEA3}" srcOrd="0" destOrd="0" presId="urn:microsoft.com/office/officeart/2005/8/layout/orgChart1"/>
    <dgm:cxn modelId="{FDCFBD70-B10F-4010-8ADF-2B402C591200}" type="presParOf" srcId="{E838CE40-54F5-46ED-B982-8B06EEAB9D95}" destId="{768AD398-4874-4829-8BCD-E04B491ED265}" srcOrd="1" destOrd="0" presId="urn:microsoft.com/office/officeart/2005/8/layout/orgChart1"/>
    <dgm:cxn modelId="{E3C27787-E07B-4748-AB4C-3DF68CA55811}" type="presParOf" srcId="{52A12404-60C2-42CA-93FA-A6202A9326EF}" destId="{05510279-A970-4C02-AA62-87B3840980A1}" srcOrd="1" destOrd="0" presId="urn:microsoft.com/office/officeart/2005/8/layout/orgChart1"/>
    <dgm:cxn modelId="{B63F559A-8C15-4576-8EA1-102BFAA88DD9}" type="presParOf" srcId="{52A12404-60C2-42CA-93FA-A6202A9326EF}" destId="{C1144D6E-3B36-4885-B088-A5CCC449EF20}" srcOrd="2" destOrd="0" presId="urn:microsoft.com/office/officeart/2005/8/layout/orgChart1"/>
    <dgm:cxn modelId="{B91180D1-E33D-4EFB-917E-3ACACA96DCB2}" type="presParOf" srcId="{A0C1AF3E-D3E4-45F9-AFA8-0D7090CEB2A8}" destId="{6C673698-A4CD-4D8D-8994-26BB3D303656}" srcOrd="1" destOrd="0" presId="urn:microsoft.com/office/officeart/2005/8/layout/orgChart1"/>
    <dgm:cxn modelId="{7DDD40A3-8B4E-49BA-86B7-55B2DCC09CB6}" type="presParOf" srcId="{6C673698-A4CD-4D8D-8994-26BB3D303656}" destId="{B1F5998B-4D55-4957-BBD0-E2BFFD34072A}" srcOrd="0" destOrd="0" presId="urn:microsoft.com/office/officeart/2005/8/layout/orgChart1"/>
    <dgm:cxn modelId="{A63F2B43-DE92-4BD8-B626-1A423BD95859}" type="presParOf" srcId="{B1F5998B-4D55-4957-BBD0-E2BFFD34072A}" destId="{C8783E70-3225-4EEB-B92E-72D330714168}" srcOrd="0" destOrd="0" presId="urn:microsoft.com/office/officeart/2005/8/layout/orgChart1"/>
    <dgm:cxn modelId="{55C498C1-F8B2-4414-A3FD-7324B9F4643A}" type="presParOf" srcId="{B1F5998B-4D55-4957-BBD0-E2BFFD34072A}" destId="{0E531916-977E-43EC-8973-5A31AE8B436E}" srcOrd="1" destOrd="0" presId="urn:microsoft.com/office/officeart/2005/8/layout/orgChart1"/>
    <dgm:cxn modelId="{EF52DE89-E7AA-4D6E-B586-D380D6961BF7}" type="presParOf" srcId="{6C673698-A4CD-4D8D-8994-26BB3D303656}" destId="{42FD0103-2865-438B-9921-DA02B197428B}" srcOrd="1" destOrd="0" presId="urn:microsoft.com/office/officeart/2005/8/layout/orgChart1"/>
    <dgm:cxn modelId="{31AB45C5-B6EF-40B7-8EAC-B8AEF11FFC28}" type="presParOf" srcId="{6C673698-A4CD-4D8D-8994-26BB3D303656}" destId="{64A4A330-1BAF-487C-BAF9-5BB384CB91B4}" srcOrd="2" destOrd="0" presId="urn:microsoft.com/office/officeart/2005/8/layout/orgChart1"/>
    <dgm:cxn modelId="{67173DFE-8985-4588-A838-98D602E101AD}" type="presParOf" srcId="{A0C1AF3E-D3E4-45F9-AFA8-0D7090CEB2A8}" destId="{144CB2CC-CB77-4EDF-B1F5-F2CB9459D023}" srcOrd="2" destOrd="0" presId="urn:microsoft.com/office/officeart/2005/8/layout/orgChart1"/>
    <dgm:cxn modelId="{1FCCB204-CE6D-4C54-95CF-C5D82AD16409}" type="presParOf" srcId="{144CB2CC-CB77-4EDF-B1F5-F2CB9459D023}" destId="{8F42BC93-47F8-42F7-8644-F0EF7C425867}" srcOrd="0" destOrd="0" presId="urn:microsoft.com/office/officeart/2005/8/layout/orgChart1"/>
    <dgm:cxn modelId="{3C3BAC2E-3885-42AD-8DF9-BA2D721DE5A6}" type="presParOf" srcId="{8F42BC93-47F8-42F7-8644-F0EF7C425867}" destId="{80C693EF-FC20-486E-9B6A-27253A6A9E2E}" srcOrd="0" destOrd="0" presId="urn:microsoft.com/office/officeart/2005/8/layout/orgChart1"/>
    <dgm:cxn modelId="{6E90DE54-23D7-42EF-B02A-22E1547F8083}" type="presParOf" srcId="{8F42BC93-47F8-42F7-8644-F0EF7C425867}" destId="{C3915C1F-AD36-42A0-8AEC-9BF301A1958A}" srcOrd="1" destOrd="0" presId="urn:microsoft.com/office/officeart/2005/8/layout/orgChart1"/>
    <dgm:cxn modelId="{67F3E93D-B981-457F-89F4-9DA1DC961531}" type="presParOf" srcId="{144CB2CC-CB77-4EDF-B1F5-F2CB9459D023}" destId="{37DC61F2-F7FC-4E72-AD3F-FF6593634F97}" srcOrd="1" destOrd="0" presId="urn:microsoft.com/office/officeart/2005/8/layout/orgChart1"/>
    <dgm:cxn modelId="{3CF71D4D-2063-48C6-865B-F0F211968FF9}" type="presParOf" srcId="{144CB2CC-CB77-4EDF-B1F5-F2CB9459D023}" destId="{348D7B79-2E1B-4123-902D-9D0DE9968E89}" srcOrd="2" destOrd="0" presId="urn:microsoft.com/office/officeart/2005/8/layout/orgChart1"/>
    <dgm:cxn modelId="{2E2A9673-B50D-4FDA-A179-7A717483D2D9}" type="presParOf" srcId="{A0C1AF3E-D3E4-45F9-AFA8-0D7090CEB2A8}" destId="{8133DA87-76AC-4588-9D7A-234109DAA0A3}" srcOrd="3" destOrd="0" presId="urn:microsoft.com/office/officeart/2005/8/layout/orgChart1"/>
    <dgm:cxn modelId="{F35C3C3A-FC5F-405A-AF34-90BA1DA6725F}" type="presParOf" srcId="{8133DA87-76AC-4588-9D7A-234109DAA0A3}" destId="{67BEF488-C5DB-4D10-9CDD-3BC576704271}" srcOrd="0" destOrd="0" presId="urn:microsoft.com/office/officeart/2005/8/layout/orgChart1"/>
    <dgm:cxn modelId="{0C87FC40-6894-4372-973B-E314C5F0A8D9}" type="presParOf" srcId="{67BEF488-C5DB-4D10-9CDD-3BC576704271}" destId="{9763CB03-A7C2-419D-8587-342C82E838EE}" srcOrd="0" destOrd="0" presId="urn:microsoft.com/office/officeart/2005/8/layout/orgChart1"/>
    <dgm:cxn modelId="{BEB1A1D2-2B30-42B6-B8F5-55DE96FC4F00}" type="presParOf" srcId="{67BEF488-C5DB-4D10-9CDD-3BC576704271}" destId="{0395B4EF-30DB-46FE-B006-4B49475A89A8}" srcOrd="1" destOrd="0" presId="urn:microsoft.com/office/officeart/2005/8/layout/orgChart1"/>
    <dgm:cxn modelId="{556ECD59-3169-4572-ADF9-55C513258DD3}" type="presParOf" srcId="{8133DA87-76AC-4588-9D7A-234109DAA0A3}" destId="{4F9BC12E-4CE6-4669-B267-BCECDC1D17F1}" srcOrd="1" destOrd="0" presId="urn:microsoft.com/office/officeart/2005/8/layout/orgChart1"/>
    <dgm:cxn modelId="{F3F47F6B-AF9A-49CE-9B35-A10584447257}" type="presParOf" srcId="{8133DA87-76AC-4588-9D7A-234109DAA0A3}" destId="{623078B1-881F-47DB-9ED4-81C76D44D9D3}" srcOrd="2" destOrd="0" presId="urn:microsoft.com/office/officeart/2005/8/layout/orgChart1"/>
    <dgm:cxn modelId="{8317704F-EADE-4C76-88E2-B3B357A2C2D6}" type="presParOf" srcId="{A0C1AF3E-D3E4-45F9-AFA8-0D7090CEB2A8}" destId="{EF290927-8F08-4ED7-9FA1-C7585E0E8014}" srcOrd="4" destOrd="0" presId="urn:microsoft.com/office/officeart/2005/8/layout/orgChart1"/>
    <dgm:cxn modelId="{DC626A01-4894-4E36-93DC-A89EB9A98100}" type="presParOf" srcId="{EF290927-8F08-4ED7-9FA1-C7585E0E8014}" destId="{11BFE2E8-A675-4752-AF9F-05C23C784EB2}" srcOrd="0" destOrd="0" presId="urn:microsoft.com/office/officeart/2005/8/layout/orgChart1"/>
    <dgm:cxn modelId="{31B7C718-8018-48D1-A9CC-2EA886747C49}" type="presParOf" srcId="{11BFE2E8-A675-4752-AF9F-05C23C784EB2}" destId="{8549EDFF-CCE3-46F9-927E-F61E646F8D68}" srcOrd="0" destOrd="0" presId="urn:microsoft.com/office/officeart/2005/8/layout/orgChart1"/>
    <dgm:cxn modelId="{F4EA10F7-14F9-40EF-AC22-311EE17BC0BB}" type="presParOf" srcId="{11BFE2E8-A675-4752-AF9F-05C23C784EB2}" destId="{E2418AD1-062D-4A3C-9FDE-560FE27A8DC1}" srcOrd="1" destOrd="0" presId="urn:microsoft.com/office/officeart/2005/8/layout/orgChart1"/>
    <dgm:cxn modelId="{320BBC83-5217-4ACB-B983-AF7A34CA4C11}" type="presParOf" srcId="{EF290927-8F08-4ED7-9FA1-C7585E0E8014}" destId="{88E862F7-039F-4D5E-A983-C1E12E175CA5}" srcOrd="1" destOrd="0" presId="urn:microsoft.com/office/officeart/2005/8/layout/orgChart1"/>
    <dgm:cxn modelId="{CC1E38A9-72E6-4150-9285-9EA175DA12E4}" type="presParOf" srcId="{EF290927-8F08-4ED7-9FA1-C7585E0E8014}" destId="{E3DD125D-0C1D-4CAC-96D5-3C8711C40DAB}" srcOrd="2" destOrd="0" presId="urn:microsoft.com/office/officeart/2005/8/layout/orgChart1"/>
    <dgm:cxn modelId="{1574BF20-5FE8-45CF-8DEA-80C94C2B2BD5}" type="presParOf" srcId="{A0C1AF3E-D3E4-45F9-AFA8-0D7090CEB2A8}" destId="{CA0056EB-A652-4174-8E19-05515199CD22}" srcOrd="5" destOrd="0" presId="urn:microsoft.com/office/officeart/2005/8/layout/orgChart1"/>
    <dgm:cxn modelId="{625217DE-D963-4476-8EC0-6985FB50D27E}" type="presParOf" srcId="{CA0056EB-A652-4174-8E19-05515199CD22}" destId="{D6685CC5-DB69-4530-A5DC-317B4D13DF24}" srcOrd="0" destOrd="0" presId="urn:microsoft.com/office/officeart/2005/8/layout/orgChart1"/>
    <dgm:cxn modelId="{BD2596D3-9C73-4D63-8646-62A4806E328C}" type="presParOf" srcId="{D6685CC5-DB69-4530-A5DC-317B4D13DF24}" destId="{BBC1EDDB-728B-47B7-8752-F503531709D5}" srcOrd="0" destOrd="0" presId="urn:microsoft.com/office/officeart/2005/8/layout/orgChart1"/>
    <dgm:cxn modelId="{795536EB-F0EF-40F2-9FEF-D7CD1259E969}" type="presParOf" srcId="{D6685CC5-DB69-4530-A5DC-317B4D13DF24}" destId="{4A35D1E5-8003-4EBD-A0B4-3FFFFE48B4E5}" srcOrd="1" destOrd="0" presId="urn:microsoft.com/office/officeart/2005/8/layout/orgChart1"/>
    <dgm:cxn modelId="{EEB49EB4-DC51-4504-9944-5E0219991F03}" type="presParOf" srcId="{CA0056EB-A652-4174-8E19-05515199CD22}" destId="{81A09DD4-D5A9-4E96-B78E-6358E019FEB8}" srcOrd="1" destOrd="0" presId="urn:microsoft.com/office/officeart/2005/8/layout/orgChart1"/>
    <dgm:cxn modelId="{A3E9E523-B491-4D1F-B57D-AC45F87266F7}" type="presParOf" srcId="{CA0056EB-A652-4174-8E19-05515199CD22}" destId="{92DB1AA3-9D90-4DFD-9654-AB4450405266}" srcOrd="2" destOrd="0" presId="urn:microsoft.com/office/officeart/2005/8/layout/orgChart1"/>
    <dgm:cxn modelId="{6A9857D9-F2B2-4514-87B2-AEA59A4EED50}" type="presParOf" srcId="{A0C1AF3E-D3E4-45F9-AFA8-0D7090CEB2A8}" destId="{E6BE0E3A-DFD1-4A78-9CE5-2C552D9D767D}" srcOrd="6" destOrd="0" presId="urn:microsoft.com/office/officeart/2005/8/layout/orgChart1"/>
    <dgm:cxn modelId="{7E98E823-F071-4EC1-8D8A-03607399A8B9}" type="presParOf" srcId="{E6BE0E3A-DFD1-4A78-9CE5-2C552D9D767D}" destId="{E1A89A3B-F271-493B-97A4-A5B52B46F8A2}" srcOrd="0" destOrd="0" presId="urn:microsoft.com/office/officeart/2005/8/layout/orgChart1"/>
    <dgm:cxn modelId="{28711F5D-D54A-4723-B045-BFBB17CB50EA}" type="presParOf" srcId="{E1A89A3B-F271-493B-97A4-A5B52B46F8A2}" destId="{31EEC192-FC09-455B-A516-B208B57C861D}" srcOrd="0" destOrd="0" presId="urn:microsoft.com/office/officeart/2005/8/layout/orgChart1"/>
    <dgm:cxn modelId="{E7D4D4ED-7207-4E7B-8860-F47D68AC1873}" type="presParOf" srcId="{E1A89A3B-F271-493B-97A4-A5B52B46F8A2}" destId="{04FA6738-AA2C-4226-860D-958CB8B74996}" srcOrd="1" destOrd="0" presId="urn:microsoft.com/office/officeart/2005/8/layout/orgChart1"/>
    <dgm:cxn modelId="{1B54B57B-94B4-4D28-9EF4-94D16FC8DFD9}" type="presParOf" srcId="{E6BE0E3A-DFD1-4A78-9CE5-2C552D9D767D}" destId="{339F019D-9DBB-45C9-9228-EC060AE2C243}" srcOrd="1" destOrd="0" presId="urn:microsoft.com/office/officeart/2005/8/layout/orgChart1"/>
    <dgm:cxn modelId="{B0500DA9-36D4-4718-838A-D381C17BC0BC}" type="presParOf" srcId="{E6BE0E3A-DFD1-4A78-9CE5-2C552D9D767D}" destId="{A8F627AC-A497-4C5F-A97C-409EAC7DFAAF}" srcOrd="2" destOrd="0" presId="urn:microsoft.com/office/officeart/2005/8/layout/orgChart1"/>
    <dgm:cxn modelId="{217FCBD8-D3B2-4119-997E-3E168F8967C0}" type="presParOf" srcId="{A0C1AF3E-D3E4-45F9-AFA8-0D7090CEB2A8}" destId="{DD4449F7-8F54-4F0F-B61D-7BA3133575A2}" srcOrd="7" destOrd="0" presId="urn:microsoft.com/office/officeart/2005/8/layout/orgChart1"/>
    <dgm:cxn modelId="{1BD88C2F-8124-478B-A078-D936AF7CED93}" type="presParOf" srcId="{DD4449F7-8F54-4F0F-B61D-7BA3133575A2}" destId="{74EB68BE-ACF6-4B42-987F-55505AA8DDBB}" srcOrd="0" destOrd="0" presId="urn:microsoft.com/office/officeart/2005/8/layout/orgChart1"/>
    <dgm:cxn modelId="{D86B49C0-F2C8-4B7E-A22B-5379CAD825F5}" type="presParOf" srcId="{74EB68BE-ACF6-4B42-987F-55505AA8DDBB}" destId="{97C19A02-848F-4C34-A37E-4BE65CB77CFA}" srcOrd="0" destOrd="0" presId="urn:microsoft.com/office/officeart/2005/8/layout/orgChart1"/>
    <dgm:cxn modelId="{C9F4BBB9-2D0F-42A0-B6F0-42598CDD9392}" type="presParOf" srcId="{74EB68BE-ACF6-4B42-987F-55505AA8DDBB}" destId="{C9FB9481-9399-4923-9EDD-8035EC8E745A}" srcOrd="1" destOrd="0" presId="urn:microsoft.com/office/officeart/2005/8/layout/orgChart1"/>
    <dgm:cxn modelId="{87B953B8-216D-4C9C-A749-FF22B4AFF611}" type="presParOf" srcId="{DD4449F7-8F54-4F0F-B61D-7BA3133575A2}" destId="{290C471C-AA83-4B98-9C42-E9845D212D83}" srcOrd="1" destOrd="0" presId="urn:microsoft.com/office/officeart/2005/8/layout/orgChart1"/>
    <dgm:cxn modelId="{15CB693C-053C-468D-8398-8D598261B9E3}" type="presParOf" srcId="{DD4449F7-8F54-4F0F-B61D-7BA3133575A2}" destId="{CB38FB31-9B07-49B9-BBFB-9E4012FA97E8}" srcOrd="2" destOrd="0" presId="urn:microsoft.com/office/officeart/2005/8/layout/orgChar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8DAC65-F37C-4977-A83E-63EF2E365AB7}" type="doc">
      <dgm:prSet loTypeId="urn:microsoft.com/office/officeart/2005/8/layout/hProcess9" loCatId="process" qsTypeId="urn:microsoft.com/office/officeart/2005/8/quickstyle/simple1" qsCatId="simple" csTypeId="urn:microsoft.com/office/officeart/2005/8/colors/accent6_1" csCatId="accent6" phldr="1"/>
      <dgm:spPr/>
    </dgm:pt>
    <dgm:pt modelId="{6A233C98-C587-41E0-B151-77B0B434BDDE}">
      <dgm:prSet custT="1"/>
      <dgm:spPr/>
      <dgm:t>
        <a:bodyPr/>
        <a:lstStyle/>
        <a:p>
          <a:r>
            <a:rPr lang="en-US" sz="1500" dirty="0">
              <a:latin typeface="Serif"/>
            </a:rPr>
            <a:t>Identifying cider consumption channels at different value chain levels</a:t>
          </a:r>
        </a:p>
      </dgm:t>
    </dgm:pt>
    <dgm:pt modelId="{10D52FD1-1AFC-4799-B4ED-640C8B4CDAE1}" type="parTrans" cxnId="{C6119CF1-1562-436F-898F-C98B4BC92E53}">
      <dgm:prSet/>
      <dgm:spPr/>
      <dgm:t>
        <a:bodyPr/>
        <a:lstStyle/>
        <a:p>
          <a:endParaRPr lang="en-US"/>
        </a:p>
      </dgm:t>
    </dgm:pt>
    <dgm:pt modelId="{EA4FFF1E-B7AA-4BBE-912E-2EBDDDC58373}" type="sibTrans" cxnId="{C6119CF1-1562-436F-898F-C98B4BC92E53}">
      <dgm:prSet/>
      <dgm:spPr/>
      <dgm:t>
        <a:bodyPr/>
        <a:lstStyle/>
        <a:p>
          <a:endParaRPr lang="en-US"/>
        </a:p>
      </dgm:t>
    </dgm:pt>
    <dgm:pt modelId="{05A1D853-089A-41CF-BE31-CB3FD8125BD9}">
      <dgm:prSet custT="1"/>
      <dgm:spPr/>
      <dgm:t>
        <a:bodyPr/>
        <a:lstStyle/>
        <a:p>
          <a:r>
            <a:rPr lang="en-US" sz="1500" dirty="0">
              <a:latin typeface="Serif"/>
            </a:rPr>
            <a:t>Allocating proper proportions of sales to these levels</a:t>
          </a:r>
        </a:p>
      </dgm:t>
    </dgm:pt>
    <dgm:pt modelId="{57062ABC-9850-470D-9CD3-23F70C87B2D6}" type="parTrans" cxnId="{4865848E-C84B-413E-BBFB-5C1EF3AC0BA3}">
      <dgm:prSet/>
      <dgm:spPr/>
      <dgm:t>
        <a:bodyPr/>
        <a:lstStyle/>
        <a:p>
          <a:endParaRPr lang="en-US"/>
        </a:p>
      </dgm:t>
    </dgm:pt>
    <dgm:pt modelId="{C2089B68-92EF-4990-9D04-2E0F2401A121}" type="sibTrans" cxnId="{4865848E-C84B-413E-BBFB-5C1EF3AC0BA3}">
      <dgm:prSet/>
      <dgm:spPr/>
      <dgm:t>
        <a:bodyPr/>
        <a:lstStyle/>
        <a:p>
          <a:endParaRPr lang="en-US"/>
        </a:p>
      </dgm:t>
    </dgm:pt>
    <dgm:pt modelId="{7B137550-2C4F-4528-A5AA-F94F80399887}">
      <dgm:prSet custT="1"/>
      <dgm:spPr/>
      <dgm:t>
        <a:bodyPr/>
        <a:lstStyle/>
        <a:p>
          <a:r>
            <a:rPr lang="en-US" sz="1500" dirty="0">
              <a:latin typeface="Serif"/>
            </a:rPr>
            <a:t>Using IMPLAN software to carry out final economic contribution analyses</a:t>
          </a:r>
        </a:p>
      </dgm:t>
    </dgm:pt>
    <dgm:pt modelId="{09391144-58DB-4952-876C-CD11D3ECF9C1}" type="parTrans" cxnId="{E19FBC00-E354-45E7-8912-C01BBC0ADD2F}">
      <dgm:prSet/>
      <dgm:spPr/>
      <dgm:t>
        <a:bodyPr/>
        <a:lstStyle/>
        <a:p>
          <a:endParaRPr lang="en-US"/>
        </a:p>
      </dgm:t>
    </dgm:pt>
    <dgm:pt modelId="{9CEE8FD8-B010-42A6-B54A-7B8448FF1B05}" type="sibTrans" cxnId="{E19FBC00-E354-45E7-8912-C01BBC0ADD2F}">
      <dgm:prSet/>
      <dgm:spPr/>
      <dgm:t>
        <a:bodyPr/>
        <a:lstStyle/>
        <a:p>
          <a:endParaRPr lang="en-US"/>
        </a:p>
      </dgm:t>
    </dgm:pt>
    <dgm:pt modelId="{8DE934DF-E322-4DC2-9293-6A92C45EB12A}" type="pres">
      <dgm:prSet presAssocID="{9F8DAC65-F37C-4977-A83E-63EF2E365AB7}" presName="CompostProcess" presStyleCnt="0">
        <dgm:presLayoutVars>
          <dgm:dir/>
          <dgm:resizeHandles val="exact"/>
        </dgm:presLayoutVars>
      </dgm:prSet>
      <dgm:spPr/>
    </dgm:pt>
    <dgm:pt modelId="{56679A90-06CE-4B02-B79F-8C92DBB29607}" type="pres">
      <dgm:prSet presAssocID="{9F8DAC65-F37C-4977-A83E-63EF2E365AB7}" presName="arrow" presStyleLbl="bgShp" presStyleIdx="0" presStyleCnt="1"/>
      <dgm:spPr/>
    </dgm:pt>
    <dgm:pt modelId="{D9A3A0C4-516B-46B4-8E1A-B27F4173E88A}" type="pres">
      <dgm:prSet presAssocID="{9F8DAC65-F37C-4977-A83E-63EF2E365AB7}" presName="linearProcess" presStyleCnt="0"/>
      <dgm:spPr/>
    </dgm:pt>
    <dgm:pt modelId="{2B6ED6D6-B983-4A19-81D7-C932DE0297DF}" type="pres">
      <dgm:prSet presAssocID="{6A233C98-C587-41E0-B151-77B0B434BDDE}" presName="textNode" presStyleLbl="node1" presStyleIdx="0" presStyleCnt="3">
        <dgm:presLayoutVars>
          <dgm:bulletEnabled val="1"/>
        </dgm:presLayoutVars>
      </dgm:prSet>
      <dgm:spPr/>
    </dgm:pt>
    <dgm:pt modelId="{4E7EC742-F8F3-4508-BA0E-E217E41E4C2C}" type="pres">
      <dgm:prSet presAssocID="{EA4FFF1E-B7AA-4BBE-912E-2EBDDDC58373}" presName="sibTrans" presStyleCnt="0"/>
      <dgm:spPr/>
    </dgm:pt>
    <dgm:pt modelId="{62F84D00-AEF9-4EC5-83E8-9F927DC5537E}" type="pres">
      <dgm:prSet presAssocID="{05A1D853-089A-41CF-BE31-CB3FD8125BD9}" presName="textNode" presStyleLbl="node1" presStyleIdx="1" presStyleCnt="3">
        <dgm:presLayoutVars>
          <dgm:bulletEnabled val="1"/>
        </dgm:presLayoutVars>
      </dgm:prSet>
      <dgm:spPr/>
    </dgm:pt>
    <dgm:pt modelId="{B617065D-9906-48EE-AB36-A25E42CD5D32}" type="pres">
      <dgm:prSet presAssocID="{C2089B68-92EF-4990-9D04-2E0F2401A121}" presName="sibTrans" presStyleCnt="0"/>
      <dgm:spPr/>
    </dgm:pt>
    <dgm:pt modelId="{4DC7F6A6-0806-471C-91AE-1637782AC82C}" type="pres">
      <dgm:prSet presAssocID="{7B137550-2C4F-4528-A5AA-F94F80399887}" presName="textNode" presStyleLbl="node1" presStyleIdx="2" presStyleCnt="3">
        <dgm:presLayoutVars>
          <dgm:bulletEnabled val="1"/>
        </dgm:presLayoutVars>
      </dgm:prSet>
      <dgm:spPr/>
    </dgm:pt>
  </dgm:ptLst>
  <dgm:cxnLst>
    <dgm:cxn modelId="{E19FBC00-E354-45E7-8912-C01BBC0ADD2F}" srcId="{9F8DAC65-F37C-4977-A83E-63EF2E365AB7}" destId="{7B137550-2C4F-4528-A5AA-F94F80399887}" srcOrd="2" destOrd="0" parTransId="{09391144-58DB-4952-876C-CD11D3ECF9C1}" sibTransId="{9CEE8FD8-B010-42A6-B54A-7B8448FF1B05}"/>
    <dgm:cxn modelId="{A3727C66-6D4A-4613-8D54-B639772A5AA0}" type="presOf" srcId="{9F8DAC65-F37C-4977-A83E-63EF2E365AB7}" destId="{8DE934DF-E322-4DC2-9293-6A92C45EB12A}" srcOrd="0" destOrd="0" presId="urn:microsoft.com/office/officeart/2005/8/layout/hProcess9"/>
    <dgm:cxn modelId="{DDDD2679-A117-4C3E-A0FD-8426CFAC1B12}" type="presOf" srcId="{05A1D853-089A-41CF-BE31-CB3FD8125BD9}" destId="{62F84D00-AEF9-4EC5-83E8-9F927DC5537E}" srcOrd="0" destOrd="0" presId="urn:microsoft.com/office/officeart/2005/8/layout/hProcess9"/>
    <dgm:cxn modelId="{B35A3387-E511-48C7-A02B-7B4A598655FD}" type="presOf" srcId="{7B137550-2C4F-4528-A5AA-F94F80399887}" destId="{4DC7F6A6-0806-471C-91AE-1637782AC82C}" srcOrd="0" destOrd="0" presId="urn:microsoft.com/office/officeart/2005/8/layout/hProcess9"/>
    <dgm:cxn modelId="{4865848E-C84B-413E-BBFB-5C1EF3AC0BA3}" srcId="{9F8DAC65-F37C-4977-A83E-63EF2E365AB7}" destId="{05A1D853-089A-41CF-BE31-CB3FD8125BD9}" srcOrd="1" destOrd="0" parTransId="{57062ABC-9850-470D-9CD3-23F70C87B2D6}" sibTransId="{C2089B68-92EF-4990-9D04-2E0F2401A121}"/>
    <dgm:cxn modelId="{D40C3C9F-02E5-4DD2-A447-63991F88B5D0}" type="presOf" srcId="{6A233C98-C587-41E0-B151-77B0B434BDDE}" destId="{2B6ED6D6-B983-4A19-81D7-C932DE0297DF}" srcOrd="0" destOrd="0" presId="urn:microsoft.com/office/officeart/2005/8/layout/hProcess9"/>
    <dgm:cxn modelId="{C6119CF1-1562-436F-898F-C98B4BC92E53}" srcId="{9F8DAC65-F37C-4977-A83E-63EF2E365AB7}" destId="{6A233C98-C587-41E0-B151-77B0B434BDDE}" srcOrd="0" destOrd="0" parTransId="{10D52FD1-1AFC-4799-B4ED-640C8B4CDAE1}" sibTransId="{EA4FFF1E-B7AA-4BBE-912E-2EBDDDC58373}"/>
    <dgm:cxn modelId="{D6FD8108-3E02-40F9-89C2-62E115737035}" type="presParOf" srcId="{8DE934DF-E322-4DC2-9293-6A92C45EB12A}" destId="{56679A90-06CE-4B02-B79F-8C92DBB29607}" srcOrd="0" destOrd="0" presId="urn:microsoft.com/office/officeart/2005/8/layout/hProcess9"/>
    <dgm:cxn modelId="{227F04A0-B9A5-4A24-84A9-DEB3DBEC0AC1}" type="presParOf" srcId="{8DE934DF-E322-4DC2-9293-6A92C45EB12A}" destId="{D9A3A0C4-516B-46B4-8E1A-B27F4173E88A}" srcOrd="1" destOrd="0" presId="urn:microsoft.com/office/officeart/2005/8/layout/hProcess9"/>
    <dgm:cxn modelId="{E271BD0B-6547-4A91-BE32-E7C81FE21914}" type="presParOf" srcId="{D9A3A0C4-516B-46B4-8E1A-B27F4173E88A}" destId="{2B6ED6D6-B983-4A19-81D7-C932DE0297DF}" srcOrd="0" destOrd="0" presId="urn:microsoft.com/office/officeart/2005/8/layout/hProcess9"/>
    <dgm:cxn modelId="{55995154-A4EE-40C1-A06C-25F9D41F52AC}" type="presParOf" srcId="{D9A3A0C4-516B-46B4-8E1A-B27F4173E88A}" destId="{4E7EC742-F8F3-4508-BA0E-E217E41E4C2C}" srcOrd="1" destOrd="0" presId="urn:microsoft.com/office/officeart/2005/8/layout/hProcess9"/>
    <dgm:cxn modelId="{F91FADCB-52B3-41CD-B954-5A6E60C5465B}" type="presParOf" srcId="{D9A3A0C4-516B-46B4-8E1A-B27F4173E88A}" destId="{62F84D00-AEF9-4EC5-83E8-9F927DC5537E}" srcOrd="2" destOrd="0" presId="urn:microsoft.com/office/officeart/2005/8/layout/hProcess9"/>
    <dgm:cxn modelId="{E497A621-C912-4264-82B7-EFDDB60A7C20}" type="presParOf" srcId="{D9A3A0C4-516B-46B4-8E1A-B27F4173E88A}" destId="{B617065D-9906-48EE-AB36-A25E42CD5D32}" srcOrd="3" destOrd="0" presId="urn:microsoft.com/office/officeart/2005/8/layout/hProcess9"/>
    <dgm:cxn modelId="{55A3540E-EE05-4683-B7E8-9F611F1FF59B}" type="presParOf" srcId="{D9A3A0C4-516B-46B4-8E1A-B27F4173E88A}" destId="{4DC7F6A6-0806-471C-91AE-1637782AC82C}"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F4D745-EAD6-45DA-B50A-B3E880D735CE}">
      <dsp:nvSpPr>
        <dsp:cNvPr id="0" name=""/>
        <dsp:cNvSpPr/>
      </dsp:nvSpPr>
      <dsp:spPr>
        <a:xfrm>
          <a:off x="2820365" y="920215"/>
          <a:ext cx="99845" cy="606994"/>
        </a:xfrm>
        <a:custGeom>
          <a:avLst/>
          <a:gdLst/>
          <a:ahLst/>
          <a:cxnLst/>
          <a:rect l="0" t="0" r="0" b="0"/>
          <a:pathLst>
            <a:path>
              <a:moveTo>
                <a:pt x="45720" y="0"/>
              </a:moveTo>
              <a:lnTo>
                <a:pt x="45720" y="425914"/>
              </a:lnTo>
              <a:lnTo>
                <a:pt x="115779" y="425914"/>
              </a:lnTo>
            </a:path>
          </a:pathLst>
        </a:custGeom>
        <a:noFill/>
        <a:ln w="12700" cap="flat" cmpd="sng" algn="ctr">
          <a:solidFill>
            <a:srgbClr val="4472C4">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05B833CC-7901-4E5B-9E16-AE5F090C552F}">
      <dsp:nvSpPr>
        <dsp:cNvPr id="0" name=""/>
        <dsp:cNvSpPr/>
      </dsp:nvSpPr>
      <dsp:spPr>
        <a:xfrm>
          <a:off x="2720519" y="920215"/>
          <a:ext cx="99845" cy="616556"/>
        </a:xfrm>
        <a:custGeom>
          <a:avLst/>
          <a:gdLst/>
          <a:ahLst/>
          <a:cxnLst/>
          <a:rect l="0" t="0" r="0" b="0"/>
          <a:pathLst>
            <a:path>
              <a:moveTo>
                <a:pt x="115779" y="0"/>
              </a:moveTo>
              <a:lnTo>
                <a:pt x="115779" y="432623"/>
              </a:lnTo>
              <a:lnTo>
                <a:pt x="45720" y="432623"/>
              </a:lnTo>
            </a:path>
          </a:pathLst>
        </a:custGeom>
        <a:noFill/>
        <a:ln w="12700" cap="flat" cmpd="sng" algn="ctr">
          <a:solidFill>
            <a:sysClr val="windowText" lastClr="000000"/>
          </a:solidFill>
          <a:prstDash val="solid"/>
          <a:miter lim="800000"/>
        </a:ln>
        <a:effectLst/>
      </dsp:spPr>
      <dsp:style>
        <a:lnRef idx="2">
          <a:scrgbClr r="0" g="0" b="0"/>
        </a:lnRef>
        <a:fillRef idx="0">
          <a:scrgbClr r="0" g="0" b="0"/>
        </a:fillRef>
        <a:effectRef idx="0">
          <a:scrgbClr r="0" g="0" b="0"/>
        </a:effectRef>
        <a:fontRef idx="minor"/>
      </dsp:style>
    </dsp:sp>
    <dsp:sp modelId="{8301C0CC-D695-427B-B7E3-B65127B98F42}">
      <dsp:nvSpPr>
        <dsp:cNvPr id="0" name=""/>
        <dsp:cNvSpPr/>
      </dsp:nvSpPr>
      <dsp:spPr>
        <a:xfrm>
          <a:off x="5994846" y="3955255"/>
          <a:ext cx="91440" cy="408943"/>
        </a:xfrm>
        <a:custGeom>
          <a:avLst/>
          <a:gdLst/>
          <a:ahLst/>
          <a:cxnLst/>
          <a:rect l="0" t="0" r="0" b="0"/>
          <a:pathLst>
            <a:path>
              <a:moveTo>
                <a:pt x="45720" y="0"/>
              </a:moveTo>
              <a:lnTo>
                <a:pt x="45720" y="306926"/>
              </a:lnTo>
              <a:lnTo>
                <a:pt x="115779" y="306926"/>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58251A8-6A7E-4677-9560-B3840C835894}">
      <dsp:nvSpPr>
        <dsp:cNvPr id="0" name=""/>
        <dsp:cNvSpPr/>
      </dsp:nvSpPr>
      <dsp:spPr>
        <a:xfrm>
          <a:off x="5919724" y="3955255"/>
          <a:ext cx="91440" cy="418971"/>
        </a:xfrm>
        <a:custGeom>
          <a:avLst/>
          <a:gdLst/>
          <a:ahLst/>
          <a:cxnLst/>
          <a:rect l="0" t="0" r="0" b="0"/>
          <a:pathLst>
            <a:path>
              <a:moveTo>
                <a:pt x="115779" y="0"/>
              </a:moveTo>
              <a:lnTo>
                <a:pt x="115779" y="306926"/>
              </a:lnTo>
              <a:lnTo>
                <a:pt x="45720" y="306926"/>
              </a:lnTo>
            </a:path>
          </a:pathLst>
        </a:custGeom>
        <a:noFill/>
        <a:ln w="12700" cap="flat" cmpd="sng" algn="ctr">
          <a:solidFill>
            <a:sysClr val="windowText" lastClr="000000"/>
          </a:solidFill>
          <a:prstDash val="solid"/>
          <a:miter lim="800000"/>
        </a:ln>
        <a:effectLst/>
      </dsp:spPr>
      <dsp:style>
        <a:lnRef idx="2">
          <a:scrgbClr r="0" g="0" b="0"/>
        </a:lnRef>
        <a:fillRef idx="0">
          <a:scrgbClr r="0" g="0" b="0"/>
        </a:fillRef>
        <a:effectRef idx="0">
          <a:scrgbClr r="0" g="0" b="0"/>
        </a:effectRef>
        <a:fontRef idx="minor"/>
      </dsp:style>
    </dsp:sp>
    <dsp:sp modelId="{0F78E957-F2F3-444C-A432-B22E73D75070}">
      <dsp:nvSpPr>
        <dsp:cNvPr id="0" name=""/>
        <dsp:cNvSpPr/>
      </dsp:nvSpPr>
      <dsp:spPr>
        <a:xfrm>
          <a:off x="4812475" y="3254211"/>
          <a:ext cx="752636" cy="463316"/>
        </a:xfrm>
        <a:custGeom>
          <a:avLst/>
          <a:gdLst/>
          <a:ahLst/>
          <a:cxnLst/>
          <a:rect l="0" t="0" r="0" b="0"/>
          <a:pathLst>
            <a:path>
              <a:moveTo>
                <a:pt x="0" y="0"/>
              </a:moveTo>
              <a:lnTo>
                <a:pt x="0" y="306926"/>
              </a:lnTo>
              <a:lnTo>
                <a:pt x="473735" y="306926"/>
              </a:lnTo>
            </a:path>
          </a:pathLst>
        </a:custGeom>
        <a:noFill/>
        <a:ln w="12700" cap="flat" cmpd="sng" algn="ctr">
          <a:solidFill>
            <a:sysClr val="windowText" lastClr="000000"/>
          </a:solidFill>
          <a:prstDash val="solid"/>
          <a:miter lim="800000"/>
        </a:ln>
        <a:effectLst/>
      </dsp:spPr>
      <dsp:style>
        <a:lnRef idx="2">
          <a:scrgbClr r="0" g="0" b="0"/>
        </a:lnRef>
        <a:fillRef idx="0">
          <a:scrgbClr r="0" g="0" b="0"/>
        </a:fillRef>
        <a:effectRef idx="0">
          <a:scrgbClr r="0" g="0" b="0"/>
        </a:effectRef>
        <a:fontRef idx="minor"/>
      </dsp:style>
    </dsp:sp>
    <dsp:sp modelId="{3A16F0B6-09A0-4F6E-95FF-DBBD86119926}">
      <dsp:nvSpPr>
        <dsp:cNvPr id="0" name=""/>
        <dsp:cNvSpPr/>
      </dsp:nvSpPr>
      <dsp:spPr>
        <a:xfrm>
          <a:off x="3679741" y="3966890"/>
          <a:ext cx="130769" cy="437418"/>
        </a:xfrm>
        <a:custGeom>
          <a:avLst/>
          <a:gdLst/>
          <a:ahLst/>
          <a:cxnLst/>
          <a:rect l="0" t="0" r="0" b="0"/>
          <a:pathLst>
            <a:path>
              <a:moveTo>
                <a:pt x="45720" y="0"/>
              </a:moveTo>
              <a:lnTo>
                <a:pt x="45720" y="306926"/>
              </a:lnTo>
              <a:lnTo>
                <a:pt x="115779" y="306926"/>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2A17D7B-63C2-421C-86DC-C66C42DAD729}">
      <dsp:nvSpPr>
        <dsp:cNvPr id="0" name=""/>
        <dsp:cNvSpPr/>
      </dsp:nvSpPr>
      <dsp:spPr>
        <a:xfrm>
          <a:off x="3319612" y="3966890"/>
          <a:ext cx="490898" cy="417364"/>
        </a:xfrm>
        <a:custGeom>
          <a:avLst/>
          <a:gdLst/>
          <a:ahLst/>
          <a:cxnLst/>
          <a:rect l="0" t="0" r="0" b="0"/>
          <a:pathLst>
            <a:path>
              <a:moveTo>
                <a:pt x="115779" y="0"/>
              </a:moveTo>
              <a:lnTo>
                <a:pt x="115779" y="306926"/>
              </a:lnTo>
              <a:lnTo>
                <a:pt x="45720" y="306926"/>
              </a:lnTo>
            </a:path>
          </a:pathLst>
        </a:custGeom>
        <a:noFill/>
        <a:ln w="12700" cap="flat" cmpd="sng" algn="ctr">
          <a:solidFill>
            <a:sysClr val="windowText" lastClr="000000"/>
          </a:solidFill>
          <a:prstDash val="solid"/>
          <a:miter lim="800000"/>
        </a:ln>
        <a:effectLst/>
      </dsp:spPr>
      <dsp:style>
        <a:lnRef idx="2">
          <a:scrgbClr r="0" g="0" b="0"/>
        </a:lnRef>
        <a:fillRef idx="0">
          <a:scrgbClr r="0" g="0" b="0"/>
        </a:fillRef>
        <a:effectRef idx="0">
          <a:scrgbClr r="0" g="0" b="0"/>
        </a:effectRef>
        <a:fontRef idx="minor"/>
      </dsp:style>
    </dsp:sp>
    <dsp:sp modelId="{7D45980B-BAD0-4FCE-9794-1B5767ED306E}">
      <dsp:nvSpPr>
        <dsp:cNvPr id="0" name=""/>
        <dsp:cNvSpPr/>
      </dsp:nvSpPr>
      <dsp:spPr>
        <a:xfrm>
          <a:off x="4285965" y="3254211"/>
          <a:ext cx="526509" cy="474951"/>
        </a:xfrm>
        <a:custGeom>
          <a:avLst/>
          <a:gdLst/>
          <a:ahLst/>
          <a:cxnLst/>
          <a:rect l="0" t="0" r="0" b="0"/>
          <a:pathLst>
            <a:path>
              <a:moveTo>
                <a:pt x="473735" y="0"/>
              </a:moveTo>
              <a:lnTo>
                <a:pt x="473735" y="306926"/>
              </a:lnTo>
              <a:lnTo>
                <a:pt x="0" y="306926"/>
              </a:lnTo>
            </a:path>
          </a:pathLst>
        </a:custGeom>
        <a:noFill/>
        <a:ln w="12700" cap="flat" cmpd="sng" algn="ctr">
          <a:solidFill>
            <a:sysClr val="windowText" lastClr="000000"/>
          </a:solidFill>
          <a:prstDash val="solid"/>
          <a:miter lim="800000"/>
        </a:ln>
        <a:effectLst/>
      </dsp:spPr>
      <dsp:style>
        <a:lnRef idx="2">
          <a:scrgbClr r="0" g="0" b="0"/>
        </a:lnRef>
        <a:fillRef idx="0">
          <a:scrgbClr r="0" g="0" b="0"/>
        </a:fillRef>
        <a:effectRef idx="0">
          <a:scrgbClr r="0" g="0" b="0"/>
        </a:effectRef>
        <a:fontRef idx="minor"/>
      </dsp:style>
    </dsp:sp>
    <dsp:sp modelId="{2620356A-7D18-4D2B-AA37-D5B554195161}">
      <dsp:nvSpPr>
        <dsp:cNvPr id="0" name=""/>
        <dsp:cNvSpPr/>
      </dsp:nvSpPr>
      <dsp:spPr>
        <a:xfrm>
          <a:off x="4921021" y="5210277"/>
          <a:ext cx="5445465" cy="1356925"/>
        </a:xfrm>
        <a:custGeom>
          <a:avLst/>
          <a:gdLst/>
          <a:ahLst/>
          <a:cxnLst/>
          <a:rect l="0" t="0" r="0" b="0"/>
          <a:pathLst>
            <a:path>
              <a:moveTo>
                <a:pt x="45720" y="0"/>
              </a:moveTo>
              <a:lnTo>
                <a:pt x="45720" y="306926"/>
              </a:lnTo>
              <a:lnTo>
                <a:pt x="115779" y="306926"/>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7FCA39E5-A003-45C4-A10E-CFC24178F19D}">
      <dsp:nvSpPr>
        <dsp:cNvPr id="0" name=""/>
        <dsp:cNvSpPr/>
      </dsp:nvSpPr>
      <dsp:spPr>
        <a:xfrm>
          <a:off x="4835192" y="5932165"/>
          <a:ext cx="91440" cy="159581"/>
        </a:xfrm>
        <a:custGeom>
          <a:avLst/>
          <a:gdLst/>
          <a:ahLst/>
          <a:cxnLst/>
          <a:rect l="0" t="0" r="0" b="0"/>
          <a:pathLst>
            <a:path>
              <a:moveTo>
                <a:pt x="45720" y="0"/>
              </a:moveTo>
              <a:lnTo>
                <a:pt x="45720" y="140118"/>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211C4B5-91F5-46E1-A626-01DB1191BB4E}">
      <dsp:nvSpPr>
        <dsp:cNvPr id="0" name=""/>
        <dsp:cNvSpPr/>
      </dsp:nvSpPr>
      <dsp:spPr>
        <a:xfrm>
          <a:off x="4835192" y="5296272"/>
          <a:ext cx="91440" cy="160437"/>
        </a:xfrm>
        <a:custGeom>
          <a:avLst/>
          <a:gdLst/>
          <a:ahLst/>
          <a:cxnLst/>
          <a:rect l="0" t="0" r="0" b="0"/>
          <a:pathLst>
            <a:path>
              <a:moveTo>
                <a:pt x="45720" y="0"/>
              </a:moveTo>
              <a:lnTo>
                <a:pt x="45720" y="140118"/>
              </a:lnTo>
            </a:path>
          </a:pathLst>
        </a:custGeom>
        <a:noFill/>
        <a:ln w="12700" cap="flat" cmpd="sng" algn="ctr">
          <a:solidFill>
            <a:srgbClr val="4472C4">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E9DEA11-B53D-4B05-BE82-023C901AC99C}">
      <dsp:nvSpPr>
        <dsp:cNvPr id="0" name=""/>
        <dsp:cNvSpPr/>
      </dsp:nvSpPr>
      <dsp:spPr>
        <a:xfrm>
          <a:off x="4766755" y="3254211"/>
          <a:ext cx="91440" cy="1566606"/>
        </a:xfrm>
        <a:custGeom>
          <a:avLst/>
          <a:gdLst/>
          <a:ahLst/>
          <a:cxnLst/>
          <a:rect l="0" t="0" r="0" b="0"/>
          <a:pathLst>
            <a:path>
              <a:moveTo>
                <a:pt x="45720" y="0"/>
              </a:moveTo>
              <a:lnTo>
                <a:pt x="45720" y="1087589"/>
              </a:lnTo>
            </a:path>
          </a:pathLst>
        </a:custGeom>
        <a:noFill/>
        <a:ln w="12700" cap="flat" cmpd="sng" algn="ctr">
          <a:solidFill>
            <a:sysClr val="windowText" lastClr="000000"/>
          </a:solidFill>
          <a:prstDash val="solid"/>
          <a:miter lim="800000"/>
        </a:ln>
        <a:effectLst/>
      </dsp:spPr>
      <dsp:style>
        <a:lnRef idx="2">
          <a:scrgbClr r="0" g="0" b="0"/>
        </a:lnRef>
        <a:fillRef idx="0">
          <a:scrgbClr r="0" g="0" b="0"/>
        </a:fillRef>
        <a:effectRef idx="0">
          <a:scrgbClr r="0" g="0" b="0"/>
        </a:effectRef>
        <a:fontRef idx="minor"/>
      </dsp:style>
    </dsp:sp>
    <dsp:sp modelId="{23D5A2BF-D1BE-4111-9E77-ECEB39851C06}">
      <dsp:nvSpPr>
        <dsp:cNvPr id="0" name=""/>
        <dsp:cNvSpPr/>
      </dsp:nvSpPr>
      <dsp:spPr>
        <a:xfrm>
          <a:off x="2943260" y="2605714"/>
          <a:ext cx="1393759" cy="410769"/>
        </a:xfrm>
        <a:custGeom>
          <a:avLst/>
          <a:gdLst/>
          <a:ahLst/>
          <a:cxnLst/>
          <a:rect l="0" t="0" r="0" b="0"/>
          <a:pathLst>
            <a:path>
              <a:moveTo>
                <a:pt x="0" y="0"/>
              </a:moveTo>
              <a:lnTo>
                <a:pt x="0" y="306926"/>
              </a:lnTo>
              <a:lnTo>
                <a:pt x="1281086" y="306926"/>
              </a:lnTo>
            </a:path>
          </a:pathLst>
        </a:custGeom>
        <a:noFill/>
        <a:ln w="12700" cap="flat" cmpd="sng" algn="ctr">
          <a:solidFill>
            <a:sysClr val="windowText" lastClr="000000"/>
          </a:solidFill>
          <a:prstDash val="solid"/>
          <a:miter lim="800000"/>
        </a:ln>
        <a:effectLst/>
      </dsp:spPr>
      <dsp:style>
        <a:lnRef idx="2">
          <a:scrgbClr r="0" g="0" b="0"/>
        </a:lnRef>
        <a:fillRef idx="0">
          <a:scrgbClr r="0" g="0" b="0"/>
        </a:fillRef>
        <a:effectRef idx="0">
          <a:scrgbClr r="0" g="0" b="0"/>
        </a:effectRef>
        <a:fontRef idx="minor"/>
      </dsp:style>
    </dsp:sp>
    <dsp:sp modelId="{85183078-554C-4A2B-8612-D0C37BFCA32D}">
      <dsp:nvSpPr>
        <dsp:cNvPr id="0" name=""/>
        <dsp:cNvSpPr/>
      </dsp:nvSpPr>
      <dsp:spPr>
        <a:xfrm>
          <a:off x="2720519" y="2605714"/>
          <a:ext cx="222741" cy="589274"/>
        </a:xfrm>
        <a:custGeom>
          <a:avLst/>
          <a:gdLst/>
          <a:ahLst/>
          <a:cxnLst/>
          <a:rect l="0" t="0" r="0" b="0"/>
          <a:pathLst>
            <a:path>
              <a:moveTo>
                <a:pt x="115779" y="0"/>
              </a:moveTo>
              <a:lnTo>
                <a:pt x="115779" y="412880"/>
              </a:lnTo>
              <a:lnTo>
                <a:pt x="45720" y="412880"/>
              </a:lnTo>
            </a:path>
          </a:pathLst>
        </a:custGeom>
        <a:noFill/>
        <a:ln w="12700" cap="flat" cmpd="sng" algn="ctr">
          <a:solidFill>
            <a:sysClr val="windowText" lastClr="000000"/>
          </a:solidFill>
          <a:prstDash val="solid"/>
          <a:miter lim="800000"/>
        </a:ln>
        <a:effectLst/>
      </dsp:spPr>
      <dsp:style>
        <a:lnRef idx="2">
          <a:scrgbClr r="0" g="0" b="0"/>
        </a:lnRef>
        <a:fillRef idx="0">
          <a:scrgbClr r="0" g="0" b="0"/>
        </a:fillRef>
        <a:effectRef idx="0">
          <a:scrgbClr r="0" g="0" b="0"/>
        </a:effectRef>
        <a:fontRef idx="minor"/>
      </dsp:style>
    </dsp:sp>
    <dsp:sp modelId="{DD68B3D3-A207-496D-AE06-C5CAAB2E3762}">
      <dsp:nvSpPr>
        <dsp:cNvPr id="0" name=""/>
        <dsp:cNvSpPr/>
      </dsp:nvSpPr>
      <dsp:spPr>
        <a:xfrm>
          <a:off x="2820365" y="920215"/>
          <a:ext cx="122895" cy="1232256"/>
        </a:xfrm>
        <a:custGeom>
          <a:avLst/>
          <a:gdLst/>
          <a:ahLst/>
          <a:cxnLst/>
          <a:rect l="0" t="0" r="0" b="0"/>
          <a:pathLst>
            <a:path>
              <a:moveTo>
                <a:pt x="45720" y="0"/>
              </a:moveTo>
              <a:lnTo>
                <a:pt x="45720" y="865247"/>
              </a:lnTo>
            </a:path>
          </a:pathLst>
        </a:custGeom>
        <a:noFill/>
        <a:ln w="12700" cap="flat" cmpd="sng" algn="ctr">
          <a:solidFill>
            <a:sysClr val="windowText" lastClr="000000"/>
          </a:solidFill>
          <a:prstDash val="solid"/>
          <a:miter lim="800000"/>
        </a:ln>
        <a:effectLst/>
      </dsp:spPr>
      <dsp:style>
        <a:lnRef idx="2">
          <a:scrgbClr r="0" g="0" b="0"/>
        </a:lnRef>
        <a:fillRef idx="0">
          <a:scrgbClr r="0" g="0" b="0"/>
        </a:fillRef>
        <a:effectRef idx="0">
          <a:scrgbClr r="0" g="0" b="0"/>
        </a:effectRef>
        <a:fontRef idx="minor"/>
      </dsp:style>
    </dsp:sp>
    <dsp:sp modelId="{5AE28F5D-5788-4DE5-96E3-61495E200DEB}">
      <dsp:nvSpPr>
        <dsp:cNvPr id="0" name=""/>
        <dsp:cNvSpPr/>
      </dsp:nvSpPr>
      <dsp:spPr>
        <a:xfrm>
          <a:off x="1585141" y="115954"/>
          <a:ext cx="2470446" cy="804261"/>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Identifying target consumers and deciding on product line</a:t>
          </a:r>
        </a:p>
      </dsp:txBody>
      <dsp:txXfrm>
        <a:off x="1585141" y="115954"/>
        <a:ext cx="2470446" cy="804261"/>
      </dsp:txXfrm>
    </dsp:sp>
    <dsp:sp modelId="{CD9CE3A5-CF20-4FC5-8B1C-6A5191D9B2EA}">
      <dsp:nvSpPr>
        <dsp:cNvPr id="0" name=""/>
        <dsp:cNvSpPr/>
      </dsp:nvSpPr>
      <dsp:spPr>
        <a:xfrm>
          <a:off x="2176280" y="2152472"/>
          <a:ext cx="1533961" cy="453242"/>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Obtaining cider source</a:t>
          </a:r>
        </a:p>
      </dsp:txBody>
      <dsp:txXfrm>
        <a:off x="2176280" y="2152472"/>
        <a:ext cx="1533961" cy="453242"/>
      </dsp:txXfrm>
    </dsp:sp>
    <dsp:sp modelId="{32814546-BBFA-46B2-BD4E-C6D0B9E2CFC1}">
      <dsp:nvSpPr>
        <dsp:cNvPr id="0" name=""/>
        <dsp:cNvSpPr/>
      </dsp:nvSpPr>
      <dsp:spPr>
        <a:xfrm>
          <a:off x="1281249" y="2806261"/>
          <a:ext cx="1439269" cy="777454"/>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Apple juice concentrate</a:t>
          </a:r>
        </a:p>
      </dsp:txBody>
      <dsp:txXfrm>
        <a:off x="1281249" y="2806261"/>
        <a:ext cx="1439269" cy="777454"/>
      </dsp:txXfrm>
    </dsp:sp>
    <dsp:sp modelId="{0CD6E1D7-3D1E-4907-A305-F4B5209C8B13}">
      <dsp:nvSpPr>
        <dsp:cNvPr id="0" name=""/>
        <dsp:cNvSpPr/>
      </dsp:nvSpPr>
      <dsp:spPr>
        <a:xfrm>
          <a:off x="4337020" y="2778756"/>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Apples</a:t>
          </a:r>
        </a:p>
      </dsp:txBody>
      <dsp:txXfrm>
        <a:off x="4337020" y="2778756"/>
        <a:ext cx="950910" cy="475455"/>
      </dsp:txXfrm>
    </dsp:sp>
    <dsp:sp modelId="{01E94D4B-BBA9-4088-AFA1-994530212E48}">
      <dsp:nvSpPr>
        <dsp:cNvPr id="0" name=""/>
        <dsp:cNvSpPr/>
      </dsp:nvSpPr>
      <dsp:spPr>
        <a:xfrm>
          <a:off x="4407596" y="4820817"/>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Washing fruit</a:t>
          </a:r>
        </a:p>
      </dsp:txBody>
      <dsp:txXfrm>
        <a:off x="4407596" y="4820817"/>
        <a:ext cx="950910" cy="475455"/>
      </dsp:txXfrm>
    </dsp:sp>
    <dsp:sp modelId="{DA3E1BBE-9E81-4F5D-8413-F30A1875316D}">
      <dsp:nvSpPr>
        <dsp:cNvPr id="0" name=""/>
        <dsp:cNvSpPr/>
      </dsp:nvSpPr>
      <dsp:spPr>
        <a:xfrm>
          <a:off x="4405457" y="5456710"/>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Milling fruit</a:t>
          </a:r>
        </a:p>
      </dsp:txBody>
      <dsp:txXfrm>
        <a:off x="4405457" y="5456710"/>
        <a:ext cx="950910" cy="475455"/>
      </dsp:txXfrm>
    </dsp:sp>
    <dsp:sp modelId="{14CEFFD2-5F3E-42A5-8C23-50660A7FCA25}">
      <dsp:nvSpPr>
        <dsp:cNvPr id="0" name=""/>
        <dsp:cNvSpPr/>
      </dsp:nvSpPr>
      <dsp:spPr>
        <a:xfrm>
          <a:off x="4445566" y="6091747"/>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Pressing fruit</a:t>
          </a:r>
        </a:p>
      </dsp:txBody>
      <dsp:txXfrm>
        <a:off x="4445566" y="6091747"/>
        <a:ext cx="950910" cy="475455"/>
      </dsp:txXfrm>
    </dsp:sp>
    <dsp:sp modelId="{03B9B2DC-1DD3-41DB-B8E6-879637001F31}">
      <dsp:nvSpPr>
        <dsp:cNvPr id="0" name=""/>
        <dsp:cNvSpPr/>
      </dsp:nvSpPr>
      <dsp:spPr>
        <a:xfrm>
          <a:off x="10366487" y="5030778"/>
          <a:ext cx="1080481" cy="358997"/>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solidFill>
              <a:latin typeface="Serif"/>
              <a:ea typeface="+mn-ea"/>
              <a:cs typeface="Times New Roman" panose="02020603050405020304" pitchFamily="18" charset="0"/>
            </a:rPr>
            <a:t>Off-premise </a:t>
          </a:r>
        </a:p>
      </dsp:txBody>
      <dsp:txXfrm>
        <a:off x="10366487" y="5030778"/>
        <a:ext cx="1080481" cy="358997"/>
      </dsp:txXfrm>
    </dsp:sp>
    <dsp:sp modelId="{C45A3522-5868-45C9-8345-E409D312CACC}">
      <dsp:nvSpPr>
        <dsp:cNvPr id="0" name=""/>
        <dsp:cNvSpPr/>
      </dsp:nvSpPr>
      <dsp:spPr>
        <a:xfrm>
          <a:off x="3335055" y="3491435"/>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Buy</a:t>
          </a:r>
        </a:p>
      </dsp:txBody>
      <dsp:txXfrm>
        <a:off x="3335055" y="3491435"/>
        <a:ext cx="950910" cy="475455"/>
      </dsp:txXfrm>
    </dsp:sp>
    <dsp:sp modelId="{93E147E3-4FAD-47EC-92D0-22D84F13AE1B}">
      <dsp:nvSpPr>
        <dsp:cNvPr id="0" name=""/>
        <dsp:cNvSpPr/>
      </dsp:nvSpPr>
      <dsp:spPr>
        <a:xfrm>
          <a:off x="2368701" y="4146526"/>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Culinary apples</a:t>
          </a:r>
        </a:p>
      </dsp:txBody>
      <dsp:txXfrm>
        <a:off x="2368701" y="4146526"/>
        <a:ext cx="950910" cy="475455"/>
      </dsp:txXfrm>
    </dsp:sp>
    <dsp:sp modelId="{8857E00A-ABAB-410F-BE32-98A559FAEEDE}">
      <dsp:nvSpPr>
        <dsp:cNvPr id="0" name=""/>
        <dsp:cNvSpPr/>
      </dsp:nvSpPr>
      <dsp:spPr>
        <a:xfrm>
          <a:off x="3679741" y="4166581"/>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Specialty apples</a:t>
          </a:r>
        </a:p>
      </dsp:txBody>
      <dsp:txXfrm>
        <a:off x="3679741" y="4166581"/>
        <a:ext cx="950910" cy="475455"/>
      </dsp:txXfrm>
    </dsp:sp>
    <dsp:sp modelId="{594252B0-A673-4EA7-BDDF-DAEA4DCC1E4E}">
      <dsp:nvSpPr>
        <dsp:cNvPr id="0" name=""/>
        <dsp:cNvSpPr/>
      </dsp:nvSpPr>
      <dsp:spPr>
        <a:xfrm>
          <a:off x="5565111" y="3479800"/>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Grow</a:t>
          </a:r>
        </a:p>
      </dsp:txBody>
      <dsp:txXfrm>
        <a:off x="5565111" y="3479800"/>
        <a:ext cx="950910" cy="475455"/>
      </dsp:txXfrm>
    </dsp:sp>
    <dsp:sp modelId="{A01B9CA2-9C36-4323-A5DE-C5104EE74899}">
      <dsp:nvSpPr>
        <dsp:cNvPr id="0" name=""/>
        <dsp:cNvSpPr/>
      </dsp:nvSpPr>
      <dsp:spPr>
        <a:xfrm>
          <a:off x="5014534" y="4136499"/>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Culinary apples</a:t>
          </a:r>
        </a:p>
      </dsp:txBody>
      <dsp:txXfrm>
        <a:off x="5014534" y="4136499"/>
        <a:ext cx="950910" cy="475455"/>
      </dsp:txXfrm>
    </dsp:sp>
    <dsp:sp modelId="{1DA5AA2D-3470-4381-B282-2E5A416BA76A}">
      <dsp:nvSpPr>
        <dsp:cNvPr id="0" name=""/>
        <dsp:cNvSpPr/>
      </dsp:nvSpPr>
      <dsp:spPr>
        <a:xfrm>
          <a:off x="6081218" y="4126472"/>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Specialty apples</a:t>
          </a:r>
        </a:p>
      </dsp:txBody>
      <dsp:txXfrm>
        <a:off x="6081218" y="4126472"/>
        <a:ext cx="950910" cy="475455"/>
      </dsp:txXfrm>
    </dsp:sp>
    <dsp:sp modelId="{6A814285-54F1-4C4E-A6B9-243DC6B8ADF6}">
      <dsp:nvSpPr>
        <dsp:cNvPr id="0" name=""/>
        <dsp:cNvSpPr/>
      </dsp:nvSpPr>
      <dsp:spPr>
        <a:xfrm>
          <a:off x="3929" y="1119906"/>
          <a:ext cx="2716589" cy="833729"/>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Fruitier, sweeter cider products with lower tannin and acid for newer consumers</a:t>
          </a:r>
        </a:p>
      </dsp:txBody>
      <dsp:txXfrm>
        <a:off x="3929" y="1119906"/>
        <a:ext cx="2716589" cy="833729"/>
      </dsp:txXfrm>
    </dsp:sp>
    <dsp:sp modelId="{1CD0A62C-F835-4DA6-B018-DDB5EF09DEA3}">
      <dsp:nvSpPr>
        <dsp:cNvPr id="0" name=""/>
        <dsp:cNvSpPr/>
      </dsp:nvSpPr>
      <dsp:spPr>
        <a:xfrm>
          <a:off x="2920210" y="1119906"/>
          <a:ext cx="3472639" cy="814607"/>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Stronger, less fruity cider products with higher acid and tannin for more sophisticated consumers</a:t>
          </a:r>
        </a:p>
      </dsp:txBody>
      <dsp:txXfrm>
        <a:off x="2920210" y="1119906"/>
        <a:ext cx="3472639" cy="814607"/>
      </dsp:txXfrm>
    </dsp:sp>
    <dsp:sp modelId="{C8783E70-3225-4EEB-B92E-72D330714168}">
      <dsp:nvSpPr>
        <dsp:cNvPr id="0" name=""/>
        <dsp:cNvSpPr/>
      </dsp:nvSpPr>
      <dsp:spPr>
        <a:xfrm>
          <a:off x="6903803" y="5891899"/>
          <a:ext cx="953192" cy="65133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ysClr val="windowText" lastClr="000000"/>
              </a:solidFill>
              <a:latin typeface="Serif"/>
              <a:ea typeface="+mn-ea"/>
              <a:cs typeface="Times New Roman" panose="02020603050405020304" pitchFamily="18" charset="0"/>
            </a:rPr>
            <a:t>Fermenting and storing juice</a:t>
          </a:r>
        </a:p>
      </dsp:txBody>
      <dsp:txXfrm>
        <a:off x="6903803" y="5891899"/>
        <a:ext cx="953192" cy="651335"/>
      </dsp:txXfrm>
    </dsp:sp>
    <dsp:sp modelId="{80C693EF-FC20-486E-9B6A-27253A6A9E2E}">
      <dsp:nvSpPr>
        <dsp:cNvPr id="0" name=""/>
        <dsp:cNvSpPr/>
      </dsp:nvSpPr>
      <dsp:spPr>
        <a:xfrm>
          <a:off x="8067147" y="5871283"/>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solidFill>
              <a:latin typeface="Serif"/>
              <a:ea typeface="+mn-ea"/>
              <a:cs typeface="Times New Roman" panose="02020603050405020304" pitchFamily="18" charset="0"/>
            </a:rPr>
            <a:t>Blending cider</a:t>
          </a:r>
        </a:p>
      </dsp:txBody>
      <dsp:txXfrm>
        <a:off x="8067147" y="5871283"/>
        <a:ext cx="950910" cy="475455"/>
      </dsp:txXfrm>
    </dsp:sp>
    <dsp:sp modelId="{9763CB03-A7C2-419D-8587-342C82E838EE}">
      <dsp:nvSpPr>
        <dsp:cNvPr id="0" name=""/>
        <dsp:cNvSpPr/>
      </dsp:nvSpPr>
      <dsp:spPr>
        <a:xfrm>
          <a:off x="9142950" y="5871288"/>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solidFill>
              <a:latin typeface="Serif"/>
              <a:ea typeface="+mn-ea"/>
              <a:cs typeface="Times New Roman" panose="02020603050405020304" pitchFamily="18" charset="0"/>
            </a:rPr>
            <a:t>Packaging cider</a:t>
          </a:r>
        </a:p>
      </dsp:txBody>
      <dsp:txXfrm>
        <a:off x="9142950" y="5871288"/>
        <a:ext cx="950910" cy="475455"/>
      </dsp:txXfrm>
    </dsp:sp>
    <dsp:sp modelId="{8549EDFF-CCE3-46F9-927E-F61E646F8D68}">
      <dsp:nvSpPr>
        <dsp:cNvPr id="0" name=""/>
        <dsp:cNvSpPr/>
      </dsp:nvSpPr>
      <dsp:spPr>
        <a:xfrm>
          <a:off x="10208455" y="5871283"/>
          <a:ext cx="950910" cy="475455"/>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solidFill>
              <a:latin typeface="Serif"/>
              <a:ea typeface="+mn-ea"/>
              <a:cs typeface="Times New Roman" panose="02020603050405020304" pitchFamily="18" charset="0"/>
            </a:rPr>
            <a:t>Distributing cider </a:t>
          </a:r>
        </a:p>
      </dsp:txBody>
      <dsp:txXfrm>
        <a:off x="10208455" y="5871283"/>
        <a:ext cx="950910" cy="475455"/>
      </dsp:txXfrm>
    </dsp:sp>
    <dsp:sp modelId="{BBC1EDDB-728B-47B7-8752-F503531709D5}">
      <dsp:nvSpPr>
        <dsp:cNvPr id="0" name=""/>
        <dsp:cNvSpPr/>
      </dsp:nvSpPr>
      <dsp:spPr>
        <a:xfrm>
          <a:off x="5557979" y="5668055"/>
          <a:ext cx="1080481" cy="358997"/>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Batch press</a:t>
          </a:r>
        </a:p>
      </dsp:txBody>
      <dsp:txXfrm>
        <a:off x="5557979" y="5668055"/>
        <a:ext cx="1080481" cy="358997"/>
      </dsp:txXfrm>
    </dsp:sp>
    <dsp:sp modelId="{31EEC192-FC09-455B-A516-B208B57C861D}">
      <dsp:nvSpPr>
        <dsp:cNvPr id="0" name=""/>
        <dsp:cNvSpPr/>
      </dsp:nvSpPr>
      <dsp:spPr>
        <a:xfrm>
          <a:off x="9134791" y="5030778"/>
          <a:ext cx="1080481" cy="358997"/>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solidFill>
              <a:latin typeface="Serif"/>
              <a:ea typeface="+mn-ea"/>
              <a:cs typeface="Times New Roman" panose="02020603050405020304" pitchFamily="18" charset="0"/>
            </a:rPr>
            <a:t>On-premise </a:t>
          </a:r>
        </a:p>
      </dsp:txBody>
      <dsp:txXfrm>
        <a:off x="9134791" y="5030778"/>
        <a:ext cx="1080481" cy="358997"/>
      </dsp:txXfrm>
    </dsp:sp>
    <dsp:sp modelId="{97C19A02-848F-4C34-A37E-4BE65CB77CFA}">
      <dsp:nvSpPr>
        <dsp:cNvPr id="0" name=""/>
        <dsp:cNvSpPr/>
      </dsp:nvSpPr>
      <dsp:spPr>
        <a:xfrm>
          <a:off x="5558768" y="6130958"/>
          <a:ext cx="1102162" cy="517238"/>
        </a:xfrm>
        <a:prstGeom prst="rect">
          <a:avLst/>
        </a:prstGeom>
        <a:noFill/>
        <a:ln w="12700" cap="flat" cmpd="sng" algn="ctr">
          <a:solidFill>
            <a:sysClr val="windowText" lastClr="00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Serif"/>
              <a:ea typeface="+mn-ea"/>
              <a:cs typeface="Times New Roman" panose="02020603050405020304" pitchFamily="18" charset="0"/>
            </a:rPr>
            <a:t>Continuous press </a:t>
          </a:r>
        </a:p>
      </dsp:txBody>
      <dsp:txXfrm>
        <a:off x="5558768" y="6130958"/>
        <a:ext cx="1102162" cy="5172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9A90-06CE-4B02-B79F-8C92DBB29607}">
      <dsp:nvSpPr>
        <dsp:cNvPr id="0" name=""/>
        <dsp:cNvSpPr/>
      </dsp:nvSpPr>
      <dsp:spPr>
        <a:xfrm>
          <a:off x="788669" y="0"/>
          <a:ext cx="8938260" cy="1528636"/>
        </a:xfrm>
        <a:prstGeom prst="rightArrow">
          <a:avLst/>
        </a:prstGeom>
        <a:solidFill>
          <a:schemeClr val="accent6">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6ED6D6-B983-4A19-81D7-C932DE0297DF}">
      <dsp:nvSpPr>
        <dsp:cNvPr id="0" name=""/>
        <dsp:cNvSpPr/>
      </dsp:nvSpPr>
      <dsp:spPr>
        <a:xfrm>
          <a:off x="5134" y="458590"/>
          <a:ext cx="3173164" cy="611454"/>
        </a:xfrm>
        <a:prstGeom prst="round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latin typeface="Serif"/>
            </a:rPr>
            <a:t>Identifying cider consumption channels at different value chain levels</a:t>
          </a:r>
        </a:p>
      </dsp:txBody>
      <dsp:txXfrm>
        <a:off x="34983" y="488439"/>
        <a:ext cx="3113466" cy="551756"/>
      </dsp:txXfrm>
    </dsp:sp>
    <dsp:sp modelId="{62F84D00-AEF9-4EC5-83E8-9F927DC5537E}">
      <dsp:nvSpPr>
        <dsp:cNvPr id="0" name=""/>
        <dsp:cNvSpPr/>
      </dsp:nvSpPr>
      <dsp:spPr>
        <a:xfrm>
          <a:off x="3671217" y="458590"/>
          <a:ext cx="3173164" cy="611454"/>
        </a:xfrm>
        <a:prstGeom prst="round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latin typeface="Serif"/>
            </a:rPr>
            <a:t>Allocating proper proportions of sales to these levels</a:t>
          </a:r>
        </a:p>
      </dsp:txBody>
      <dsp:txXfrm>
        <a:off x="3701066" y="488439"/>
        <a:ext cx="3113466" cy="551756"/>
      </dsp:txXfrm>
    </dsp:sp>
    <dsp:sp modelId="{4DC7F6A6-0806-471C-91AE-1637782AC82C}">
      <dsp:nvSpPr>
        <dsp:cNvPr id="0" name=""/>
        <dsp:cNvSpPr/>
      </dsp:nvSpPr>
      <dsp:spPr>
        <a:xfrm>
          <a:off x="7337300" y="458590"/>
          <a:ext cx="3173164" cy="611454"/>
        </a:xfrm>
        <a:prstGeom prst="roundRect">
          <a:avLst/>
        </a:prstGeom>
        <a:solidFill>
          <a:schemeClr val="lt1">
            <a:hueOff val="0"/>
            <a:satOff val="0"/>
            <a:lumOff val="0"/>
            <a:alphaOff val="0"/>
          </a:schemeClr>
        </a:solidFill>
        <a:ln w="12700" cap="flat" cmpd="sng" algn="ctr">
          <a:solidFill>
            <a:schemeClr val="accent6">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latin typeface="Serif"/>
            </a:rPr>
            <a:t>Using IMPLAN software to carry out final economic contribution analyses</a:t>
          </a:r>
        </a:p>
      </dsp:txBody>
      <dsp:txXfrm>
        <a:off x="7367149" y="488439"/>
        <a:ext cx="3113466" cy="55175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2F4595-0130-467F-8797-61594C2E2A38}" type="datetimeFigureOut">
              <a:rPr lang="en-US" smtClean="0"/>
              <a:t>8/15/2022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F55153-08A2-4FF0-A756-798D09BF6C15}" type="slidenum">
              <a:rPr lang="en-US" smtClean="0"/>
              <a:t>‹#›</a:t>
            </a:fld>
            <a:endParaRPr lang="en-US"/>
          </a:p>
        </p:txBody>
      </p:sp>
    </p:spTree>
    <p:extLst>
      <p:ext uri="{BB962C8B-B14F-4D97-AF65-F5344CB8AC3E}">
        <p14:creationId xmlns:p14="http://schemas.microsoft.com/office/powerpoint/2010/main" val="138119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Raising regional income, employment, sales revenues </a:t>
            </a:r>
          </a:p>
          <a:p>
            <a:endParaRPr lang="en-US" dirty="0"/>
          </a:p>
        </p:txBody>
      </p:sp>
      <p:sp>
        <p:nvSpPr>
          <p:cNvPr id="4" name="Slide Number Placeholder 3"/>
          <p:cNvSpPr>
            <a:spLocks noGrp="1"/>
          </p:cNvSpPr>
          <p:nvPr>
            <p:ph type="sldNum" sz="quarter" idx="5"/>
          </p:nvPr>
        </p:nvSpPr>
        <p:spPr/>
        <p:txBody>
          <a:bodyPr/>
          <a:lstStyle/>
          <a:p>
            <a:fld id="{1EF55153-08A2-4FF0-A756-798D09BF6C15}" type="slidenum">
              <a:rPr lang="en-US" smtClean="0"/>
              <a:t>3</a:t>
            </a:fld>
            <a:endParaRPr lang="en-US"/>
          </a:p>
        </p:txBody>
      </p:sp>
    </p:spTree>
    <p:extLst>
      <p:ext uri="{BB962C8B-B14F-4D97-AF65-F5344CB8AC3E}">
        <p14:creationId xmlns:p14="http://schemas.microsoft.com/office/powerpoint/2010/main" val="903256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While hard cider is not included as a separate industry, transactions of the cider industry are included with Wineries (IMPLAN commodity 30107). </a:t>
            </a:r>
          </a:p>
          <a:p>
            <a:r>
              <a:rPr lang="en-US" sz="1800" b="1" dirty="0">
                <a:effectLst/>
                <a:latin typeface="Times New Roman" panose="02020603050405020304" pitchFamily="18" charset="0"/>
              </a:rPr>
              <a:t>Another row: Value of final sales- new transactions in the economy, final demand, all goes to cider industry </a:t>
            </a:r>
          </a:p>
          <a:p>
            <a:endParaRPr lang="en-US" b="1" dirty="0"/>
          </a:p>
        </p:txBody>
      </p:sp>
      <p:sp>
        <p:nvSpPr>
          <p:cNvPr id="4" name="Slide Number Placeholder 3"/>
          <p:cNvSpPr>
            <a:spLocks noGrp="1"/>
          </p:cNvSpPr>
          <p:nvPr>
            <p:ph type="sldNum" sz="quarter" idx="5"/>
          </p:nvPr>
        </p:nvSpPr>
        <p:spPr/>
        <p:txBody>
          <a:bodyPr/>
          <a:lstStyle/>
          <a:p>
            <a:fld id="{1EF55153-08A2-4FF0-A756-798D09BF6C15}" type="slidenum">
              <a:rPr lang="en-US" smtClean="0"/>
              <a:t>14</a:t>
            </a:fld>
            <a:endParaRPr lang="en-US"/>
          </a:p>
        </p:txBody>
      </p:sp>
    </p:spTree>
    <p:extLst>
      <p:ext uri="{BB962C8B-B14F-4D97-AF65-F5344CB8AC3E}">
        <p14:creationId xmlns:p14="http://schemas.microsoft.com/office/powerpoint/2010/main" val="2045882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import substitution</a:t>
            </a:r>
          </a:p>
        </p:txBody>
      </p:sp>
      <p:sp>
        <p:nvSpPr>
          <p:cNvPr id="4" name="Slide Number Placeholder 3"/>
          <p:cNvSpPr>
            <a:spLocks noGrp="1"/>
          </p:cNvSpPr>
          <p:nvPr>
            <p:ph type="sldNum" sz="quarter" idx="5"/>
          </p:nvPr>
        </p:nvSpPr>
        <p:spPr/>
        <p:txBody>
          <a:bodyPr/>
          <a:lstStyle/>
          <a:p>
            <a:fld id="{1EF55153-08A2-4FF0-A756-798D09BF6C15}" type="slidenum">
              <a:rPr lang="en-US" smtClean="0"/>
              <a:t>17</a:t>
            </a:fld>
            <a:endParaRPr lang="en-US"/>
          </a:p>
        </p:txBody>
      </p:sp>
    </p:spTree>
    <p:extLst>
      <p:ext uri="{BB962C8B-B14F-4D97-AF65-F5344CB8AC3E}">
        <p14:creationId xmlns:p14="http://schemas.microsoft.com/office/powerpoint/2010/main" val="2349589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for consumers and industry stakeholders </a:t>
            </a:r>
          </a:p>
        </p:txBody>
      </p:sp>
      <p:sp>
        <p:nvSpPr>
          <p:cNvPr id="4" name="Slide Number Placeholder 3"/>
          <p:cNvSpPr>
            <a:spLocks noGrp="1"/>
          </p:cNvSpPr>
          <p:nvPr>
            <p:ph type="sldNum" sz="quarter" idx="5"/>
          </p:nvPr>
        </p:nvSpPr>
        <p:spPr/>
        <p:txBody>
          <a:bodyPr/>
          <a:lstStyle/>
          <a:p>
            <a:fld id="{1EF55153-08A2-4FF0-A756-798D09BF6C15}" type="slidenum">
              <a:rPr lang="en-US" smtClean="0"/>
              <a:t>5</a:t>
            </a:fld>
            <a:endParaRPr lang="en-US"/>
          </a:p>
        </p:txBody>
      </p:sp>
    </p:spTree>
    <p:extLst>
      <p:ext uri="{BB962C8B-B14F-4D97-AF65-F5344CB8AC3E}">
        <p14:creationId xmlns:p14="http://schemas.microsoft.com/office/powerpoint/2010/main" val="2900348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a:t>
            </a:r>
            <a:r>
              <a:rPr lang="en-US" sz="1800" dirty="0">
                <a:effectLst/>
                <a:latin typeface="Times New Roman" panose="02020603050405020304" pitchFamily="18" charset="0"/>
              </a:rPr>
              <a:t>Str</a:t>
            </a:r>
            <a:r>
              <a:rPr lang="en-US" sz="1800" dirty="0">
                <a:effectLst/>
                <a:latin typeface="Times New Roman" panose="02020603050405020304" pitchFamily="18" charset="0"/>
                <a:ea typeface="Calibri" panose="020F0502020204030204" pitchFamily="34" charset="0"/>
              </a:rPr>
              <a:t>engthening local economy by preventing sales dollars from ‘leaking’ out of the region. Industry sales also create new jobs and new expenditures with income that are subsequently spent in the economy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rPr>
              <a:t>3: </a:t>
            </a:r>
            <a:r>
              <a:rPr lang="en-US" sz="1200" dirty="0">
                <a:effectLst/>
                <a:latin typeface="Serif"/>
                <a:ea typeface="Calibri" panose="020F0502020204030204" pitchFamily="34" charset="0"/>
                <a:cs typeface="Times New Roman" panose="02020603050405020304" pitchFamily="18" charset="0"/>
              </a:rPr>
              <a:t>depending on market linkages between substitutable and complementary products, and alternative marketplaces</a:t>
            </a:r>
            <a:endParaRPr lang="en-US" sz="1200" dirty="0">
              <a:latin typeface="Serif"/>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EF55153-08A2-4FF0-A756-798D09BF6C15}" type="slidenum">
              <a:rPr lang="en-US" smtClean="0"/>
              <a:t>6</a:t>
            </a:fld>
            <a:endParaRPr lang="en-US"/>
          </a:p>
        </p:txBody>
      </p:sp>
    </p:spTree>
    <p:extLst>
      <p:ext uri="{BB962C8B-B14F-4D97-AF65-F5344CB8AC3E}">
        <p14:creationId xmlns:p14="http://schemas.microsoft.com/office/powerpoint/2010/main" val="1092160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F55153-08A2-4FF0-A756-798D09BF6C15}" type="slidenum">
              <a:rPr lang="en-US" smtClean="0"/>
              <a:t>7</a:t>
            </a:fld>
            <a:endParaRPr lang="en-US"/>
          </a:p>
        </p:txBody>
      </p:sp>
    </p:spTree>
    <p:extLst>
      <p:ext uri="{BB962C8B-B14F-4D97-AF65-F5344CB8AC3E}">
        <p14:creationId xmlns:p14="http://schemas.microsoft.com/office/powerpoint/2010/main" val="2947612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 not explain table cell by cell, will talk through the history briefly </a:t>
            </a:r>
          </a:p>
        </p:txBody>
      </p:sp>
      <p:sp>
        <p:nvSpPr>
          <p:cNvPr id="4" name="Slide Number Placeholder 3"/>
          <p:cNvSpPr>
            <a:spLocks noGrp="1"/>
          </p:cNvSpPr>
          <p:nvPr>
            <p:ph type="sldNum" sz="quarter" idx="5"/>
          </p:nvPr>
        </p:nvSpPr>
        <p:spPr/>
        <p:txBody>
          <a:bodyPr/>
          <a:lstStyle/>
          <a:p>
            <a:fld id="{1EF55153-08A2-4FF0-A756-798D09BF6C15}" type="slidenum">
              <a:rPr lang="en-US" smtClean="0"/>
              <a:t>8</a:t>
            </a:fld>
            <a:endParaRPr lang="en-US"/>
          </a:p>
        </p:txBody>
      </p:sp>
    </p:spTree>
    <p:extLst>
      <p:ext uri="{BB962C8B-B14F-4D97-AF65-F5344CB8AC3E}">
        <p14:creationId xmlns:p14="http://schemas.microsoft.com/office/powerpoint/2010/main" val="1534402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latin typeface="Times New Roman" panose="02020603050405020304" pitchFamily="18" charset="0"/>
                <a:ea typeface="Calibri" panose="020F0502020204030204" pitchFamily="34" charset="0"/>
                <a:cs typeface="Times New Roman" panose="02020603050405020304" pitchFamily="18" charset="0"/>
              </a:rPr>
              <a:t>Craft beverage market discussion because they are hard cider competitions </a:t>
            </a:r>
          </a:p>
          <a:p>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p>
            <a:r>
              <a:rPr lang="en-US" sz="1200" dirty="0">
                <a:effectLst/>
                <a:latin typeface="Times New Roman" panose="02020603050405020304" pitchFamily="18" charset="0"/>
                <a:ea typeface="Calibri" panose="020F0502020204030204" pitchFamily="34" charset="0"/>
                <a:cs typeface="Times New Roman" panose="02020603050405020304" pitchFamily="18" charset="0"/>
              </a:rPr>
              <a:t>Today hard cider retains a relatively small share of the overall alcohol market with current market size of $569.1 million (Lombardo 2020). For comparison, the total market for craft beer in the U.S. is about $22.2 billion (Brewers Association 2020). </a:t>
            </a:r>
          </a:p>
          <a:p>
            <a:endParaRPr lang="en-US" sz="1200" dirty="0">
              <a:effectLst/>
              <a:latin typeface="Times New Roman" panose="02020603050405020304" pitchFamily="18" charset="0"/>
              <a:cs typeface="Times New Roman" panose="02020603050405020304" pitchFamily="18" charset="0"/>
            </a:endParaRPr>
          </a:p>
          <a:p>
            <a:r>
              <a:rPr lang="en-US" sz="1200" dirty="0">
                <a:effectLst/>
                <a:latin typeface="Times New Roman" panose="02020603050405020304" pitchFamily="18" charset="0"/>
                <a:ea typeface="Calibri" panose="020F0502020204030204" pitchFamily="34" charset="0"/>
                <a:cs typeface="Times New Roman" panose="02020603050405020304" pitchFamily="18" charset="0"/>
              </a:rPr>
              <a:t>other craft drinks like wine, liquors, mead, perry and other fermented beverages have also seen increase popularity and production in recent years</a:t>
            </a:r>
            <a:endParaRPr lang="en-US" dirty="0"/>
          </a:p>
        </p:txBody>
      </p:sp>
      <p:sp>
        <p:nvSpPr>
          <p:cNvPr id="4" name="Slide Number Placeholder 3"/>
          <p:cNvSpPr>
            <a:spLocks noGrp="1"/>
          </p:cNvSpPr>
          <p:nvPr>
            <p:ph type="sldNum" sz="quarter" idx="5"/>
          </p:nvPr>
        </p:nvSpPr>
        <p:spPr/>
        <p:txBody>
          <a:bodyPr/>
          <a:lstStyle/>
          <a:p>
            <a:fld id="{1EF55153-08A2-4FF0-A756-798D09BF6C15}" type="slidenum">
              <a:rPr lang="en-US" smtClean="0"/>
              <a:t>9</a:t>
            </a:fld>
            <a:endParaRPr lang="en-US"/>
          </a:p>
        </p:txBody>
      </p:sp>
    </p:spTree>
    <p:extLst>
      <p:ext uri="{BB962C8B-B14F-4D97-AF65-F5344CB8AC3E}">
        <p14:creationId xmlns:p14="http://schemas.microsoft.com/office/powerpoint/2010/main" val="4132542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Representatives of the Michigan cider industry, the Michigan Apple Committee, the Michigan Department of Agriculture and Rural Development (MDARD), and Michigan State University Extension collaborated to develop Good Manufacturing Practices (GMPs) for Michigan apple cider (Department of </a:t>
            </a:r>
            <a:r>
              <a:rPr lang="en-US" sz="1800" dirty="0" err="1">
                <a:effectLst/>
                <a:latin typeface="Times New Roman" panose="02020603050405020304" pitchFamily="18" charset="0"/>
                <a:ea typeface="Calibri" panose="020F0502020204030204" pitchFamily="34" charset="0"/>
                <a:cs typeface="Times New Roman" panose="02020603050405020304" pitchFamily="18" charset="0"/>
              </a:rPr>
              <a:t>Agriculutre</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&amp; Rural Development 2018). These guidelines include recommendations and requirements tied to existing law regarding every stage of the cider production process. To ensure food safety, state law in Michigan requires all cideries to have a certified specialist as an active staff member.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1EF55153-08A2-4FF0-A756-798D09BF6C15}" type="slidenum">
              <a:rPr lang="en-US" smtClean="0"/>
              <a:t>10</a:t>
            </a:fld>
            <a:endParaRPr lang="en-US"/>
          </a:p>
        </p:txBody>
      </p:sp>
    </p:spTree>
    <p:extLst>
      <p:ext uri="{BB962C8B-B14F-4D97-AF65-F5344CB8AC3E}">
        <p14:creationId xmlns:p14="http://schemas.microsoft.com/office/powerpoint/2010/main" val="381788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Times New Roman" panose="02020603050405020304" pitchFamily="18" charset="0"/>
                <a:ea typeface="Calibri" panose="020F0502020204030204" pitchFamily="34" charset="0"/>
              </a:rPr>
              <a:t>Key costs of the cider producers come from buying raw materials (packaging material, apples, sugar, yeast) and paying for labor, marketing and utility</a:t>
            </a:r>
            <a:endParaRPr lang="en-US" dirty="0"/>
          </a:p>
        </p:txBody>
      </p:sp>
      <p:sp>
        <p:nvSpPr>
          <p:cNvPr id="4" name="Slide Number Placeholder 3"/>
          <p:cNvSpPr>
            <a:spLocks noGrp="1"/>
          </p:cNvSpPr>
          <p:nvPr>
            <p:ph type="sldNum" sz="quarter" idx="5"/>
          </p:nvPr>
        </p:nvSpPr>
        <p:spPr/>
        <p:txBody>
          <a:bodyPr/>
          <a:lstStyle/>
          <a:p>
            <a:fld id="{1EF55153-08A2-4FF0-A756-798D09BF6C15}" type="slidenum">
              <a:rPr lang="en-US" smtClean="0"/>
              <a:t>11</a:t>
            </a:fld>
            <a:endParaRPr lang="en-US"/>
          </a:p>
        </p:txBody>
      </p:sp>
    </p:spTree>
    <p:extLst>
      <p:ext uri="{BB962C8B-B14F-4D97-AF65-F5344CB8AC3E}">
        <p14:creationId xmlns:p14="http://schemas.microsoft.com/office/powerpoint/2010/main" val="610728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https://blog.implan.com/understanding-implan-effects</a:t>
            </a:r>
          </a:p>
          <a:p>
            <a:r>
              <a:rPr lang="en-US" dirty="0"/>
              <a:t>Linear model</a:t>
            </a:r>
          </a:p>
          <a:p>
            <a:r>
              <a:rPr lang="en-US" dirty="0"/>
              <a:t>IO model specified for MI will be used, estimate of macroeconomic effects, will count for direct+ secondary </a:t>
            </a:r>
            <a:r>
              <a:rPr lang="en-US" dirty="0" err="1"/>
              <a:t>effcts</a:t>
            </a:r>
            <a:r>
              <a:rPr lang="en-US" dirty="0"/>
              <a:t> and transactions all the way through supply chain </a:t>
            </a:r>
          </a:p>
          <a:p>
            <a:endParaRPr lang="en-US" dirty="0"/>
          </a:p>
        </p:txBody>
      </p:sp>
      <p:sp>
        <p:nvSpPr>
          <p:cNvPr id="4" name="Slide Number Placeholder 3"/>
          <p:cNvSpPr>
            <a:spLocks noGrp="1"/>
          </p:cNvSpPr>
          <p:nvPr>
            <p:ph type="sldNum" sz="quarter" idx="5"/>
          </p:nvPr>
        </p:nvSpPr>
        <p:spPr/>
        <p:txBody>
          <a:bodyPr/>
          <a:lstStyle/>
          <a:p>
            <a:fld id="{1EF55153-08A2-4FF0-A756-798D09BF6C15}" type="slidenum">
              <a:rPr lang="en-US" smtClean="0"/>
              <a:t>13</a:t>
            </a:fld>
            <a:endParaRPr lang="en-US"/>
          </a:p>
        </p:txBody>
      </p:sp>
    </p:spTree>
    <p:extLst>
      <p:ext uri="{BB962C8B-B14F-4D97-AF65-F5344CB8AC3E}">
        <p14:creationId xmlns:p14="http://schemas.microsoft.com/office/powerpoint/2010/main" val="3126731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4BA59-7D85-78A3-2A21-046621C256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DFCBDD6-4192-5166-E9A8-851C6F5F28D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C3436BA-8C9A-ECFF-0848-155B3331FD91}"/>
              </a:ext>
            </a:extLst>
          </p:cNvPr>
          <p:cNvSpPr>
            <a:spLocks noGrp="1"/>
          </p:cNvSpPr>
          <p:nvPr>
            <p:ph type="dt" sz="half" idx="10"/>
          </p:nvPr>
        </p:nvSpPr>
        <p:spPr/>
        <p:txBody>
          <a:bodyPr/>
          <a:lstStyle/>
          <a:p>
            <a:fld id="{0D34AB39-F7ED-4B24-A466-1FC835645599}" type="datetime1">
              <a:rPr lang="en-US" smtClean="0"/>
              <a:t>8/15/2022</a:t>
            </a:fld>
            <a:endParaRPr lang="en-US"/>
          </a:p>
        </p:txBody>
      </p:sp>
      <p:sp>
        <p:nvSpPr>
          <p:cNvPr id="5" name="Footer Placeholder 4">
            <a:extLst>
              <a:ext uri="{FF2B5EF4-FFF2-40B4-BE49-F238E27FC236}">
                <a16:creationId xmlns:a16="http://schemas.microsoft.com/office/drawing/2014/main" id="{D00D3A95-8D45-3952-5808-FC1A98CA5B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F2A341-BEE8-A441-83A7-06B3038EE97F}"/>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1305797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09E51-E7B7-3454-2139-D3E2F4FBF54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5BC60C1-925E-B4EA-7A6B-1DBE4DFA6F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9FB0AD-B0B4-A5EE-7A6D-D15A80C765BF}"/>
              </a:ext>
            </a:extLst>
          </p:cNvPr>
          <p:cNvSpPr>
            <a:spLocks noGrp="1"/>
          </p:cNvSpPr>
          <p:nvPr>
            <p:ph type="dt" sz="half" idx="10"/>
          </p:nvPr>
        </p:nvSpPr>
        <p:spPr/>
        <p:txBody>
          <a:bodyPr/>
          <a:lstStyle/>
          <a:p>
            <a:fld id="{C11F20A0-F247-4A37-BE7D-1B30684B4CDF}" type="datetime1">
              <a:rPr lang="en-US" smtClean="0"/>
              <a:t>8/15/2022</a:t>
            </a:fld>
            <a:endParaRPr lang="en-US"/>
          </a:p>
        </p:txBody>
      </p:sp>
      <p:sp>
        <p:nvSpPr>
          <p:cNvPr id="5" name="Footer Placeholder 4">
            <a:extLst>
              <a:ext uri="{FF2B5EF4-FFF2-40B4-BE49-F238E27FC236}">
                <a16:creationId xmlns:a16="http://schemas.microsoft.com/office/drawing/2014/main" id="{30F6E674-8858-7CCA-7F1A-61DFF1FA90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48F512-6728-8C40-0E67-A6B6507CE101}"/>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4181896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030086-84A2-DA98-DAE6-2EC31F31DEA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1D233D-9D4D-F625-69EE-5CC58A129F3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E31514-8E22-40D2-E3DC-C5E064BCBEC9}"/>
              </a:ext>
            </a:extLst>
          </p:cNvPr>
          <p:cNvSpPr>
            <a:spLocks noGrp="1"/>
          </p:cNvSpPr>
          <p:nvPr>
            <p:ph type="dt" sz="half" idx="10"/>
          </p:nvPr>
        </p:nvSpPr>
        <p:spPr/>
        <p:txBody>
          <a:bodyPr/>
          <a:lstStyle/>
          <a:p>
            <a:fld id="{7B07D258-E095-459F-BCBD-CD0E138BE247}" type="datetime1">
              <a:rPr lang="en-US" smtClean="0"/>
              <a:t>8/15/2022</a:t>
            </a:fld>
            <a:endParaRPr lang="en-US"/>
          </a:p>
        </p:txBody>
      </p:sp>
      <p:sp>
        <p:nvSpPr>
          <p:cNvPr id="5" name="Footer Placeholder 4">
            <a:extLst>
              <a:ext uri="{FF2B5EF4-FFF2-40B4-BE49-F238E27FC236}">
                <a16:creationId xmlns:a16="http://schemas.microsoft.com/office/drawing/2014/main" id="{600BD885-8B77-6DD7-B82E-45F8D24E1D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369F98-B846-C502-EBB3-0AED87CA564B}"/>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2377682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53650-82C4-21EC-A1A9-A467C15C48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79C061A-32D7-9437-01AE-45A77F9D459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973963-E10B-6E24-DD98-1F77375D8E82}"/>
              </a:ext>
            </a:extLst>
          </p:cNvPr>
          <p:cNvSpPr>
            <a:spLocks noGrp="1"/>
          </p:cNvSpPr>
          <p:nvPr>
            <p:ph type="dt" sz="half" idx="10"/>
          </p:nvPr>
        </p:nvSpPr>
        <p:spPr/>
        <p:txBody>
          <a:bodyPr/>
          <a:lstStyle/>
          <a:p>
            <a:fld id="{396D7DBC-E701-4A65-A4E5-2A2324D795FC}" type="datetime1">
              <a:rPr lang="en-US" smtClean="0"/>
              <a:t>8/15/2022</a:t>
            </a:fld>
            <a:endParaRPr lang="en-US"/>
          </a:p>
        </p:txBody>
      </p:sp>
      <p:sp>
        <p:nvSpPr>
          <p:cNvPr id="5" name="Footer Placeholder 4">
            <a:extLst>
              <a:ext uri="{FF2B5EF4-FFF2-40B4-BE49-F238E27FC236}">
                <a16:creationId xmlns:a16="http://schemas.microsoft.com/office/drawing/2014/main" id="{E7945CD1-9535-C093-CB4A-4563D0A4C5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F0083E-FE0F-908D-05F7-AD02A710296C}"/>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217031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3A894-2FA7-D440-7F88-76882087E05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E2D2CA1-A89D-6BD5-C4C9-83C22B88E3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5CA3DE-DD9C-3D41-2CBB-C117C3A0CFC4}"/>
              </a:ext>
            </a:extLst>
          </p:cNvPr>
          <p:cNvSpPr>
            <a:spLocks noGrp="1"/>
          </p:cNvSpPr>
          <p:nvPr>
            <p:ph type="dt" sz="half" idx="10"/>
          </p:nvPr>
        </p:nvSpPr>
        <p:spPr/>
        <p:txBody>
          <a:bodyPr/>
          <a:lstStyle/>
          <a:p>
            <a:fld id="{3E36239E-C256-479C-BBD0-2AEB0C4FD70A}" type="datetime1">
              <a:rPr lang="en-US" smtClean="0"/>
              <a:t>8/15/2022</a:t>
            </a:fld>
            <a:endParaRPr lang="en-US"/>
          </a:p>
        </p:txBody>
      </p:sp>
      <p:sp>
        <p:nvSpPr>
          <p:cNvPr id="5" name="Footer Placeholder 4">
            <a:extLst>
              <a:ext uri="{FF2B5EF4-FFF2-40B4-BE49-F238E27FC236}">
                <a16:creationId xmlns:a16="http://schemas.microsoft.com/office/drawing/2014/main" id="{8D7F286C-F1EA-AA75-141D-FA02036C98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52ED1C-253F-4009-9232-645B3C47E476}"/>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1132916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0B7E2-C437-2A6E-A09C-8BC4A6B7B5F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0E80DB-622C-7161-828C-4F66D6BDE3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C2DABB2-167B-118D-58DE-BB7CB0D9B94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85519AC-2006-0B24-944A-EA0CE4E734F1}"/>
              </a:ext>
            </a:extLst>
          </p:cNvPr>
          <p:cNvSpPr>
            <a:spLocks noGrp="1"/>
          </p:cNvSpPr>
          <p:nvPr>
            <p:ph type="dt" sz="half" idx="10"/>
          </p:nvPr>
        </p:nvSpPr>
        <p:spPr/>
        <p:txBody>
          <a:bodyPr/>
          <a:lstStyle/>
          <a:p>
            <a:fld id="{A65CF9ED-C20E-4ACA-8E75-675B718AB50F}" type="datetime1">
              <a:rPr lang="en-US" smtClean="0"/>
              <a:t>8/15/2022</a:t>
            </a:fld>
            <a:endParaRPr lang="en-US"/>
          </a:p>
        </p:txBody>
      </p:sp>
      <p:sp>
        <p:nvSpPr>
          <p:cNvPr id="6" name="Footer Placeholder 5">
            <a:extLst>
              <a:ext uri="{FF2B5EF4-FFF2-40B4-BE49-F238E27FC236}">
                <a16:creationId xmlns:a16="http://schemas.microsoft.com/office/drawing/2014/main" id="{6C4F45C7-D66E-9D8A-163C-80024B7FD3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A8BE31-1EBE-75A7-CF4E-D3596290A1C4}"/>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674168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A400C5-4AF6-674C-A516-E492FD7A67F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E1BE14-A46B-7C96-2A12-EC2C4896A2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77FE58E-4B14-03EC-3ECD-78C87E5FB7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07006C9-E4B1-9CB0-74C5-CE7922A494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16CBF18-88AA-BE1C-A3F0-BD9172C62F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F2AABFA-62FC-F469-CD71-7F0973FB656A}"/>
              </a:ext>
            </a:extLst>
          </p:cNvPr>
          <p:cNvSpPr>
            <a:spLocks noGrp="1"/>
          </p:cNvSpPr>
          <p:nvPr>
            <p:ph type="dt" sz="half" idx="10"/>
          </p:nvPr>
        </p:nvSpPr>
        <p:spPr/>
        <p:txBody>
          <a:bodyPr/>
          <a:lstStyle/>
          <a:p>
            <a:fld id="{171D9459-32AC-4EAC-BAF9-9D85723D4D4A}" type="datetime1">
              <a:rPr lang="en-US" smtClean="0"/>
              <a:t>8/15/2022</a:t>
            </a:fld>
            <a:endParaRPr lang="en-US"/>
          </a:p>
        </p:txBody>
      </p:sp>
      <p:sp>
        <p:nvSpPr>
          <p:cNvPr id="8" name="Footer Placeholder 7">
            <a:extLst>
              <a:ext uri="{FF2B5EF4-FFF2-40B4-BE49-F238E27FC236}">
                <a16:creationId xmlns:a16="http://schemas.microsoft.com/office/drawing/2014/main" id="{2B36C6A2-1B4D-F3A9-2F5A-92CD9CD66F2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2505847-AE8E-26DD-244E-15D61C04DE0B}"/>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150971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511F5-BE07-5920-451A-B4A45ED2F98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0618C8E-73C9-CC78-E4FC-0CF99506541C}"/>
              </a:ext>
            </a:extLst>
          </p:cNvPr>
          <p:cNvSpPr>
            <a:spLocks noGrp="1"/>
          </p:cNvSpPr>
          <p:nvPr>
            <p:ph type="dt" sz="half" idx="10"/>
          </p:nvPr>
        </p:nvSpPr>
        <p:spPr/>
        <p:txBody>
          <a:bodyPr/>
          <a:lstStyle/>
          <a:p>
            <a:fld id="{2F9E1A87-42CC-4904-BF7D-C18E6C1D0DD8}" type="datetime1">
              <a:rPr lang="en-US" smtClean="0"/>
              <a:t>8/15/2022</a:t>
            </a:fld>
            <a:endParaRPr lang="en-US"/>
          </a:p>
        </p:txBody>
      </p:sp>
      <p:sp>
        <p:nvSpPr>
          <p:cNvPr id="4" name="Footer Placeholder 3">
            <a:extLst>
              <a:ext uri="{FF2B5EF4-FFF2-40B4-BE49-F238E27FC236}">
                <a16:creationId xmlns:a16="http://schemas.microsoft.com/office/drawing/2014/main" id="{8A722602-006F-7512-1C37-EC07D1CD86E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7CFA48D-7442-948E-1F39-274A7BFE1675}"/>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4211380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3A3660-1B4E-572F-8287-35D46204D5FB}"/>
              </a:ext>
            </a:extLst>
          </p:cNvPr>
          <p:cNvSpPr>
            <a:spLocks noGrp="1"/>
          </p:cNvSpPr>
          <p:nvPr>
            <p:ph type="dt" sz="half" idx="10"/>
          </p:nvPr>
        </p:nvSpPr>
        <p:spPr/>
        <p:txBody>
          <a:bodyPr/>
          <a:lstStyle/>
          <a:p>
            <a:fld id="{4D8DD677-2E19-4D90-AF54-A3842A63DAA0}" type="datetime1">
              <a:rPr lang="en-US" smtClean="0"/>
              <a:t>8/15/2022</a:t>
            </a:fld>
            <a:endParaRPr lang="en-US"/>
          </a:p>
        </p:txBody>
      </p:sp>
      <p:sp>
        <p:nvSpPr>
          <p:cNvPr id="3" name="Footer Placeholder 2">
            <a:extLst>
              <a:ext uri="{FF2B5EF4-FFF2-40B4-BE49-F238E27FC236}">
                <a16:creationId xmlns:a16="http://schemas.microsoft.com/office/drawing/2014/main" id="{89BEA91A-07EE-4F5B-9165-6AF74BD5E2B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D4396FA-8AFA-D87C-25E1-44635F99B05F}"/>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3473481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30D88-8B1E-1B6A-2A70-7BF7E5DDC4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8001553-7A7F-EC5D-6ADC-3DCF4F3EDE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F582865-EAFA-C627-9A0F-6143C6A99C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49FDC2-236D-3150-87CD-753D8DF1118E}"/>
              </a:ext>
            </a:extLst>
          </p:cNvPr>
          <p:cNvSpPr>
            <a:spLocks noGrp="1"/>
          </p:cNvSpPr>
          <p:nvPr>
            <p:ph type="dt" sz="half" idx="10"/>
          </p:nvPr>
        </p:nvSpPr>
        <p:spPr/>
        <p:txBody>
          <a:bodyPr/>
          <a:lstStyle/>
          <a:p>
            <a:fld id="{CB870304-F9E1-488B-9438-BFC4E07BDB38}" type="datetime1">
              <a:rPr lang="en-US" smtClean="0"/>
              <a:t>8/15/2022</a:t>
            </a:fld>
            <a:endParaRPr lang="en-US"/>
          </a:p>
        </p:txBody>
      </p:sp>
      <p:sp>
        <p:nvSpPr>
          <p:cNvPr id="6" name="Footer Placeholder 5">
            <a:extLst>
              <a:ext uri="{FF2B5EF4-FFF2-40B4-BE49-F238E27FC236}">
                <a16:creationId xmlns:a16="http://schemas.microsoft.com/office/drawing/2014/main" id="{09E889FC-9D7A-46CC-90A2-BD46D755D1D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CEAAC08-5302-DD98-CABA-11D075CA343D}"/>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3953840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6A17B-771E-8C27-C4AA-1905D14253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DA83AE-85C4-EFBF-3ECA-3BC28E76CA0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E96BD1-EBC9-09A5-4D91-839046C59B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CF092C-5228-A90F-F396-FCE65D22362C}"/>
              </a:ext>
            </a:extLst>
          </p:cNvPr>
          <p:cNvSpPr>
            <a:spLocks noGrp="1"/>
          </p:cNvSpPr>
          <p:nvPr>
            <p:ph type="dt" sz="half" idx="10"/>
          </p:nvPr>
        </p:nvSpPr>
        <p:spPr/>
        <p:txBody>
          <a:bodyPr/>
          <a:lstStyle/>
          <a:p>
            <a:fld id="{6D28AB92-700A-4081-A5BA-E7BAEDCB9468}" type="datetime1">
              <a:rPr lang="en-US" smtClean="0"/>
              <a:t>8/15/2022</a:t>
            </a:fld>
            <a:endParaRPr lang="en-US"/>
          </a:p>
        </p:txBody>
      </p:sp>
      <p:sp>
        <p:nvSpPr>
          <p:cNvPr id="6" name="Footer Placeholder 5">
            <a:extLst>
              <a:ext uri="{FF2B5EF4-FFF2-40B4-BE49-F238E27FC236}">
                <a16:creationId xmlns:a16="http://schemas.microsoft.com/office/drawing/2014/main" id="{7B6C8934-868D-DA19-11B3-14E3796A0B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353FDB-9EDA-5C38-F230-EA7CB804E77F}"/>
              </a:ext>
            </a:extLst>
          </p:cNvPr>
          <p:cNvSpPr>
            <a:spLocks noGrp="1"/>
          </p:cNvSpPr>
          <p:nvPr>
            <p:ph type="sldNum" sz="quarter" idx="12"/>
          </p:nvPr>
        </p:nvSpPr>
        <p:spPr/>
        <p:txBody>
          <a:bodyPr/>
          <a:lstStyle/>
          <a:p>
            <a:fld id="{39E8FE93-604E-44D6-BB45-28455FD4DC04}" type="slidenum">
              <a:rPr lang="en-US" smtClean="0"/>
              <a:t>‹#›</a:t>
            </a:fld>
            <a:endParaRPr lang="en-US"/>
          </a:p>
        </p:txBody>
      </p:sp>
    </p:spTree>
    <p:extLst>
      <p:ext uri="{BB962C8B-B14F-4D97-AF65-F5344CB8AC3E}">
        <p14:creationId xmlns:p14="http://schemas.microsoft.com/office/powerpoint/2010/main" val="138784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70E754-CCE8-9F9E-F4A6-074B4253AB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AA44CD5-6558-633C-2B76-B07FBDDE25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C3A32E-11C2-2691-2184-B4DDEE6849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1F96E4-CB12-489A-82B1-89F637B2966C}" type="datetime1">
              <a:rPr lang="en-US" smtClean="0"/>
              <a:t>8/15/2022</a:t>
            </a:fld>
            <a:endParaRPr lang="en-US"/>
          </a:p>
        </p:txBody>
      </p:sp>
      <p:sp>
        <p:nvSpPr>
          <p:cNvPr id="5" name="Footer Placeholder 4">
            <a:extLst>
              <a:ext uri="{FF2B5EF4-FFF2-40B4-BE49-F238E27FC236}">
                <a16:creationId xmlns:a16="http://schemas.microsoft.com/office/drawing/2014/main" id="{E1A001D0-B50E-B0C6-C596-324990936D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6E0DF5C-09CB-6050-1262-90F08FC2F6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E8FE93-604E-44D6-BB45-28455FD4DC04}" type="slidenum">
              <a:rPr lang="en-US" smtClean="0"/>
              <a:t>‹#›</a:t>
            </a:fld>
            <a:endParaRPr lang="en-US"/>
          </a:p>
        </p:txBody>
      </p:sp>
    </p:spTree>
    <p:extLst>
      <p:ext uri="{BB962C8B-B14F-4D97-AF65-F5344CB8AC3E}">
        <p14:creationId xmlns:p14="http://schemas.microsoft.com/office/powerpoint/2010/main" val="6109063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1AEED-BB05-CC4F-AD39-C1DDDD552905}"/>
              </a:ext>
            </a:extLst>
          </p:cNvPr>
          <p:cNvSpPr>
            <a:spLocks noGrp="1"/>
          </p:cNvSpPr>
          <p:nvPr>
            <p:ph type="ctrTitle"/>
          </p:nvPr>
        </p:nvSpPr>
        <p:spPr/>
        <p:txBody>
          <a:bodyPr>
            <a:normAutofit fontScale="90000"/>
          </a:bodyPr>
          <a:lstStyle/>
          <a:p>
            <a:r>
              <a:rPr lang="en-US" b="1" dirty="0">
                <a:solidFill>
                  <a:srgbClr val="00B050"/>
                </a:solidFill>
                <a:latin typeface="Serif"/>
              </a:rPr>
              <a:t>The Economic Contributions of Michigan’s Hard Cider Industry </a:t>
            </a:r>
          </a:p>
        </p:txBody>
      </p:sp>
      <p:sp>
        <p:nvSpPr>
          <p:cNvPr id="3" name="Subtitle 2">
            <a:extLst>
              <a:ext uri="{FF2B5EF4-FFF2-40B4-BE49-F238E27FC236}">
                <a16:creationId xmlns:a16="http://schemas.microsoft.com/office/drawing/2014/main" id="{CB101A04-37BE-C95D-499E-A8040CA38AA5}"/>
              </a:ext>
            </a:extLst>
          </p:cNvPr>
          <p:cNvSpPr>
            <a:spLocks noGrp="1"/>
          </p:cNvSpPr>
          <p:nvPr>
            <p:ph type="subTitle" idx="1"/>
          </p:nvPr>
        </p:nvSpPr>
        <p:spPr>
          <a:xfrm>
            <a:off x="1524000" y="4152453"/>
            <a:ext cx="9144000" cy="1655762"/>
          </a:xfrm>
        </p:spPr>
        <p:txBody>
          <a:bodyPr/>
          <a:lstStyle/>
          <a:p>
            <a:pPr marL="0" marR="0" algn="ctr">
              <a:lnSpc>
                <a:spcPct val="107000"/>
              </a:lnSpc>
              <a:spcBef>
                <a:spcPts val="0"/>
              </a:spcBef>
              <a:spcAft>
                <a:spcPts val="0"/>
              </a:spcAft>
            </a:pPr>
            <a:r>
              <a:rPr lang="en-US" sz="3200" dirty="0">
                <a:effectLst/>
                <a:latin typeface="Serif"/>
                <a:ea typeface="Calibri" panose="020F0502020204030204" pitchFamily="34" charset="0"/>
                <a:cs typeface="Times New Roman" panose="02020603050405020304" pitchFamily="18" charset="0"/>
              </a:rPr>
              <a:t>Oishi Kazi</a:t>
            </a:r>
            <a:endParaRPr lang="en-US" sz="2000" dirty="0">
              <a:effectLst/>
              <a:latin typeface="Serif"/>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2000" dirty="0">
                <a:effectLst/>
                <a:latin typeface="Serif"/>
                <a:ea typeface="Calibri" panose="020F0502020204030204" pitchFamily="34" charset="0"/>
                <a:cs typeface="Times New Roman" panose="02020603050405020304" pitchFamily="18" charset="0"/>
              </a:rPr>
              <a:t>Department of Agricultural, Food, and Resource Economics</a:t>
            </a:r>
          </a:p>
          <a:p>
            <a:pPr marL="0" marR="0" algn="ctr">
              <a:lnSpc>
                <a:spcPct val="107000"/>
              </a:lnSpc>
              <a:spcBef>
                <a:spcPts val="0"/>
              </a:spcBef>
              <a:spcAft>
                <a:spcPts val="0"/>
              </a:spcAft>
            </a:pPr>
            <a:r>
              <a:rPr lang="en-US" sz="2000" dirty="0">
                <a:effectLst/>
                <a:latin typeface="Serif"/>
                <a:ea typeface="Calibri" panose="020F0502020204030204" pitchFamily="34" charset="0"/>
                <a:cs typeface="Times New Roman" panose="02020603050405020304" pitchFamily="18" charset="0"/>
              </a:rPr>
              <a:t>Michigan State University</a:t>
            </a:r>
          </a:p>
          <a:p>
            <a:endParaRPr lang="en-US" dirty="0"/>
          </a:p>
        </p:txBody>
      </p:sp>
      <p:sp>
        <p:nvSpPr>
          <p:cNvPr id="4" name="Slide Number Placeholder 3">
            <a:extLst>
              <a:ext uri="{FF2B5EF4-FFF2-40B4-BE49-F238E27FC236}">
                <a16:creationId xmlns:a16="http://schemas.microsoft.com/office/drawing/2014/main" id="{9E9FEA5C-21F0-7114-BB83-B4EAFA497642}"/>
              </a:ext>
            </a:extLst>
          </p:cNvPr>
          <p:cNvSpPr>
            <a:spLocks noGrp="1"/>
          </p:cNvSpPr>
          <p:nvPr>
            <p:ph type="sldNum" sz="quarter" idx="12"/>
          </p:nvPr>
        </p:nvSpPr>
        <p:spPr/>
        <p:txBody>
          <a:bodyPr/>
          <a:lstStyle/>
          <a:p>
            <a:fld id="{39E8FE93-604E-44D6-BB45-28455FD4DC04}" type="slidenum">
              <a:rPr lang="en-US" smtClean="0"/>
              <a:t>1</a:t>
            </a:fld>
            <a:endParaRPr lang="en-US"/>
          </a:p>
        </p:txBody>
      </p:sp>
    </p:spTree>
    <p:extLst>
      <p:ext uri="{BB962C8B-B14F-4D97-AF65-F5344CB8AC3E}">
        <p14:creationId xmlns:p14="http://schemas.microsoft.com/office/powerpoint/2010/main" val="31685979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8899C8D-FBA2-CDEE-16C4-C24C8D76A146}"/>
              </a:ext>
            </a:extLst>
          </p:cNvPr>
          <p:cNvSpPr/>
          <p:nvPr/>
        </p:nvSpPr>
        <p:spPr>
          <a:xfrm>
            <a:off x="8323868" y="674607"/>
            <a:ext cx="3868132" cy="1644381"/>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4" name="Diagram 3">
            <a:extLst>
              <a:ext uri="{FF2B5EF4-FFF2-40B4-BE49-F238E27FC236}">
                <a16:creationId xmlns:a16="http://schemas.microsoft.com/office/drawing/2014/main" id="{AB573A82-6F8F-D75F-E3DF-A213560CF9D1}"/>
              </a:ext>
            </a:extLst>
          </p:cNvPr>
          <p:cNvGraphicFramePr/>
          <p:nvPr>
            <p:extLst>
              <p:ext uri="{D42A27DB-BD31-4B8C-83A1-F6EECF244321}">
                <p14:modId xmlns:p14="http://schemas.microsoft.com/office/powerpoint/2010/main" val="1662590216"/>
              </p:ext>
            </p:extLst>
          </p:nvPr>
        </p:nvGraphicFramePr>
        <p:xfrm>
          <a:off x="466871" y="169682"/>
          <a:ext cx="12526407" cy="74485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8" name="Straight Connector 7">
            <a:extLst>
              <a:ext uri="{FF2B5EF4-FFF2-40B4-BE49-F238E27FC236}">
                <a16:creationId xmlns:a16="http://schemas.microsoft.com/office/drawing/2014/main" id="{5DEDB36E-D5AD-7307-B754-4DD70B33BE7F}"/>
              </a:ext>
            </a:extLst>
          </p:cNvPr>
          <p:cNvCxnSpPr/>
          <p:nvPr/>
        </p:nvCxnSpPr>
        <p:spPr>
          <a:xfrm>
            <a:off x="141402" y="103695"/>
            <a:ext cx="0" cy="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a:extLst>
              <a:ext uri="{FF2B5EF4-FFF2-40B4-BE49-F238E27FC236}">
                <a16:creationId xmlns:a16="http://schemas.microsoft.com/office/drawing/2014/main" id="{89C52F1C-9AE8-A8AF-C222-32DD04BEC96B}"/>
              </a:ext>
            </a:extLst>
          </p:cNvPr>
          <p:cNvCxnSpPr>
            <a:cxnSpLocks/>
          </p:cNvCxnSpPr>
          <p:nvPr/>
        </p:nvCxnSpPr>
        <p:spPr>
          <a:xfrm flipV="1">
            <a:off x="5882325" y="6162773"/>
            <a:ext cx="150829" cy="219173"/>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a:extLst>
              <a:ext uri="{FF2B5EF4-FFF2-40B4-BE49-F238E27FC236}">
                <a16:creationId xmlns:a16="http://schemas.microsoft.com/office/drawing/2014/main" id="{24461F21-9063-F619-2EFA-2AFA1C818AAD}"/>
              </a:ext>
            </a:extLst>
          </p:cNvPr>
          <p:cNvCxnSpPr>
            <a:cxnSpLocks/>
          </p:cNvCxnSpPr>
          <p:nvPr/>
        </p:nvCxnSpPr>
        <p:spPr>
          <a:xfrm>
            <a:off x="5868186" y="6534346"/>
            <a:ext cx="164968" cy="0"/>
          </a:xfrm>
          <a:prstGeom prst="line">
            <a:avLst/>
          </a:prstGeom>
        </p:spPr>
        <p:style>
          <a:lnRef idx="1">
            <a:schemeClr val="dk1"/>
          </a:lnRef>
          <a:fillRef idx="0">
            <a:schemeClr val="dk1"/>
          </a:fillRef>
          <a:effectRef idx="0">
            <a:schemeClr val="dk1"/>
          </a:effectRef>
          <a:fontRef idx="minor">
            <a:schemeClr val="tx1"/>
          </a:fontRef>
        </p:style>
      </p:cxnSp>
      <p:sp>
        <p:nvSpPr>
          <p:cNvPr id="2" name="TextBox 1">
            <a:extLst>
              <a:ext uri="{FF2B5EF4-FFF2-40B4-BE49-F238E27FC236}">
                <a16:creationId xmlns:a16="http://schemas.microsoft.com/office/drawing/2014/main" id="{0050FA9B-CD1C-DED6-D75E-2794F9F907B9}"/>
              </a:ext>
            </a:extLst>
          </p:cNvPr>
          <p:cNvSpPr txBox="1"/>
          <p:nvPr/>
        </p:nvSpPr>
        <p:spPr>
          <a:xfrm>
            <a:off x="8933860" y="773522"/>
            <a:ext cx="3799003" cy="1446550"/>
          </a:xfrm>
          <a:prstGeom prst="rect">
            <a:avLst/>
          </a:prstGeom>
          <a:noFill/>
        </p:spPr>
        <p:txBody>
          <a:bodyPr wrap="square" rtlCol="0">
            <a:spAutoFit/>
          </a:bodyPr>
          <a:lstStyle/>
          <a:p>
            <a:r>
              <a:rPr lang="en-US" sz="4400" b="1" dirty="0">
                <a:latin typeface="Serif"/>
              </a:rPr>
              <a:t>Conceptual Framework</a:t>
            </a:r>
          </a:p>
        </p:txBody>
      </p:sp>
      <p:cxnSp>
        <p:nvCxnSpPr>
          <p:cNvPr id="7" name="Straight Arrow Connector 6">
            <a:extLst>
              <a:ext uri="{FF2B5EF4-FFF2-40B4-BE49-F238E27FC236}">
                <a16:creationId xmlns:a16="http://schemas.microsoft.com/office/drawing/2014/main" id="{C92058A9-3A3C-E1CB-FB37-FD5D95AF4BB7}"/>
              </a:ext>
            </a:extLst>
          </p:cNvPr>
          <p:cNvCxnSpPr/>
          <p:nvPr/>
        </p:nvCxnSpPr>
        <p:spPr>
          <a:xfrm>
            <a:off x="3337089" y="1753386"/>
            <a:ext cx="0" cy="5656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F86B3EBB-25E8-4F6B-6BF4-D7705B3B8082}"/>
              </a:ext>
            </a:extLst>
          </p:cNvPr>
          <p:cNvCxnSpPr>
            <a:cxnSpLocks/>
          </p:cNvCxnSpPr>
          <p:nvPr/>
        </p:nvCxnSpPr>
        <p:spPr>
          <a:xfrm flipH="1" flipV="1">
            <a:off x="10257934" y="5601355"/>
            <a:ext cx="622169" cy="4092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386EB39D-FF9D-6554-A99A-96E6173DC456}"/>
              </a:ext>
            </a:extLst>
          </p:cNvPr>
          <p:cNvCxnSpPr>
            <a:cxnSpLocks/>
          </p:cNvCxnSpPr>
          <p:nvPr/>
        </p:nvCxnSpPr>
        <p:spPr>
          <a:xfrm>
            <a:off x="10567447" y="6272359"/>
            <a:ext cx="11469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4B7435BB-68EB-64B2-28B5-8A5382E0B206}"/>
              </a:ext>
            </a:extLst>
          </p:cNvPr>
          <p:cNvCxnSpPr>
            <a:cxnSpLocks/>
          </p:cNvCxnSpPr>
          <p:nvPr/>
        </p:nvCxnSpPr>
        <p:spPr>
          <a:xfrm>
            <a:off x="9464511" y="6272359"/>
            <a:ext cx="16968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261E90BA-4F67-D187-65AF-B7740DA02160}"/>
              </a:ext>
            </a:extLst>
          </p:cNvPr>
          <p:cNvCxnSpPr>
            <a:cxnSpLocks/>
          </p:cNvCxnSpPr>
          <p:nvPr/>
        </p:nvCxnSpPr>
        <p:spPr>
          <a:xfrm>
            <a:off x="8323868" y="6277466"/>
            <a:ext cx="197963"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0E070962-C5D1-E744-6F77-EF68198E5368}"/>
              </a:ext>
            </a:extLst>
          </p:cNvPr>
          <p:cNvCxnSpPr>
            <a:cxnSpLocks/>
          </p:cNvCxnSpPr>
          <p:nvPr/>
        </p:nvCxnSpPr>
        <p:spPr>
          <a:xfrm flipV="1">
            <a:off x="7117237" y="6381946"/>
            <a:ext cx="263951" cy="2356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B1250301-76C8-B07C-8390-C38581E2F196}"/>
              </a:ext>
            </a:extLst>
          </p:cNvPr>
          <p:cNvCxnSpPr>
            <a:cxnSpLocks/>
          </p:cNvCxnSpPr>
          <p:nvPr/>
        </p:nvCxnSpPr>
        <p:spPr>
          <a:xfrm>
            <a:off x="7117237" y="5968744"/>
            <a:ext cx="263951" cy="4132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F93F8D1B-5495-7340-6F32-2811D822A10E}"/>
              </a:ext>
            </a:extLst>
          </p:cNvPr>
          <p:cNvCxnSpPr>
            <a:cxnSpLocks/>
          </p:cNvCxnSpPr>
          <p:nvPr/>
        </p:nvCxnSpPr>
        <p:spPr>
          <a:xfrm>
            <a:off x="5349712" y="6162773"/>
            <a:ext cx="0" cy="1095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12B09277-0554-0F4E-1112-AD416EA8835B}"/>
              </a:ext>
            </a:extLst>
          </p:cNvPr>
          <p:cNvCxnSpPr/>
          <p:nvPr/>
        </p:nvCxnSpPr>
        <p:spPr>
          <a:xfrm>
            <a:off x="5282153" y="4414887"/>
            <a:ext cx="0" cy="5656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4F06853A-6794-D81B-6774-49A2E76D4343}"/>
              </a:ext>
            </a:extLst>
          </p:cNvPr>
          <p:cNvCxnSpPr>
            <a:cxnSpLocks/>
          </p:cNvCxnSpPr>
          <p:nvPr/>
        </p:nvCxnSpPr>
        <p:spPr>
          <a:xfrm>
            <a:off x="5349712" y="5462834"/>
            <a:ext cx="0" cy="1932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B42776A9-B189-26E9-91B9-D3D9AE25E0DB}"/>
              </a:ext>
            </a:extLst>
          </p:cNvPr>
          <p:cNvCxnSpPr>
            <a:cxnSpLocks/>
          </p:cNvCxnSpPr>
          <p:nvPr/>
        </p:nvCxnSpPr>
        <p:spPr>
          <a:xfrm flipV="1">
            <a:off x="10941375" y="5559458"/>
            <a:ext cx="507233" cy="45118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2A0391EC-7A71-437F-1730-D0ED6CAF4D3E}"/>
              </a:ext>
            </a:extLst>
          </p:cNvPr>
          <p:cNvCxnSpPr>
            <a:cxnSpLocks/>
          </p:cNvCxnSpPr>
          <p:nvPr/>
        </p:nvCxnSpPr>
        <p:spPr>
          <a:xfrm>
            <a:off x="4562573" y="3082565"/>
            <a:ext cx="226243"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79B52EA1-B1FF-5A29-4CBF-642307E80162}"/>
              </a:ext>
            </a:extLst>
          </p:cNvPr>
          <p:cNvCxnSpPr>
            <a:cxnSpLocks/>
          </p:cNvCxnSpPr>
          <p:nvPr/>
        </p:nvCxnSpPr>
        <p:spPr>
          <a:xfrm>
            <a:off x="5731496" y="3734586"/>
            <a:ext cx="301658" cy="0"/>
          </a:xfrm>
          <a:prstGeom prst="line">
            <a:avLst/>
          </a:prstGeom>
          <a:ln w="19050"/>
        </p:spPr>
        <p:style>
          <a:lnRef idx="1">
            <a:schemeClr val="dk1"/>
          </a:lnRef>
          <a:fillRef idx="0">
            <a:schemeClr val="dk1"/>
          </a:fillRef>
          <a:effectRef idx="0">
            <a:schemeClr val="dk1"/>
          </a:effectRef>
          <a:fontRef idx="minor">
            <a:schemeClr val="tx1"/>
          </a:fontRef>
        </p:style>
      </p:cxnSp>
      <p:sp>
        <p:nvSpPr>
          <p:cNvPr id="52" name="TextBox 51">
            <a:extLst>
              <a:ext uri="{FF2B5EF4-FFF2-40B4-BE49-F238E27FC236}">
                <a16:creationId xmlns:a16="http://schemas.microsoft.com/office/drawing/2014/main" id="{F971CA1D-2AAE-FA59-1AFB-6EBA00471174}"/>
              </a:ext>
            </a:extLst>
          </p:cNvPr>
          <p:cNvSpPr txBox="1"/>
          <p:nvPr/>
        </p:nvSpPr>
        <p:spPr>
          <a:xfrm>
            <a:off x="270236" y="6017511"/>
            <a:ext cx="4102232" cy="369332"/>
          </a:xfrm>
          <a:prstGeom prst="rect">
            <a:avLst/>
          </a:prstGeom>
          <a:noFill/>
        </p:spPr>
        <p:txBody>
          <a:bodyPr wrap="square" rtlCol="0">
            <a:spAutoFit/>
          </a:bodyPr>
          <a:lstStyle/>
          <a:p>
            <a:r>
              <a:rPr lang="en-US" dirty="0">
                <a:latin typeface="Serif"/>
              </a:rPr>
              <a:t>Chart 1: Cidermaker’s decision tree</a:t>
            </a:r>
          </a:p>
        </p:txBody>
      </p:sp>
      <p:sp>
        <p:nvSpPr>
          <p:cNvPr id="53" name="Slide Number Placeholder 52">
            <a:extLst>
              <a:ext uri="{FF2B5EF4-FFF2-40B4-BE49-F238E27FC236}">
                <a16:creationId xmlns:a16="http://schemas.microsoft.com/office/drawing/2014/main" id="{619104FE-740E-B0C3-BEA9-2873EC30DFC5}"/>
              </a:ext>
            </a:extLst>
          </p:cNvPr>
          <p:cNvSpPr>
            <a:spLocks noGrp="1"/>
          </p:cNvSpPr>
          <p:nvPr>
            <p:ph type="sldNum" sz="quarter" idx="12"/>
          </p:nvPr>
        </p:nvSpPr>
        <p:spPr/>
        <p:txBody>
          <a:bodyPr/>
          <a:lstStyle/>
          <a:p>
            <a:fld id="{39E8FE93-604E-44D6-BB45-28455FD4DC04}" type="slidenum">
              <a:rPr lang="en-US" smtClean="0"/>
              <a:t>10</a:t>
            </a:fld>
            <a:endParaRPr lang="en-US"/>
          </a:p>
        </p:txBody>
      </p:sp>
      <p:cxnSp>
        <p:nvCxnSpPr>
          <p:cNvPr id="6" name="Straight Connector 5">
            <a:extLst>
              <a:ext uri="{FF2B5EF4-FFF2-40B4-BE49-F238E27FC236}">
                <a16:creationId xmlns:a16="http://schemas.microsoft.com/office/drawing/2014/main" id="{5F55E65B-4191-BF61-4BF5-5D31D7C04E51}"/>
              </a:ext>
            </a:extLst>
          </p:cNvPr>
          <p:cNvCxnSpPr>
            <a:cxnSpLocks/>
          </p:cNvCxnSpPr>
          <p:nvPr/>
        </p:nvCxnSpPr>
        <p:spPr>
          <a:xfrm>
            <a:off x="3195687" y="3542122"/>
            <a:ext cx="4553146"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5B714CB4-4423-19CA-0E41-4C3913975A11}"/>
              </a:ext>
            </a:extLst>
          </p:cNvPr>
          <p:cNvCxnSpPr/>
          <p:nvPr/>
        </p:nvCxnSpPr>
        <p:spPr>
          <a:xfrm>
            <a:off x="7748833" y="3553905"/>
            <a:ext cx="0" cy="2463606"/>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63558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8F1BD-434A-8D67-CE62-0F07AC455557}"/>
              </a:ext>
            </a:extLst>
          </p:cNvPr>
          <p:cNvSpPr>
            <a:spLocks noGrp="1"/>
          </p:cNvSpPr>
          <p:nvPr>
            <p:ph type="title"/>
          </p:nvPr>
        </p:nvSpPr>
        <p:spPr>
          <a:xfrm>
            <a:off x="838200" y="327418"/>
            <a:ext cx="9559565" cy="1162017"/>
          </a:xfrm>
        </p:spPr>
        <p:txBody>
          <a:bodyPr>
            <a:normAutofit/>
          </a:bodyPr>
          <a:lstStyle/>
          <a:p>
            <a:r>
              <a:rPr lang="en-US" sz="3600" b="1" dirty="0">
                <a:latin typeface="Serif"/>
              </a:rPr>
              <a:t>Conceptual Framework (cont.) </a:t>
            </a:r>
          </a:p>
        </p:txBody>
      </p:sp>
      <p:pic>
        <p:nvPicPr>
          <p:cNvPr id="4" name="Content Placeholder 3" descr="A picture containing chart&#10;&#10;Description automatically generated">
            <a:extLst>
              <a:ext uri="{FF2B5EF4-FFF2-40B4-BE49-F238E27FC236}">
                <a16:creationId xmlns:a16="http://schemas.microsoft.com/office/drawing/2014/main" id="{FF71285A-2ADD-0F2B-7873-704C47369E1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01390" y="1979953"/>
            <a:ext cx="9360817" cy="4109762"/>
          </a:xfrm>
          <a:prstGeom prst="rect">
            <a:avLst/>
          </a:prstGeom>
        </p:spPr>
      </p:pic>
      <p:sp>
        <p:nvSpPr>
          <p:cNvPr id="5" name="TextBox 4">
            <a:extLst>
              <a:ext uri="{FF2B5EF4-FFF2-40B4-BE49-F238E27FC236}">
                <a16:creationId xmlns:a16="http://schemas.microsoft.com/office/drawing/2014/main" id="{B921DA3A-D616-482C-596D-2E863C955B0F}"/>
              </a:ext>
            </a:extLst>
          </p:cNvPr>
          <p:cNvSpPr txBox="1"/>
          <p:nvPr/>
        </p:nvSpPr>
        <p:spPr>
          <a:xfrm>
            <a:off x="1529793" y="6070862"/>
            <a:ext cx="2344623" cy="307777"/>
          </a:xfrm>
          <a:prstGeom prst="rect">
            <a:avLst/>
          </a:prstGeom>
          <a:noFill/>
        </p:spPr>
        <p:txBody>
          <a:bodyPr wrap="square" rtlCol="0">
            <a:spAutoFit/>
          </a:bodyPr>
          <a:lstStyle/>
          <a:p>
            <a:r>
              <a:rPr lang="en-US" sz="1400" dirty="0">
                <a:latin typeface="Serif"/>
              </a:rPr>
              <a:t>Source: Lombardo 2020</a:t>
            </a:r>
          </a:p>
        </p:txBody>
      </p:sp>
      <p:sp>
        <p:nvSpPr>
          <p:cNvPr id="6" name="TextBox 5">
            <a:extLst>
              <a:ext uri="{FF2B5EF4-FFF2-40B4-BE49-F238E27FC236}">
                <a16:creationId xmlns:a16="http://schemas.microsoft.com/office/drawing/2014/main" id="{AFC2D2E0-A7BE-AEEF-EC11-88914C0AB758}"/>
              </a:ext>
            </a:extLst>
          </p:cNvPr>
          <p:cNvSpPr txBox="1"/>
          <p:nvPr/>
        </p:nvSpPr>
        <p:spPr>
          <a:xfrm>
            <a:off x="1067292" y="1622546"/>
            <a:ext cx="4249426" cy="338554"/>
          </a:xfrm>
          <a:prstGeom prst="rect">
            <a:avLst/>
          </a:prstGeom>
          <a:noFill/>
        </p:spPr>
        <p:txBody>
          <a:bodyPr wrap="square" rtlCol="0">
            <a:spAutoFit/>
          </a:bodyPr>
          <a:lstStyle/>
          <a:p>
            <a:r>
              <a:rPr lang="en-US" sz="1600" dirty="0">
                <a:effectLst/>
                <a:latin typeface="Serif"/>
                <a:ea typeface="Calibri" panose="020F0502020204030204" pitchFamily="34" charset="0"/>
              </a:rPr>
              <a:t>Fig 2: Hard cider supply chain</a:t>
            </a:r>
            <a:endParaRPr lang="en-US" sz="1600" dirty="0">
              <a:latin typeface="Serif"/>
            </a:endParaRPr>
          </a:p>
        </p:txBody>
      </p:sp>
      <p:sp>
        <p:nvSpPr>
          <p:cNvPr id="7" name="Slide Number Placeholder 6">
            <a:extLst>
              <a:ext uri="{FF2B5EF4-FFF2-40B4-BE49-F238E27FC236}">
                <a16:creationId xmlns:a16="http://schemas.microsoft.com/office/drawing/2014/main" id="{0195E2C5-7037-6418-8FED-CE6D45F78FFD}"/>
              </a:ext>
            </a:extLst>
          </p:cNvPr>
          <p:cNvSpPr>
            <a:spLocks noGrp="1"/>
          </p:cNvSpPr>
          <p:nvPr>
            <p:ph type="sldNum" sz="quarter" idx="12"/>
          </p:nvPr>
        </p:nvSpPr>
        <p:spPr/>
        <p:txBody>
          <a:bodyPr/>
          <a:lstStyle/>
          <a:p>
            <a:fld id="{39E8FE93-604E-44D6-BB45-28455FD4DC04}" type="slidenum">
              <a:rPr lang="en-US" smtClean="0"/>
              <a:t>11</a:t>
            </a:fld>
            <a:endParaRPr lang="en-US"/>
          </a:p>
        </p:txBody>
      </p:sp>
    </p:spTree>
    <p:extLst>
      <p:ext uri="{BB962C8B-B14F-4D97-AF65-F5344CB8AC3E}">
        <p14:creationId xmlns:p14="http://schemas.microsoft.com/office/powerpoint/2010/main" val="1698467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B227E15-67D0-1F18-EFC6-4B20A040C2C5}"/>
              </a:ext>
            </a:extLst>
          </p:cNvPr>
          <p:cNvSpPr/>
          <p:nvPr/>
        </p:nvSpPr>
        <p:spPr>
          <a:xfrm>
            <a:off x="6043367" y="1756753"/>
            <a:ext cx="5244446" cy="993321"/>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4BE399-284F-C155-5490-8819E992A829}"/>
              </a:ext>
            </a:extLst>
          </p:cNvPr>
          <p:cNvSpPr>
            <a:spLocks noGrp="1"/>
          </p:cNvSpPr>
          <p:nvPr>
            <p:ph type="title"/>
          </p:nvPr>
        </p:nvSpPr>
        <p:spPr>
          <a:xfrm>
            <a:off x="838200" y="346272"/>
            <a:ext cx="10515600" cy="1325563"/>
          </a:xfrm>
        </p:spPr>
        <p:txBody>
          <a:bodyPr/>
          <a:lstStyle/>
          <a:p>
            <a:r>
              <a:rPr lang="en-US" b="1" dirty="0">
                <a:latin typeface="Serif"/>
              </a:rPr>
              <a:t>Methods: Discrete Choice Experiment </a:t>
            </a:r>
          </a:p>
        </p:txBody>
      </p:sp>
      <p:graphicFrame>
        <p:nvGraphicFramePr>
          <p:cNvPr id="8" name="Content Placeholder 7">
            <a:extLst>
              <a:ext uri="{FF2B5EF4-FFF2-40B4-BE49-F238E27FC236}">
                <a16:creationId xmlns:a16="http://schemas.microsoft.com/office/drawing/2014/main" id="{AA5044D5-BEDF-A0B8-C39F-9A4C368BE13A}"/>
              </a:ext>
            </a:extLst>
          </p:cNvPr>
          <p:cNvGraphicFramePr>
            <a:graphicFrameLocks noGrp="1"/>
          </p:cNvGraphicFramePr>
          <p:nvPr>
            <p:ph idx="1"/>
            <p:extLst>
              <p:ext uri="{D42A27DB-BD31-4B8C-83A1-F6EECF244321}">
                <p14:modId xmlns:p14="http://schemas.microsoft.com/office/powerpoint/2010/main" val="3669635304"/>
              </p:ext>
            </p:extLst>
          </p:nvPr>
        </p:nvGraphicFramePr>
        <p:xfrm>
          <a:off x="1338606" y="2592370"/>
          <a:ext cx="3535052" cy="1484692"/>
        </p:xfrm>
        <a:graphic>
          <a:graphicData uri="http://schemas.openxmlformats.org/drawingml/2006/table">
            <a:tbl>
              <a:tblPr firstRow="1" firstCol="1" bandRow="1"/>
              <a:tblGrid>
                <a:gridCol w="2168165">
                  <a:extLst>
                    <a:ext uri="{9D8B030D-6E8A-4147-A177-3AD203B41FA5}">
                      <a16:colId xmlns:a16="http://schemas.microsoft.com/office/drawing/2014/main" val="1976456565"/>
                    </a:ext>
                  </a:extLst>
                </a:gridCol>
                <a:gridCol w="1366887">
                  <a:extLst>
                    <a:ext uri="{9D8B030D-6E8A-4147-A177-3AD203B41FA5}">
                      <a16:colId xmlns:a16="http://schemas.microsoft.com/office/drawing/2014/main" val="1013141331"/>
                    </a:ext>
                  </a:extLst>
                </a:gridCol>
              </a:tblGrid>
              <a:tr h="230372">
                <a:tc>
                  <a:txBody>
                    <a:bodyPr/>
                    <a:lstStyle/>
                    <a:p>
                      <a:pPr marL="0" marR="0">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Attributes</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Levels</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270736791"/>
                  </a:ext>
                </a:extLst>
              </a:tr>
              <a:tr h="713189">
                <a:tc>
                  <a:txBody>
                    <a:bodyPr/>
                    <a:lstStyle/>
                    <a:p>
                      <a:pPr marL="0" marR="0">
                        <a:lnSpc>
                          <a:spcPct val="107000"/>
                        </a:lnSpc>
                        <a:spcBef>
                          <a:spcPts val="0"/>
                        </a:spcBef>
                        <a:spcAft>
                          <a:spcPts val="0"/>
                        </a:spcAft>
                      </a:pPr>
                      <a:r>
                        <a:rPr lang="en-US" sz="1400" b="0" dirty="0">
                          <a:effectLst/>
                          <a:latin typeface="Serif"/>
                          <a:ea typeface="Calibri" panose="020F0502020204030204" pitchFamily="34" charset="0"/>
                          <a:cs typeface="Times New Roman" panose="02020603050405020304" pitchFamily="18" charset="0"/>
                        </a:rPr>
                        <a:t>Price of 12 oz serving in $ (PRICE)</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3.00</a:t>
                      </a:r>
                    </a:p>
                    <a:p>
                      <a:pPr marL="0" marR="0">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5.00</a:t>
                      </a:r>
                    </a:p>
                    <a:p>
                      <a:pPr marL="0" marR="0">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7.00</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3707665704"/>
                  </a:ext>
                </a:extLst>
              </a:tr>
              <a:tr h="541131">
                <a:tc>
                  <a:txBody>
                    <a:bodyPr/>
                    <a:lstStyle/>
                    <a:p>
                      <a:pPr marL="0" marR="0">
                        <a:lnSpc>
                          <a:spcPct val="107000"/>
                        </a:lnSpc>
                        <a:spcBef>
                          <a:spcPts val="0"/>
                        </a:spcBef>
                        <a:spcAft>
                          <a:spcPts val="0"/>
                        </a:spcAft>
                      </a:pPr>
                      <a:r>
                        <a:rPr lang="en-US" sz="1400" b="0" dirty="0">
                          <a:effectLst/>
                          <a:latin typeface="Serif"/>
                          <a:ea typeface="Calibri" panose="020F0502020204030204" pitchFamily="34" charset="0"/>
                          <a:cs typeface="Times New Roman" panose="02020603050405020304" pitchFamily="18" charset="0"/>
                        </a:rPr>
                        <a:t>Made in Michigan (LOCALNESS)</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Present (1)</a:t>
                      </a:r>
                      <a:br>
                        <a:rPr lang="en-US" sz="1400" dirty="0">
                          <a:effectLst/>
                          <a:latin typeface="Serif"/>
                          <a:ea typeface="Calibri" panose="020F0502020204030204" pitchFamily="34" charset="0"/>
                          <a:cs typeface="Times New Roman" panose="02020603050405020304" pitchFamily="18" charset="0"/>
                        </a:rPr>
                      </a:br>
                      <a:r>
                        <a:rPr lang="en-US" sz="1400" dirty="0">
                          <a:effectLst/>
                          <a:latin typeface="Serif"/>
                          <a:ea typeface="Calibri" panose="020F0502020204030204" pitchFamily="34" charset="0"/>
                          <a:cs typeface="Times New Roman" panose="02020603050405020304" pitchFamily="18" charset="0"/>
                        </a:rPr>
                        <a:t>Absent (0)</a:t>
                      </a:r>
                    </a:p>
                  </a:txBody>
                  <a:tcPr marL="68580" marR="68580" marT="0" marB="0">
                    <a:lnL>
                      <a:noFill/>
                    </a:lnL>
                    <a:lnR>
                      <a:noFill/>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658452718"/>
                  </a:ext>
                </a:extLst>
              </a:tr>
            </a:tbl>
          </a:graphicData>
        </a:graphic>
      </p:graphicFrame>
      <p:sp>
        <p:nvSpPr>
          <p:cNvPr id="9" name="TextBox 8">
            <a:extLst>
              <a:ext uri="{FF2B5EF4-FFF2-40B4-BE49-F238E27FC236}">
                <a16:creationId xmlns:a16="http://schemas.microsoft.com/office/drawing/2014/main" id="{D2F0B5C2-2C0B-0DF3-2CF0-9554D3A93E4E}"/>
              </a:ext>
            </a:extLst>
          </p:cNvPr>
          <p:cNvSpPr txBox="1"/>
          <p:nvPr/>
        </p:nvSpPr>
        <p:spPr>
          <a:xfrm>
            <a:off x="838200" y="1787586"/>
            <a:ext cx="4751108"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Serif"/>
              </a:rPr>
              <a:t>Alternatives: Hard cider, beer, wine, mixed drinks, hard seltzer </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5F21501-7406-EB6F-3133-CC421E901365}"/>
                  </a:ext>
                </a:extLst>
              </p:cNvPr>
              <p:cNvSpPr txBox="1"/>
              <p:nvPr/>
            </p:nvSpPr>
            <p:spPr>
              <a:xfrm>
                <a:off x="706224" y="4362529"/>
                <a:ext cx="4883083" cy="2268826"/>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Serif"/>
                  </a:rPr>
                  <a:t>3 blocks of 12 choice questions (36 total)</a:t>
                </a:r>
              </a:p>
              <a:p>
                <a:pPr marL="285750" indent="-285750">
                  <a:buFont typeface="Arial" panose="020B0604020202020204" pitchFamily="34" charset="0"/>
                  <a:buChar char="•"/>
                </a:pPr>
                <a:r>
                  <a:rPr lang="en-US" sz="2000" dirty="0">
                    <a:latin typeface="Serif"/>
                  </a:rPr>
                  <a:t>Random utility theory (McFadden 1973)</a:t>
                </a:r>
              </a:p>
              <a:p>
                <a:r>
                  <a:rPr lang="en-US" sz="1800" dirty="0">
                    <a:effectLst/>
                    <a:latin typeface="Times New Roman" panose="02020603050405020304" pitchFamily="18" charset="0"/>
                    <a:ea typeface="Calibri" panose="020F0502020204030204" pitchFamily="34" charset="0"/>
                  </a:rPr>
                  <a:t>        </a:t>
                </a:r>
              </a:p>
              <a:p>
                <a:pPr algn="ctr"/>
                <a:r>
                  <a:rPr lang="en-US" sz="1600" dirty="0">
                    <a:effectLst/>
                    <a:latin typeface="Serif"/>
                    <a:ea typeface="Calibri" panose="020F0502020204030204" pitchFamily="34" charset="0"/>
                  </a:rPr>
                  <a:t>U</a:t>
                </a:r>
                <a:r>
                  <a:rPr lang="en-US" sz="1600" baseline="-25000" dirty="0">
                    <a:effectLst/>
                    <a:latin typeface="Serif"/>
                    <a:ea typeface="Calibri" panose="020F0502020204030204" pitchFamily="34" charset="0"/>
                    <a:cs typeface="Cambria Math" panose="02040503050406030204" pitchFamily="18" charset="0"/>
                  </a:rPr>
                  <a:t>𝑛</a:t>
                </a:r>
                <a:r>
                  <a:rPr lang="en-US" sz="1600" baseline="-25000" dirty="0">
                    <a:effectLst/>
                    <a:latin typeface="Serif"/>
                    <a:ea typeface="Calibri" panose="020F0502020204030204" pitchFamily="34" charset="0"/>
                  </a:rPr>
                  <a:t>j</a:t>
                </a:r>
                <a:r>
                  <a:rPr lang="en-US" sz="1600" dirty="0">
                    <a:effectLst/>
                    <a:latin typeface="Serif"/>
                    <a:ea typeface="Calibri" panose="020F0502020204030204" pitchFamily="34" charset="0"/>
                  </a:rPr>
                  <a:t> = V</a:t>
                </a:r>
                <a:r>
                  <a:rPr lang="en-US" sz="1600" baseline="-25000" dirty="0">
                    <a:effectLst/>
                    <a:latin typeface="Serif"/>
                    <a:ea typeface="Calibri" panose="020F0502020204030204" pitchFamily="34" charset="0"/>
                    <a:cs typeface="Cambria Math" panose="02040503050406030204" pitchFamily="18" charset="0"/>
                  </a:rPr>
                  <a:t>𝑛</a:t>
                </a:r>
                <a:r>
                  <a:rPr lang="en-US" sz="1600" baseline="-25000" dirty="0">
                    <a:effectLst/>
                    <a:latin typeface="Serif"/>
                    <a:ea typeface="Calibri" panose="020F0502020204030204" pitchFamily="34" charset="0"/>
                  </a:rPr>
                  <a:t>j</a:t>
                </a:r>
                <a:r>
                  <a:rPr lang="en-US" sz="1600" dirty="0">
                    <a:effectLst/>
                    <a:latin typeface="Serif"/>
                    <a:ea typeface="Calibri" panose="020F0502020204030204" pitchFamily="34" charset="0"/>
                  </a:rPr>
                  <a:t> + </a:t>
                </a:r>
                <a:r>
                  <a:rPr lang="en-US" sz="1600" dirty="0">
                    <a:effectLst/>
                    <a:latin typeface="Serif"/>
                    <a:ea typeface="Calibri" panose="020F0502020204030204" pitchFamily="34" charset="0"/>
                    <a:cs typeface="Cambria Math" panose="02040503050406030204" pitchFamily="18" charset="0"/>
                  </a:rPr>
                  <a:t>𝜀</a:t>
                </a:r>
                <a:r>
                  <a:rPr lang="en-US" sz="1600" baseline="-25000" dirty="0">
                    <a:effectLst/>
                    <a:latin typeface="Serif"/>
                    <a:ea typeface="Calibri" panose="020F0502020204030204" pitchFamily="34" charset="0"/>
                    <a:cs typeface="Cambria Math" panose="02040503050406030204" pitchFamily="18" charset="0"/>
                  </a:rPr>
                  <a:t>𝑛</a:t>
                </a:r>
                <a:r>
                  <a:rPr lang="en-US" sz="1600" baseline="-25000" dirty="0">
                    <a:effectLst/>
                    <a:latin typeface="Serif"/>
                    <a:ea typeface="Calibri" panose="020F0502020204030204" pitchFamily="34" charset="0"/>
                  </a:rPr>
                  <a:t>j </a:t>
                </a:r>
                <a:r>
                  <a:rPr lang="en-US" sz="1600" dirty="0">
                    <a:effectLst/>
                    <a:latin typeface="Serif"/>
                    <a:ea typeface="Calibri" panose="020F0502020204030204" pitchFamily="34" charset="0"/>
                  </a:rPr>
                  <a:t>for all j …     (</a:t>
                </a:r>
                <a:r>
                  <a:rPr lang="en-US" sz="1600" dirty="0" err="1">
                    <a:effectLst/>
                    <a:latin typeface="Serif"/>
                    <a:ea typeface="Calibri" panose="020F0502020204030204" pitchFamily="34" charset="0"/>
                  </a:rPr>
                  <a:t>i</a:t>
                </a:r>
                <a:r>
                  <a:rPr lang="en-US" sz="1600" dirty="0">
                    <a:effectLst/>
                    <a:latin typeface="Serif"/>
                    <a:ea typeface="Calibri" panose="020F0502020204030204" pitchFamily="34" charset="0"/>
                  </a:rPr>
                  <a:t>)</a:t>
                </a:r>
                <a:endParaRPr lang="en-US" sz="1600" dirty="0">
                  <a:latin typeface="Serif"/>
                </a:endParaRPr>
              </a:p>
              <a:p>
                <a:pPr algn="ctr"/>
                <a:endParaRPr lang="en-US" sz="1600" dirty="0">
                  <a:effectLst/>
                  <a:latin typeface="Serif"/>
                  <a:ea typeface="Calibri" panose="020F0502020204030204" pitchFamily="34" charset="0"/>
                  <a:cs typeface="Times New Roman" panose="02020603050405020304" pitchFamily="18" charset="0"/>
                </a:endParaRPr>
              </a:p>
              <a:p>
                <a:pPr algn="ctr"/>
                <a:r>
                  <a:rPr lang="en-US" sz="1600" dirty="0">
                    <a:effectLst/>
                    <a:latin typeface="Serif"/>
                    <a:ea typeface="Calibri" panose="020F0502020204030204" pitchFamily="34" charset="0"/>
                    <a:cs typeface="Times New Roman" panose="02020603050405020304" pitchFamily="18" charset="0"/>
                  </a:rPr>
                  <a:t>V</a:t>
                </a:r>
                <a:r>
                  <a:rPr lang="en-US" sz="1600" baseline="-25000" dirty="0">
                    <a:effectLst/>
                    <a:latin typeface="Serif"/>
                    <a:ea typeface="Calibri" panose="020F0502020204030204" pitchFamily="34" charset="0"/>
                    <a:cs typeface="Cambria Math" panose="02040503050406030204" pitchFamily="18" charset="0"/>
                  </a:rPr>
                  <a:t>𝑛𝑗</a:t>
                </a:r>
                <a:r>
                  <a:rPr lang="en-US" sz="1600" dirty="0">
                    <a:effectLst/>
                    <a:latin typeface="Serif"/>
                    <a:ea typeface="Calibri" panose="020F0502020204030204" pitchFamily="34" charset="0"/>
                    <a:cs typeface="Times New Roman" panose="02020603050405020304" pitchFamily="18" charset="0"/>
                  </a:rPr>
                  <a:t> = α</a:t>
                </a:r>
                <a:r>
                  <a:rPr lang="en-US" sz="1600" baseline="-25000" dirty="0">
                    <a:effectLst/>
                    <a:latin typeface="Serif"/>
                    <a:ea typeface="Calibri" panose="020F0502020204030204" pitchFamily="34" charset="0"/>
                    <a:cs typeface="Cambria Math" panose="02040503050406030204" pitchFamily="18" charset="0"/>
                  </a:rPr>
                  <a:t>𝑛𝑗</a:t>
                </a:r>
                <a:r>
                  <a:rPr lang="en-US" sz="1600" dirty="0">
                    <a:effectLst/>
                    <a:latin typeface="Serif"/>
                    <a:ea typeface="Calibri" panose="020F0502020204030204" pitchFamily="34" charset="0"/>
                    <a:cs typeface="Times New Roman" panose="02020603050405020304" pitchFamily="18" charset="0"/>
                  </a:rPr>
                  <a:t> + </a:t>
                </a:r>
                <a14:m>
                  <m:oMath xmlns:m="http://schemas.openxmlformats.org/officeDocument/2006/math">
                    <m:sSub>
                      <m:sSub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a:effectLst/>
                            <a:latin typeface="Cambria Math" panose="02040503050406030204" pitchFamily="18" charset="0"/>
                            <a:ea typeface="Calibri" panose="020F0502020204030204" pitchFamily="34" charset="0"/>
                            <a:cs typeface="Times New Roman" panose="02020603050405020304" pitchFamily="18" charset="0"/>
                          </a:rPr>
                          <m:t>𝛽</m:t>
                        </m:r>
                      </m:e>
                      <m:sub>
                        <m:r>
                          <a:rPr lang="en-US" sz="1600" i="1">
                            <a:effectLst/>
                            <a:latin typeface="Cambria Math" panose="02040503050406030204" pitchFamily="18" charset="0"/>
                            <a:ea typeface="Calibri" panose="020F0502020204030204" pitchFamily="34" charset="0"/>
                            <a:cs typeface="Times New Roman" panose="02020603050405020304" pitchFamily="18" charset="0"/>
                          </a:rPr>
                          <m:t>𝑝𝑟𝑖𝑐𝑒</m:t>
                        </m:r>
                      </m:sub>
                    </m:sSub>
                  </m:oMath>
                </a14:m>
                <a:r>
                  <a:rPr lang="en-US" sz="1600" dirty="0">
                    <a:effectLst/>
                    <a:latin typeface="Serif"/>
                    <a:ea typeface="Calibri" panose="020F0502020204030204" pitchFamily="34" charset="0"/>
                    <a:cs typeface="Times New Roman" panose="02020603050405020304" pitchFamily="18" charset="0"/>
                  </a:rPr>
                  <a:t> </a:t>
                </a:r>
                <a:r>
                  <a:rPr lang="en-US" sz="1600" dirty="0">
                    <a:effectLst/>
                    <a:latin typeface="Serif"/>
                    <a:ea typeface="Calibri" panose="020F0502020204030204" pitchFamily="34" charset="0"/>
                    <a:cs typeface="Cambria Math" panose="02040503050406030204" pitchFamily="18" charset="0"/>
                  </a:rPr>
                  <a:t>∗</a:t>
                </a:r>
                <a:r>
                  <a:rPr lang="en-US" sz="1600" dirty="0">
                    <a:effectLst/>
                    <a:latin typeface="Serif"/>
                    <a:ea typeface="Calibri" panose="020F0502020204030204" pitchFamily="34" charset="0"/>
                    <a:cs typeface="Times New Roman" panose="02020603050405020304" pitchFamily="18" charset="0"/>
                  </a:rPr>
                  <a:t> </a:t>
                </a:r>
                <a:r>
                  <a:rPr lang="en-US" sz="1600" dirty="0">
                    <a:effectLst/>
                    <a:latin typeface="Serif"/>
                    <a:ea typeface="Calibri" panose="020F0502020204030204" pitchFamily="34" charset="0"/>
                    <a:cs typeface="Cambria Math" panose="02040503050406030204" pitchFamily="18" charset="0"/>
                  </a:rPr>
                  <a:t>𝑃𝑅𝐼𝐶𝐸</a:t>
                </a:r>
                <a:r>
                  <a:rPr lang="en-US" sz="1600" i="1" baseline="-25000" dirty="0">
                    <a:effectLst/>
                    <a:latin typeface="Serif"/>
                    <a:ea typeface="Calibri" panose="020F0502020204030204" pitchFamily="34" charset="0"/>
                    <a:cs typeface="Times New Roman" panose="02020603050405020304" pitchFamily="18" charset="0"/>
                  </a:rPr>
                  <a:t>n</a:t>
                </a:r>
                <a:r>
                  <a:rPr lang="en-US" sz="1600" baseline="-25000" dirty="0">
                    <a:effectLst/>
                    <a:latin typeface="Serif"/>
                    <a:ea typeface="Calibri" panose="020F0502020204030204" pitchFamily="34" charset="0"/>
                    <a:cs typeface="Cambria Math" panose="02040503050406030204" pitchFamily="18" charset="0"/>
                  </a:rPr>
                  <a:t>𝑗</a:t>
                </a:r>
                <a:r>
                  <a:rPr lang="en-US" sz="1600" baseline="-25000" dirty="0">
                    <a:effectLst/>
                    <a:latin typeface="Serif"/>
                    <a:ea typeface="Calibri" panose="020F0502020204030204" pitchFamily="34" charset="0"/>
                    <a:cs typeface="Times New Roman" panose="02020603050405020304" pitchFamily="18" charset="0"/>
                  </a:rPr>
                  <a:t>  </a:t>
                </a:r>
              </a:p>
              <a:p>
                <a:pPr algn="ctr"/>
                <a:r>
                  <a:rPr lang="en-US" sz="1600" dirty="0">
                    <a:effectLst/>
                    <a:latin typeface="Serif"/>
                    <a:ea typeface="Calibri" panose="020F0502020204030204" pitchFamily="34" charset="0"/>
                    <a:cs typeface="Times New Roman" panose="02020603050405020304" pitchFamily="18" charset="0"/>
                  </a:rPr>
                  <a:t>+ </a:t>
                </a:r>
                <a14:m>
                  <m:oMath xmlns:m="http://schemas.openxmlformats.org/officeDocument/2006/math">
                    <m:sSub>
                      <m:sSubPr>
                        <m:ctrlPr>
                          <a:rPr lang="en-US" sz="160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i="1">
                            <a:effectLst/>
                            <a:latin typeface="Cambria Math" panose="02040503050406030204" pitchFamily="18" charset="0"/>
                            <a:ea typeface="Calibri" panose="020F0502020204030204" pitchFamily="34" charset="0"/>
                            <a:cs typeface="Times New Roman" panose="02020603050405020304" pitchFamily="18" charset="0"/>
                          </a:rPr>
                          <m:t>𝛽</m:t>
                        </m:r>
                      </m:e>
                      <m:sub>
                        <m:r>
                          <a:rPr lang="en-US" sz="1600" i="1">
                            <a:effectLst/>
                            <a:latin typeface="Cambria Math" panose="02040503050406030204" pitchFamily="18" charset="0"/>
                            <a:ea typeface="Calibri" panose="020F0502020204030204" pitchFamily="34" charset="0"/>
                            <a:cs typeface="Times New Roman" panose="02020603050405020304" pitchFamily="18" charset="0"/>
                          </a:rPr>
                          <m:t>𝑙𝑜𝑐𝑎𝑙𝑛𝑒𝑠𝑠</m:t>
                        </m:r>
                      </m:sub>
                    </m:sSub>
                  </m:oMath>
                </a14:m>
                <a:r>
                  <a:rPr lang="en-US" sz="1600" dirty="0">
                    <a:effectLst/>
                    <a:latin typeface="Serif"/>
                    <a:ea typeface="Calibri" panose="020F0502020204030204" pitchFamily="34" charset="0"/>
                    <a:cs typeface="Times New Roman" panose="02020603050405020304" pitchFamily="18" charset="0"/>
                  </a:rPr>
                  <a:t> </a:t>
                </a:r>
                <a:r>
                  <a:rPr lang="en-US" sz="1600" dirty="0">
                    <a:effectLst/>
                    <a:latin typeface="Serif"/>
                    <a:ea typeface="Calibri" panose="020F0502020204030204" pitchFamily="34" charset="0"/>
                    <a:cs typeface="Cambria Math" panose="02040503050406030204" pitchFamily="18" charset="0"/>
                  </a:rPr>
                  <a:t>∗</a:t>
                </a:r>
                <a:r>
                  <a:rPr lang="en-US" sz="1600" dirty="0">
                    <a:effectLst/>
                    <a:latin typeface="Serif"/>
                    <a:ea typeface="Calibri" panose="020F0502020204030204" pitchFamily="34" charset="0"/>
                    <a:cs typeface="Times New Roman" panose="02020603050405020304" pitchFamily="18" charset="0"/>
                  </a:rPr>
                  <a:t> </a:t>
                </a:r>
                <a:r>
                  <a:rPr lang="en-US" sz="1600" i="1" dirty="0" err="1">
                    <a:effectLst/>
                    <a:latin typeface="Serif"/>
                    <a:ea typeface="Calibri" panose="020F0502020204030204" pitchFamily="34" charset="0"/>
                    <a:cs typeface="Times New Roman" panose="02020603050405020304" pitchFamily="18" charset="0"/>
                  </a:rPr>
                  <a:t>LOCALNESS</a:t>
                </a:r>
                <a:r>
                  <a:rPr lang="en-US" sz="1600" i="1" baseline="-25000" dirty="0" err="1">
                    <a:effectLst/>
                    <a:latin typeface="Serif"/>
                    <a:ea typeface="Calibri" panose="020F0502020204030204" pitchFamily="34" charset="0"/>
                    <a:cs typeface="Times New Roman" panose="02020603050405020304" pitchFamily="18" charset="0"/>
                  </a:rPr>
                  <a:t>n</a:t>
                </a:r>
                <a:r>
                  <a:rPr lang="en-US" sz="1600" baseline="-25000" dirty="0">
                    <a:effectLst/>
                    <a:latin typeface="Serif"/>
                    <a:ea typeface="Calibri" panose="020F0502020204030204" pitchFamily="34" charset="0"/>
                    <a:cs typeface="Cambria Math" panose="02040503050406030204" pitchFamily="18" charset="0"/>
                  </a:rPr>
                  <a:t>𝑗</a:t>
                </a:r>
                <a:r>
                  <a:rPr lang="en-US" sz="1600" baseline="-25000" dirty="0">
                    <a:effectLst/>
                    <a:latin typeface="Serif"/>
                    <a:ea typeface="Calibri" panose="020F0502020204030204" pitchFamily="34" charset="0"/>
                    <a:cs typeface="Times New Roman" panose="02020603050405020304" pitchFamily="18" charset="0"/>
                  </a:rPr>
                  <a:t> </a:t>
                </a:r>
                <a:r>
                  <a:rPr lang="en-US" sz="1600" dirty="0">
                    <a:effectLst/>
                    <a:latin typeface="Serif"/>
                    <a:ea typeface="Calibri" panose="020F0502020204030204" pitchFamily="34" charset="0"/>
                    <a:cs typeface="Times New Roman" panose="02020603050405020304" pitchFamily="18" charset="0"/>
                  </a:rPr>
                  <a:t>…         (ii)</a:t>
                </a:r>
              </a:p>
              <a:p>
                <a:pPr marL="285750" indent="-285750">
                  <a:buFont typeface="Arial" panose="020B0604020202020204" pitchFamily="34" charset="0"/>
                  <a:buChar char="•"/>
                </a:pPr>
                <a:endParaRPr lang="en-US" dirty="0"/>
              </a:p>
            </p:txBody>
          </p:sp>
        </mc:Choice>
        <mc:Fallback xmlns="">
          <p:sp>
            <p:nvSpPr>
              <p:cNvPr id="10" name="TextBox 9">
                <a:extLst>
                  <a:ext uri="{FF2B5EF4-FFF2-40B4-BE49-F238E27FC236}">
                    <a16:creationId xmlns:a16="http://schemas.microsoft.com/office/drawing/2014/main" id="{25F21501-7406-EB6F-3133-CC421E901365}"/>
                  </a:ext>
                </a:extLst>
              </p:cNvPr>
              <p:cNvSpPr txBox="1">
                <a:spLocks noRot="1" noChangeAspect="1" noMove="1" noResize="1" noEditPoints="1" noAdjustHandles="1" noChangeArrowheads="1" noChangeShapeType="1" noTextEdit="1"/>
              </p:cNvSpPr>
              <p:nvPr/>
            </p:nvSpPr>
            <p:spPr>
              <a:xfrm>
                <a:off x="706224" y="4362529"/>
                <a:ext cx="4883083" cy="2268826"/>
              </a:xfrm>
              <a:prstGeom prst="rect">
                <a:avLst/>
              </a:prstGeom>
              <a:blipFill>
                <a:blip r:embed="rId2"/>
                <a:stretch>
                  <a:fillRect l="-1124" t="-1613"/>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D3BB7A7E-8D0B-C4D7-3DA1-975F09CD8665}"/>
              </a:ext>
            </a:extLst>
          </p:cNvPr>
          <p:cNvSpPr txBox="1"/>
          <p:nvPr/>
        </p:nvSpPr>
        <p:spPr>
          <a:xfrm>
            <a:off x="6231118" y="1952993"/>
            <a:ext cx="5363851" cy="646331"/>
          </a:xfrm>
          <a:prstGeom prst="rect">
            <a:avLst/>
          </a:prstGeom>
          <a:noFill/>
        </p:spPr>
        <p:txBody>
          <a:bodyPr wrap="square" rtlCol="0">
            <a:spAutoFit/>
          </a:bodyPr>
          <a:lstStyle/>
          <a:p>
            <a:r>
              <a:rPr lang="en-US" i="1" dirty="0">
                <a:latin typeface="Times New Roman" panose="02020603050405020304" pitchFamily="18" charset="0"/>
                <a:ea typeface="Calibri" panose="020F0502020204030204" pitchFamily="34" charset="0"/>
                <a:cs typeface="Times New Roman" panose="02020603050405020304" pitchFamily="18" charset="0"/>
              </a:rPr>
              <a:t>“</a:t>
            </a:r>
            <a:r>
              <a:rPr lang="en-US" sz="1800" i="1" dirty="0">
                <a:effectLst/>
                <a:latin typeface="Times New Roman" panose="02020603050405020304" pitchFamily="18" charset="0"/>
                <a:ea typeface="Calibri" panose="020F0502020204030204" pitchFamily="34" charset="0"/>
                <a:cs typeface="Times New Roman" panose="02020603050405020304" pitchFamily="18" charset="0"/>
              </a:rPr>
              <a:t>Imagine you'd like to order a 12 oz glass of such beverages at a bar/restaurant”</a:t>
            </a:r>
            <a:endParaRPr lang="en-US" i="1" dirty="0">
              <a:latin typeface="Times New Roman" panose="02020603050405020304" pitchFamily="18" charset="0"/>
              <a:cs typeface="Times New Roman" panose="02020603050405020304" pitchFamily="18" charset="0"/>
            </a:endParaRPr>
          </a:p>
        </p:txBody>
      </p:sp>
      <p:sp>
        <p:nvSpPr>
          <p:cNvPr id="15" name="Rectangle 14">
            <a:extLst>
              <a:ext uri="{FF2B5EF4-FFF2-40B4-BE49-F238E27FC236}">
                <a16:creationId xmlns:a16="http://schemas.microsoft.com/office/drawing/2014/main" id="{28AF6351-FB63-CAFE-9B8C-8417D670C2AC}"/>
              </a:ext>
            </a:extLst>
          </p:cNvPr>
          <p:cNvSpPr/>
          <p:nvPr/>
        </p:nvSpPr>
        <p:spPr>
          <a:xfrm>
            <a:off x="6638827" y="2900825"/>
            <a:ext cx="5244446" cy="993321"/>
          </a:xfrm>
          <a:prstGeom prst="rect">
            <a:avLst/>
          </a:prstGeom>
          <a:solidFill>
            <a:schemeClr val="bg1">
              <a:lumMod val="95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“Imagine you'd like to purchase a 12 oz can/bottle of such beverages at a grocery store.” </a:t>
            </a:r>
            <a:endParaRPr kumimoji="0" lang="en-US" sz="18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pic>
        <p:nvPicPr>
          <p:cNvPr id="16" name="Picture 15" descr="A picture containing table&#10;&#10;Description automatically generated">
            <a:extLst>
              <a:ext uri="{FF2B5EF4-FFF2-40B4-BE49-F238E27FC236}">
                <a16:creationId xmlns:a16="http://schemas.microsoft.com/office/drawing/2014/main" id="{2F6DDCB6-B1AF-EC79-7D85-D159194C5F4E}"/>
              </a:ext>
            </a:extLst>
          </p:cNvPr>
          <p:cNvPicPr>
            <a:picLocks noChangeAspect="1"/>
          </p:cNvPicPr>
          <p:nvPr/>
        </p:nvPicPr>
        <p:blipFill rotWithShape="1">
          <a:blip r:embed="rId3">
            <a:extLst>
              <a:ext uri="{28A0092B-C50C-407E-A947-70E740481C1C}">
                <a14:useLocalDpi xmlns:a14="http://schemas.microsoft.com/office/drawing/2010/main" val="0"/>
              </a:ext>
            </a:extLst>
          </a:blip>
          <a:srcRect t="2890" b="7875"/>
          <a:stretch/>
        </p:blipFill>
        <p:spPr bwMode="auto">
          <a:xfrm>
            <a:off x="6081079" y="4107927"/>
            <a:ext cx="5890967" cy="2331841"/>
          </a:xfrm>
          <a:prstGeom prst="rect">
            <a:avLst/>
          </a:prstGeom>
          <a:ln w="19050">
            <a:solidFill>
              <a:schemeClr val="bg2">
                <a:lumMod val="50000"/>
              </a:schemeClr>
            </a:solidFill>
          </a:ln>
          <a:extLst>
            <a:ext uri="{53640926-AAD7-44D8-BBD7-CCE9431645EC}">
              <a14:shadowObscured xmlns:a14="http://schemas.microsoft.com/office/drawing/2010/main"/>
            </a:ext>
          </a:extLst>
        </p:spPr>
      </p:pic>
      <p:sp>
        <p:nvSpPr>
          <p:cNvPr id="17" name="TextBox 16">
            <a:extLst>
              <a:ext uri="{FF2B5EF4-FFF2-40B4-BE49-F238E27FC236}">
                <a16:creationId xmlns:a16="http://schemas.microsoft.com/office/drawing/2014/main" id="{5AF4386A-398E-4973-2878-AE15AD5EC415}"/>
              </a:ext>
            </a:extLst>
          </p:cNvPr>
          <p:cNvSpPr txBox="1"/>
          <p:nvPr/>
        </p:nvSpPr>
        <p:spPr>
          <a:xfrm>
            <a:off x="6028834" y="3212819"/>
            <a:ext cx="404567" cy="369332"/>
          </a:xfrm>
          <a:prstGeom prst="rect">
            <a:avLst/>
          </a:prstGeom>
          <a:noFill/>
        </p:spPr>
        <p:txBody>
          <a:bodyPr wrap="square" rtlCol="0">
            <a:spAutoFit/>
          </a:bodyPr>
          <a:lstStyle/>
          <a:p>
            <a:r>
              <a:rPr lang="en-US" dirty="0">
                <a:latin typeface="Serif"/>
              </a:rPr>
              <a:t>or</a:t>
            </a:r>
          </a:p>
        </p:txBody>
      </p:sp>
      <p:sp>
        <p:nvSpPr>
          <p:cNvPr id="18" name="Slide Number Placeholder 17">
            <a:extLst>
              <a:ext uri="{FF2B5EF4-FFF2-40B4-BE49-F238E27FC236}">
                <a16:creationId xmlns:a16="http://schemas.microsoft.com/office/drawing/2014/main" id="{CE443C66-A337-F69C-2A67-F08CFCF43D3E}"/>
              </a:ext>
            </a:extLst>
          </p:cNvPr>
          <p:cNvSpPr>
            <a:spLocks noGrp="1"/>
          </p:cNvSpPr>
          <p:nvPr>
            <p:ph type="sldNum" sz="quarter" idx="12"/>
          </p:nvPr>
        </p:nvSpPr>
        <p:spPr/>
        <p:txBody>
          <a:bodyPr/>
          <a:lstStyle/>
          <a:p>
            <a:fld id="{39E8FE93-604E-44D6-BB45-28455FD4DC04}" type="slidenum">
              <a:rPr lang="en-US" smtClean="0"/>
              <a:t>12</a:t>
            </a:fld>
            <a:endParaRPr lang="en-US"/>
          </a:p>
        </p:txBody>
      </p:sp>
    </p:spTree>
    <p:extLst>
      <p:ext uri="{BB962C8B-B14F-4D97-AF65-F5344CB8AC3E}">
        <p14:creationId xmlns:p14="http://schemas.microsoft.com/office/powerpoint/2010/main" val="37749518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BE399-284F-C155-5490-8819E992A829}"/>
              </a:ext>
            </a:extLst>
          </p:cNvPr>
          <p:cNvSpPr>
            <a:spLocks noGrp="1"/>
          </p:cNvSpPr>
          <p:nvPr>
            <p:ph type="title"/>
          </p:nvPr>
        </p:nvSpPr>
        <p:spPr/>
        <p:txBody>
          <a:bodyPr/>
          <a:lstStyle/>
          <a:p>
            <a:r>
              <a:rPr lang="en-US" b="1" dirty="0">
                <a:latin typeface="Serif"/>
              </a:rPr>
              <a:t>Methods: Input-Output Analysis</a:t>
            </a:r>
          </a:p>
        </p:txBody>
      </p:sp>
      <p:sp>
        <p:nvSpPr>
          <p:cNvPr id="9" name="TextBox 8">
            <a:extLst>
              <a:ext uri="{FF2B5EF4-FFF2-40B4-BE49-F238E27FC236}">
                <a16:creationId xmlns:a16="http://schemas.microsoft.com/office/drawing/2014/main" id="{D2F0B5C2-2C0B-0DF3-2CF0-9554D3A93E4E}"/>
              </a:ext>
            </a:extLst>
          </p:cNvPr>
          <p:cNvSpPr txBox="1"/>
          <p:nvPr/>
        </p:nvSpPr>
        <p:spPr>
          <a:xfrm>
            <a:off x="760035" y="1794383"/>
            <a:ext cx="10671929" cy="4985980"/>
          </a:xfrm>
          <a:prstGeom prst="rect">
            <a:avLst/>
          </a:prstGeom>
          <a:noFill/>
        </p:spPr>
        <p:txBody>
          <a:bodyPr wrap="square" rtlCol="0">
            <a:spAutoFit/>
          </a:bodyPr>
          <a:lstStyle/>
          <a:p>
            <a:pPr marL="285750" indent="-285750">
              <a:buFont typeface="Arial" panose="020B0604020202020204" pitchFamily="34" charset="0"/>
              <a:buChar char="•"/>
            </a:pPr>
            <a:endParaRPr lang="en-US" dirty="0">
              <a:latin typeface="Serif"/>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sz="2000" b="1" dirty="0">
              <a:effectLst/>
              <a:latin typeface="Serif"/>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sz="2000" b="1" dirty="0">
              <a:latin typeface="Serif"/>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sz="2000" b="1" dirty="0">
              <a:effectLst/>
              <a:latin typeface="Serif"/>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sz="2000" b="1" dirty="0">
              <a:latin typeface="Serif"/>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sz="2000" b="1" dirty="0">
              <a:effectLst/>
              <a:latin typeface="Serif"/>
              <a:ea typeface="Calibri" panose="020F0502020204030204" pitchFamily="34" charset="0"/>
              <a:cs typeface="Times New Roman" panose="02020603050405020304" pitchFamily="18" charset="0"/>
            </a:endParaRPr>
          </a:p>
          <a:p>
            <a:endParaRPr lang="en-US" sz="2000" b="1" dirty="0">
              <a:latin typeface="Serif"/>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2000" dirty="0"/>
              <a:t>Output impacts are converted to other measures of impacts  (employment, labor income, value added) using </a:t>
            </a:r>
            <a:r>
              <a:rPr lang="en-US" sz="2000" u="sng" dirty="0"/>
              <a:t>fixed ratios per $ of output</a:t>
            </a:r>
            <a:br>
              <a:rPr lang="en-US" sz="2000" dirty="0"/>
            </a:br>
            <a:endParaRPr lang="en-US" sz="2000" b="1" dirty="0">
              <a:effectLst/>
              <a:latin typeface="Serif"/>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2000" b="1" dirty="0">
                <a:effectLst/>
                <a:latin typeface="Serif"/>
                <a:ea typeface="Calibri" panose="020F0502020204030204" pitchFamily="34" charset="0"/>
                <a:cs typeface="Times New Roman" panose="02020603050405020304" pitchFamily="18" charset="0"/>
              </a:rPr>
              <a:t>Scenario 1: </a:t>
            </a:r>
            <a:r>
              <a:rPr lang="en-US" sz="2000" dirty="0">
                <a:latin typeface="Serif"/>
                <a:ea typeface="Calibri" panose="020F0502020204030204" pitchFamily="34" charset="0"/>
                <a:cs typeface="Times New Roman" panose="02020603050405020304" pitchFamily="18" charset="0"/>
              </a:rPr>
              <a:t>B</a:t>
            </a:r>
            <a:r>
              <a:rPr lang="en-US" sz="2000" dirty="0">
                <a:effectLst/>
                <a:latin typeface="Serif"/>
                <a:ea typeface="Calibri" panose="020F0502020204030204" pitchFamily="34" charset="0"/>
                <a:cs typeface="Times New Roman" panose="02020603050405020304" pitchFamily="18" charset="0"/>
              </a:rPr>
              <a:t>aseline economic contribution of hard cider industry to Michigan economy (gross economic impact)</a:t>
            </a:r>
            <a:br>
              <a:rPr lang="en-US" sz="2000" dirty="0">
                <a:effectLst/>
                <a:latin typeface="Serif"/>
                <a:ea typeface="Calibri" panose="020F0502020204030204" pitchFamily="34" charset="0"/>
                <a:cs typeface="Times New Roman" panose="02020603050405020304" pitchFamily="18" charset="0"/>
              </a:rPr>
            </a:br>
            <a:r>
              <a:rPr lang="en-US" sz="2000" b="1" dirty="0">
                <a:effectLst/>
                <a:latin typeface="Serif"/>
                <a:ea typeface="Calibri" panose="020F0502020204030204" pitchFamily="34" charset="0"/>
                <a:cs typeface="Times New Roman" panose="02020603050405020304" pitchFamily="18" charset="0"/>
              </a:rPr>
              <a:t>Scenario 2</a:t>
            </a:r>
            <a:r>
              <a:rPr lang="en-US" sz="2000" b="1" dirty="0">
                <a:latin typeface="Serif"/>
                <a:ea typeface="Calibri" panose="020F0502020204030204" pitchFamily="34" charset="0"/>
                <a:cs typeface="Times New Roman" panose="02020603050405020304" pitchFamily="18" charset="0"/>
              </a:rPr>
              <a:t>: </a:t>
            </a:r>
            <a:r>
              <a:rPr lang="en-US" sz="2000" dirty="0">
                <a:latin typeface="Serif"/>
                <a:ea typeface="Calibri" panose="020F0502020204030204" pitchFamily="34" charset="0"/>
                <a:cs typeface="Times New Roman" panose="02020603050405020304" pitchFamily="18" charset="0"/>
              </a:rPr>
              <a:t>Hypothetical doubling of </a:t>
            </a:r>
            <a:r>
              <a:rPr lang="en-US" sz="2000" dirty="0">
                <a:effectLst/>
                <a:latin typeface="Serif"/>
                <a:ea typeface="Calibri" panose="020F0502020204030204" pitchFamily="34" charset="0"/>
                <a:cs typeface="Times New Roman" panose="02020603050405020304" pitchFamily="18" charset="0"/>
              </a:rPr>
              <a:t>production in Scenario 1. Nets out the estimated substitution effects found in the DCE (net economi</a:t>
            </a:r>
            <a:r>
              <a:rPr lang="en-US" sz="2000" dirty="0">
                <a:latin typeface="Serif"/>
                <a:ea typeface="Calibri" panose="020F0502020204030204" pitchFamily="34" charset="0"/>
                <a:cs typeface="Times New Roman" panose="02020603050405020304" pitchFamily="18" charset="0"/>
              </a:rPr>
              <a:t>c impact</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sz="2000" dirty="0">
                <a:latin typeface="Serif"/>
                <a:ea typeface="Calibri" panose="020F0502020204030204" pitchFamily="34" charset="0"/>
                <a:cs typeface="Times New Roman" panose="02020603050405020304" pitchFamily="18" charset="0"/>
              </a:rPr>
              <a:t>Assumption: All cider production contained in-state.</a:t>
            </a:r>
            <a:endParaRPr lang="en-US" sz="2000" dirty="0">
              <a:effectLst/>
              <a:latin typeface="Serif"/>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US" sz="2000" dirty="0">
              <a:latin typeface="Serif"/>
            </a:endParaRPr>
          </a:p>
        </p:txBody>
      </p:sp>
      <p:sp>
        <p:nvSpPr>
          <p:cNvPr id="12" name="Isosceles Triangle 11">
            <a:extLst>
              <a:ext uri="{FF2B5EF4-FFF2-40B4-BE49-F238E27FC236}">
                <a16:creationId xmlns:a16="http://schemas.microsoft.com/office/drawing/2014/main" id="{E1DE3ABB-0B4E-E532-3743-B36208FB77E6}"/>
              </a:ext>
            </a:extLst>
          </p:cNvPr>
          <p:cNvSpPr/>
          <p:nvPr/>
        </p:nvSpPr>
        <p:spPr>
          <a:xfrm rot="16200000">
            <a:off x="11203362" y="240916"/>
            <a:ext cx="1025958" cy="951321"/>
          </a:xfrm>
          <a:prstGeom prst="triangle">
            <a:avLst>
              <a:gd name="adj" fmla="val 50000"/>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a:extLst>
              <a:ext uri="{FF2B5EF4-FFF2-40B4-BE49-F238E27FC236}">
                <a16:creationId xmlns:a16="http://schemas.microsoft.com/office/drawing/2014/main" id="{E5FE07C4-E146-DB01-52BD-3A2F0E763FBA}"/>
              </a:ext>
            </a:extLst>
          </p:cNvPr>
          <p:cNvSpPr>
            <a:spLocks noGrp="1"/>
          </p:cNvSpPr>
          <p:nvPr>
            <p:ph type="sldNum" sz="quarter" idx="12"/>
          </p:nvPr>
        </p:nvSpPr>
        <p:spPr/>
        <p:txBody>
          <a:bodyPr/>
          <a:lstStyle/>
          <a:p>
            <a:fld id="{39E8FE93-604E-44D6-BB45-28455FD4DC04}" type="slidenum">
              <a:rPr lang="en-US" smtClean="0"/>
              <a:t>13</a:t>
            </a:fld>
            <a:endParaRPr lang="en-US"/>
          </a:p>
        </p:txBody>
      </p:sp>
      <p:pic>
        <p:nvPicPr>
          <p:cNvPr id="3" name="Picture 2">
            <a:extLst>
              <a:ext uri="{FF2B5EF4-FFF2-40B4-BE49-F238E27FC236}">
                <a16:creationId xmlns:a16="http://schemas.microsoft.com/office/drawing/2014/main" id="{3A807F92-BFF8-76DC-0077-D5AF56405160}"/>
              </a:ext>
            </a:extLst>
          </p:cNvPr>
          <p:cNvPicPr>
            <a:picLocks noChangeAspect="1"/>
          </p:cNvPicPr>
          <p:nvPr/>
        </p:nvPicPr>
        <p:blipFill>
          <a:blip r:embed="rId3"/>
          <a:stretch>
            <a:fillRect/>
          </a:stretch>
        </p:blipFill>
        <p:spPr>
          <a:xfrm>
            <a:off x="2884602" y="1596420"/>
            <a:ext cx="5855125" cy="2243522"/>
          </a:xfrm>
          <a:prstGeom prst="rect">
            <a:avLst/>
          </a:prstGeom>
        </p:spPr>
      </p:pic>
    </p:spTree>
    <p:extLst>
      <p:ext uri="{BB962C8B-B14F-4D97-AF65-F5344CB8AC3E}">
        <p14:creationId xmlns:p14="http://schemas.microsoft.com/office/powerpoint/2010/main" val="14504649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29CDB-8F14-B07E-FF60-CFB8228CE7A2}"/>
              </a:ext>
            </a:extLst>
          </p:cNvPr>
          <p:cNvSpPr>
            <a:spLocks noGrp="1"/>
          </p:cNvSpPr>
          <p:nvPr>
            <p:ph type="title"/>
          </p:nvPr>
        </p:nvSpPr>
        <p:spPr/>
        <p:txBody>
          <a:bodyPr/>
          <a:lstStyle/>
          <a:p>
            <a:pPr algn="r"/>
            <a:r>
              <a:rPr lang="en-US" b="1" dirty="0">
                <a:latin typeface="Serif"/>
              </a:rPr>
              <a:t>Methods: Input-Output Analysis (cont.)</a:t>
            </a:r>
            <a:endParaRPr lang="en-US" dirty="0"/>
          </a:p>
        </p:txBody>
      </p:sp>
      <p:graphicFrame>
        <p:nvGraphicFramePr>
          <p:cNvPr id="10" name="Content Placeholder 9">
            <a:extLst>
              <a:ext uri="{FF2B5EF4-FFF2-40B4-BE49-F238E27FC236}">
                <a16:creationId xmlns:a16="http://schemas.microsoft.com/office/drawing/2014/main" id="{35E1854D-774B-A0E6-33D6-B6151A2817A6}"/>
              </a:ext>
            </a:extLst>
          </p:cNvPr>
          <p:cNvGraphicFramePr>
            <a:graphicFrameLocks noGrp="1"/>
          </p:cNvGraphicFramePr>
          <p:nvPr>
            <p:ph idx="1"/>
            <p:extLst>
              <p:ext uri="{D42A27DB-BD31-4B8C-83A1-F6EECF244321}">
                <p14:modId xmlns:p14="http://schemas.microsoft.com/office/powerpoint/2010/main" val="3357442765"/>
              </p:ext>
            </p:extLst>
          </p:nvPr>
        </p:nvGraphicFramePr>
        <p:xfrm>
          <a:off x="609568" y="1299406"/>
          <a:ext cx="10515600" cy="15286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Table 10">
            <a:extLst>
              <a:ext uri="{FF2B5EF4-FFF2-40B4-BE49-F238E27FC236}">
                <a16:creationId xmlns:a16="http://schemas.microsoft.com/office/drawing/2014/main" id="{B25FFF25-9155-CF3B-ED39-7C25EFE71030}"/>
              </a:ext>
            </a:extLst>
          </p:cNvPr>
          <p:cNvGraphicFramePr>
            <a:graphicFrameLocks noGrp="1"/>
          </p:cNvGraphicFramePr>
          <p:nvPr>
            <p:extLst>
              <p:ext uri="{D42A27DB-BD31-4B8C-83A1-F6EECF244321}">
                <p14:modId xmlns:p14="http://schemas.microsoft.com/office/powerpoint/2010/main" val="2782461870"/>
              </p:ext>
            </p:extLst>
          </p:nvPr>
        </p:nvGraphicFramePr>
        <p:xfrm>
          <a:off x="838200" y="3230227"/>
          <a:ext cx="10286968" cy="3286711"/>
        </p:xfrm>
        <a:graphic>
          <a:graphicData uri="http://schemas.openxmlformats.org/drawingml/2006/table">
            <a:tbl>
              <a:tblPr firstRow="1" firstCol="1" bandRow="1"/>
              <a:tblGrid>
                <a:gridCol w="3063303">
                  <a:extLst>
                    <a:ext uri="{9D8B030D-6E8A-4147-A177-3AD203B41FA5}">
                      <a16:colId xmlns:a16="http://schemas.microsoft.com/office/drawing/2014/main" val="953818"/>
                    </a:ext>
                  </a:extLst>
                </a:gridCol>
                <a:gridCol w="1649690">
                  <a:extLst>
                    <a:ext uri="{9D8B030D-6E8A-4147-A177-3AD203B41FA5}">
                      <a16:colId xmlns:a16="http://schemas.microsoft.com/office/drawing/2014/main" val="2507549600"/>
                    </a:ext>
                  </a:extLst>
                </a:gridCol>
                <a:gridCol w="1470582">
                  <a:extLst>
                    <a:ext uri="{9D8B030D-6E8A-4147-A177-3AD203B41FA5}">
                      <a16:colId xmlns:a16="http://schemas.microsoft.com/office/drawing/2014/main" val="3937814641"/>
                    </a:ext>
                  </a:extLst>
                </a:gridCol>
                <a:gridCol w="4103393">
                  <a:extLst>
                    <a:ext uri="{9D8B030D-6E8A-4147-A177-3AD203B41FA5}">
                      <a16:colId xmlns:a16="http://schemas.microsoft.com/office/drawing/2014/main" val="458847635"/>
                    </a:ext>
                  </a:extLst>
                </a:gridCol>
              </a:tblGrid>
              <a:tr h="217174">
                <a:tc>
                  <a:txBody>
                    <a:bodyPr/>
                    <a:lstStyle/>
                    <a:p>
                      <a:pPr marL="0" marR="0" algn="r">
                        <a:lnSpc>
                          <a:spcPct val="107000"/>
                        </a:lnSpc>
                        <a:spcBef>
                          <a:spcPts val="0"/>
                        </a:spcBef>
                        <a:spcAft>
                          <a:spcPts val="0"/>
                        </a:spcAft>
                      </a:pPr>
                      <a:r>
                        <a:rPr lang="en-US" sz="1500" b="1" dirty="0">
                          <a:effectLst/>
                          <a:latin typeface="Serif"/>
                          <a:ea typeface="Calibri" panose="020F0502020204030204" pitchFamily="34" charset="0"/>
                          <a:cs typeface="Times New Roman" panose="02020603050405020304" pitchFamily="18" charset="0"/>
                        </a:rPr>
                        <a:t> </a:t>
                      </a: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500" b="1" dirty="0">
                          <a:solidFill>
                            <a:srgbClr val="00B050"/>
                          </a:solidFill>
                          <a:effectLst/>
                          <a:latin typeface="Serif"/>
                          <a:ea typeface="Calibri" panose="020F0502020204030204" pitchFamily="34" charset="0"/>
                          <a:cs typeface="Times New Roman" panose="02020603050405020304" pitchFamily="18" charset="0"/>
                        </a:rPr>
                        <a:t>On-premise</a:t>
                      </a:r>
                      <a:endParaRPr lang="en-US" sz="15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500" b="1" dirty="0">
                          <a:solidFill>
                            <a:srgbClr val="00B050"/>
                          </a:solidFill>
                          <a:effectLst/>
                          <a:latin typeface="Serif"/>
                          <a:ea typeface="Calibri" panose="020F0502020204030204" pitchFamily="34" charset="0"/>
                          <a:cs typeface="Times New Roman" panose="02020603050405020304" pitchFamily="18" charset="0"/>
                        </a:rPr>
                        <a:t>Off-premise </a:t>
                      </a:r>
                      <a:endParaRPr lang="en-US" sz="15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500" b="1" dirty="0">
                          <a:solidFill>
                            <a:srgbClr val="00B050"/>
                          </a:solidFill>
                          <a:effectLst/>
                          <a:latin typeface="Serif"/>
                          <a:ea typeface="Calibri" panose="020F0502020204030204" pitchFamily="34" charset="0"/>
                          <a:cs typeface="Times New Roman" panose="02020603050405020304" pitchFamily="18" charset="0"/>
                        </a:rPr>
                        <a:t>Source</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4591898"/>
                  </a:ext>
                </a:extLst>
              </a:tr>
              <a:tr h="147093">
                <a:tc>
                  <a:txBody>
                    <a:bodyPr/>
                    <a:lstStyle/>
                    <a:p>
                      <a:pPr marL="0" marR="0" algn="r">
                        <a:lnSpc>
                          <a:spcPct val="107000"/>
                        </a:lnSpc>
                        <a:spcBef>
                          <a:spcPts val="0"/>
                        </a:spcBef>
                        <a:spcAft>
                          <a:spcPts val="0"/>
                        </a:spcAft>
                      </a:pPr>
                      <a:r>
                        <a:rPr lang="en-US" sz="1500" b="1" dirty="0">
                          <a:effectLst/>
                          <a:latin typeface="Serif"/>
                          <a:ea typeface="Calibri" panose="020F0502020204030204" pitchFamily="34" charset="0"/>
                          <a:cs typeface="Times New Roman" panose="02020603050405020304" pitchFamily="18" charset="0"/>
                        </a:rPr>
                        <a:t>Total cider sales volume in MI (</a:t>
                      </a:r>
                      <a:r>
                        <a:rPr lang="en-US" sz="1500" b="1" dirty="0" err="1">
                          <a:effectLst/>
                          <a:latin typeface="Serif"/>
                          <a:ea typeface="Calibri" panose="020F0502020204030204" pitchFamily="34" charset="0"/>
                          <a:cs typeface="Times New Roman" panose="02020603050405020304" pitchFamily="18" charset="0"/>
                        </a:rPr>
                        <a:t>bbl</a:t>
                      </a:r>
                      <a:r>
                        <a:rPr lang="en-US" sz="1500" b="1" dirty="0">
                          <a:effectLst/>
                          <a:latin typeface="Serif"/>
                          <a:ea typeface="Calibri" panose="020F0502020204030204" pitchFamily="34" charset="0"/>
                          <a:cs typeface="Times New Roman" panose="02020603050405020304" pitchFamily="18" charset="0"/>
                        </a:rPr>
                        <a:t>)</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07000"/>
                        </a:lnSpc>
                        <a:spcBef>
                          <a:spcPts val="0"/>
                        </a:spcBef>
                        <a:spcAft>
                          <a:spcPts val="0"/>
                        </a:spcAft>
                      </a:pPr>
                      <a:r>
                        <a:rPr lang="en-US" sz="1500" b="1" dirty="0">
                          <a:solidFill>
                            <a:schemeClr val="tx1"/>
                          </a:solidFill>
                          <a:effectLst/>
                          <a:latin typeface="Serif"/>
                          <a:ea typeface="Calibri" panose="020F0502020204030204" pitchFamily="34" charset="0"/>
                          <a:cs typeface="Times New Roman" panose="02020603050405020304" pitchFamily="18" charset="0"/>
                        </a:rPr>
                        <a:t>         45616.48</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r">
                        <a:lnSpc>
                          <a:spcPct val="107000"/>
                        </a:lnSpc>
                        <a:spcBef>
                          <a:spcPts val="0"/>
                        </a:spcBef>
                        <a:spcAft>
                          <a:spcPts val="0"/>
                        </a:spcAft>
                      </a:pPr>
                      <a:endParaRPr lang="en-US" sz="16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500" b="0" dirty="0">
                          <a:solidFill>
                            <a:schemeClr val="tx1"/>
                          </a:solidFill>
                          <a:effectLst/>
                          <a:latin typeface="Serif"/>
                          <a:ea typeface="Calibri" panose="020F0502020204030204" pitchFamily="34" charset="0"/>
                          <a:cs typeface="Times New Roman" panose="02020603050405020304" pitchFamily="18" charset="0"/>
                        </a:rPr>
                        <a:t>2020 Beer Tax Report, Licensing and Regulatory Affairs, Financial Division, MI Govt</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4575044"/>
                  </a:ext>
                </a:extLst>
              </a:tr>
              <a:tr h="331245">
                <a:tc>
                  <a:txBody>
                    <a:bodyPr/>
                    <a:lstStyle/>
                    <a:p>
                      <a:pPr marL="0" marR="0" algn="r">
                        <a:lnSpc>
                          <a:spcPct val="100000"/>
                        </a:lnSpc>
                        <a:spcBef>
                          <a:spcPts val="0"/>
                        </a:spcBef>
                        <a:spcAft>
                          <a:spcPts val="0"/>
                        </a:spcAft>
                      </a:pPr>
                      <a:r>
                        <a:rPr lang="en-US" sz="1500" b="1" dirty="0">
                          <a:effectLst/>
                          <a:latin typeface="Serif"/>
                          <a:ea typeface="Calibri" panose="020F0502020204030204" pitchFamily="34" charset="0"/>
                          <a:cs typeface="Times New Roman" panose="02020603050405020304" pitchFamily="18" charset="0"/>
                        </a:rPr>
                        <a:t>Sale share</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r">
                        <a:lnSpc>
                          <a:spcPct val="100000"/>
                        </a:lnSpc>
                      </a:pPr>
                      <a:r>
                        <a:rPr lang="en-US" sz="1500" dirty="0">
                          <a:effectLst/>
                          <a:latin typeface="Serif"/>
                          <a:cs typeface="Times New Roman" panose="02020603050405020304" pitchFamily="18" charset="0"/>
                        </a:rPr>
                        <a:t>18.5%                       </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0000"/>
                        </a:lnSpc>
                        <a:spcBef>
                          <a:spcPts val="0"/>
                        </a:spcBef>
                        <a:spcAft>
                          <a:spcPts val="0"/>
                        </a:spcAft>
                      </a:pPr>
                      <a:r>
                        <a:rPr lang="en-US" sz="1500" dirty="0">
                          <a:effectLst/>
                          <a:latin typeface="Serif"/>
                          <a:cs typeface="Times New Roman" panose="02020603050405020304" pitchFamily="18" charset="0"/>
                        </a:rPr>
                        <a:t>81.5%</a:t>
                      </a: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0000"/>
                        </a:lnSpc>
                        <a:spcBef>
                          <a:spcPts val="0"/>
                        </a:spcBef>
                        <a:spcAft>
                          <a:spcPts val="0"/>
                        </a:spcAft>
                      </a:pPr>
                      <a:r>
                        <a:rPr lang="en-US" sz="1500" dirty="0">
                          <a:effectLst/>
                          <a:latin typeface="Serif"/>
                          <a:ea typeface="Calibri" panose="020F0502020204030204" pitchFamily="34" charset="0"/>
                          <a:cs typeface="Times New Roman" panose="02020603050405020304" pitchFamily="18" charset="0"/>
                        </a:rPr>
                        <a:t>IBISWorld Cider Industry Report 2020 </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54366554"/>
                  </a:ext>
                </a:extLst>
              </a:tr>
              <a:tr h="292231">
                <a:tc>
                  <a:txBody>
                    <a:bodyPr/>
                    <a:lstStyle/>
                    <a:p>
                      <a:pPr marL="0" marR="0" algn="r">
                        <a:lnSpc>
                          <a:spcPct val="100000"/>
                        </a:lnSpc>
                        <a:spcBef>
                          <a:spcPts val="0"/>
                        </a:spcBef>
                        <a:spcAft>
                          <a:spcPts val="0"/>
                        </a:spcAft>
                      </a:pPr>
                      <a:r>
                        <a:rPr lang="en-US" sz="1500" b="1" dirty="0">
                          <a:effectLst/>
                          <a:latin typeface="Serif"/>
                          <a:ea typeface="Calibri" panose="020F0502020204030204" pitchFamily="34" charset="0"/>
                          <a:cs typeface="Times New Roman" panose="02020603050405020304" pitchFamily="18" charset="0"/>
                        </a:rPr>
                        <a:t>Price of 6-pack of 12 oz  bottles/cans</a:t>
                      </a:r>
                    </a:p>
                  </a:txBody>
                  <a:tcPr marL="68580" marR="68580" marT="0" marB="0">
                    <a:lnL>
                      <a:noFill/>
                    </a:lnL>
                    <a:lnR>
                      <a:noFill/>
                    </a:lnR>
                    <a:lnT w="12700" cap="flat" cmpd="sng" algn="ctr">
                      <a:noFill/>
                      <a:prstDash val="solid"/>
                      <a:round/>
                      <a:headEnd type="none" w="med" len="med"/>
                      <a:tailEnd type="none" w="med" len="med"/>
                    </a:lnT>
                    <a:lnB>
                      <a:noFill/>
                    </a:lnB>
                  </a:tcPr>
                </a:tc>
                <a:tc>
                  <a:txBody>
                    <a:bodyPr/>
                    <a:lstStyle/>
                    <a:p>
                      <a:pPr>
                        <a:lnSpc>
                          <a:spcPct val="100000"/>
                        </a:lnSpc>
                      </a:pPr>
                      <a:r>
                        <a:rPr lang="en-US" sz="1500" dirty="0">
                          <a:effectLst/>
                          <a:latin typeface="Serif"/>
                          <a:cs typeface="Times New Roman" panose="02020603050405020304" pitchFamily="18" charset="0"/>
                        </a:rPr>
                        <a:t>                            </a:t>
                      </a:r>
                    </a:p>
                  </a:txBody>
                  <a:tcPr marL="68580" marR="68580" marT="0" marB="0">
                    <a:lnL>
                      <a:noFill/>
                    </a:lnL>
                    <a:lnR>
                      <a:noFill/>
                    </a:lnR>
                    <a:lnT w="12700" cap="flat" cmpd="sng" algn="ctr">
                      <a:noFill/>
                      <a:prstDash val="solid"/>
                      <a:round/>
                      <a:headEnd type="none" w="med" len="med"/>
                      <a:tailEnd type="none" w="med" len="med"/>
                    </a:lnT>
                    <a:lnB>
                      <a:noFill/>
                    </a:lnB>
                  </a:tcPr>
                </a:tc>
                <a:tc>
                  <a:txBody>
                    <a:bodyPr/>
                    <a:lstStyle/>
                    <a:p>
                      <a:pPr marL="0" marR="0" algn="r">
                        <a:lnSpc>
                          <a:spcPct val="100000"/>
                        </a:lnSpc>
                        <a:spcBef>
                          <a:spcPts val="0"/>
                        </a:spcBef>
                        <a:spcAft>
                          <a:spcPts val="0"/>
                        </a:spcAft>
                      </a:pPr>
                      <a:r>
                        <a:rPr lang="en-US" sz="1500" dirty="0">
                          <a:effectLst/>
                          <a:latin typeface="Serif"/>
                          <a:cs typeface="Times New Roman" panose="02020603050405020304" pitchFamily="18" charset="0"/>
                        </a:rPr>
                        <a:t>$10.00</a:t>
                      </a: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a:noFill/>
                    </a:lnB>
                  </a:tcPr>
                </a:tc>
                <a:tc>
                  <a:txBody>
                    <a:bodyPr/>
                    <a:lstStyle/>
                    <a:p>
                      <a:pPr marL="0" marR="0" algn="r">
                        <a:lnSpc>
                          <a:spcPct val="100000"/>
                        </a:lnSpc>
                        <a:spcBef>
                          <a:spcPts val="0"/>
                        </a:spcBef>
                        <a:spcAft>
                          <a:spcPts val="0"/>
                        </a:spcAft>
                      </a:pPr>
                      <a:r>
                        <a:rPr lang="en-US" sz="1500" dirty="0">
                          <a:effectLst/>
                          <a:latin typeface="Serif"/>
                          <a:ea typeface="Calibri" panose="020F0502020204030204" pitchFamily="34" charset="0"/>
                          <a:cs typeface="Times New Roman" panose="02020603050405020304" pitchFamily="18" charset="0"/>
                        </a:rPr>
                        <a:t>MI grocery store price listings</a:t>
                      </a:r>
                    </a:p>
                  </a:txBody>
                  <a:tcPr marL="68580" marR="68580" marT="0" marB="0">
                    <a:lnL>
                      <a:noFill/>
                    </a:lnL>
                    <a:lnR>
                      <a:noFill/>
                    </a:lnR>
                    <a:lnT w="12700" cap="flat" cmpd="sng" algn="ctr">
                      <a:noFill/>
                      <a:prstDash val="solid"/>
                      <a:round/>
                      <a:headEnd type="none" w="med" len="med"/>
                      <a:tailEnd type="none" w="med" len="med"/>
                    </a:lnT>
                    <a:lnB>
                      <a:noFill/>
                    </a:lnB>
                  </a:tcPr>
                </a:tc>
                <a:extLst>
                  <a:ext uri="{0D108BD9-81ED-4DB2-BD59-A6C34878D82A}">
                    <a16:rowId xmlns:a16="http://schemas.microsoft.com/office/drawing/2014/main" val="912414921"/>
                  </a:ext>
                </a:extLst>
              </a:tr>
              <a:tr h="292231">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500" b="1" dirty="0">
                          <a:effectLst/>
                          <a:latin typeface="Serif"/>
                          <a:ea typeface="Calibri" panose="020F0502020204030204" pitchFamily="34" charset="0"/>
                          <a:cs typeface="Times New Roman" panose="02020603050405020304" pitchFamily="18" charset="0"/>
                        </a:rPr>
                        <a:t>Price of 12 oz pour                       </a:t>
                      </a:r>
                    </a:p>
                  </a:txBody>
                  <a:tcPr marL="68580" marR="68580" marT="0" marB="0">
                    <a:lnL>
                      <a:noFill/>
                    </a:lnL>
                    <a:lnR>
                      <a:noFill/>
                    </a:lnR>
                    <a:lnT w="12700" cap="flat" cmpd="sng" algn="ctr">
                      <a:noFill/>
                      <a:prstDash val="solid"/>
                      <a:round/>
                      <a:headEnd type="none" w="med" len="med"/>
                      <a:tailEnd type="none" w="med" len="med"/>
                    </a:lnT>
                    <a:lnB>
                      <a:noFill/>
                    </a:lnB>
                  </a:tcPr>
                </a:tc>
                <a:tc>
                  <a:txBody>
                    <a:bodyPr/>
                    <a:lstStyle/>
                    <a:p>
                      <a:pPr>
                        <a:lnSpc>
                          <a:spcPct val="100000"/>
                        </a:lnSpc>
                      </a:pPr>
                      <a:r>
                        <a:rPr lang="en-US" sz="1500" dirty="0">
                          <a:effectLst/>
                          <a:latin typeface="Serif"/>
                          <a:cs typeface="Times New Roman" panose="02020603050405020304" pitchFamily="18" charset="0"/>
                        </a:rPr>
                        <a:t>                         $6.00</a:t>
                      </a:r>
                    </a:p>
                  </a:txBody>
                  <a:tcPr marL="68580" marR="68580" marT="0" marB="0">
                    <a:lnL>
                      <a:noFill/>
                    </a:lnL>
                    <a:lnR>
                      <a:noFill/>
                    </a:lnR>
                    <a:lnT w="12700" cap="flat" cmpd="sng" algn="ctr">
                      <a:noFill/>
                      <a:prstDash val="solid"/>
                      <a:round/>
                      <a:headEnd type="none" w="med" len="med"/>
                      <a:tailEnd type="none" w="med" len="med"/>
                    </a:lnT>
                    <a:lnB>
                      <a:noFill/>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a:noFill/>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500" dirty="0">
                          <a:effectLst/>
                          <a:latin typeface="Serif"/>
                          <a:ea typeface="Calibri" panose="020F0502020204030204" pitchFamily="34" charset="0"/>
                          <a:cs typeface="Times New Roman" panose="02020603050405020304" pitchFamily="18" charset="0"/>
                        </a:rPr>
                        <a:t>Menu prices posted on 100+ MI cidery websites</a:t>
                      </a:r>
                    </a:p>
                  </a:txBody>
                  <a:tcPr marL="68580" marR="68580" marT="0" marB="0">
                    <a:lnL>
                      <a:noFill/>
                    </a:lnL>
                    <a:lnR>
                      <a:noFill/>
                    </a:lnR>
                    <a:lnT w="12700" cap="flat" cmpd="sng" algn="ctr">
                      <a:noFill/>
                      <a:prstDash val="solid"/>
                      <a:round/>
                      <a:headEnd type="none" w="med" len="med"/>
                      <a:tailEnd type="none" w="med" len="med"/>
                    </a:lnT>
                    <a:lnB>
                      <a:noFill/>
                    </a:lnB>
                  </a:tcPr>
                </a:tc>
                <a:extLst>
                  <a:ext uri="{0D108BD9-81ED-4DB2-BD59-A6C34878D82A}">
                    <a16:rowId xmlns:a16="http://schemas.microsoft.com/office/drawing/2014/main" val="1666748720"/>
                  </a:ext>
                </a:extLst>
              </a:tr>
              <a:tr h="217174">
                <a:tc>
                  <a:txBody>
                    <a:bodyPr/>
                    <a:lstStyle/>
                    <a:p>
                      <a:pPr marL="0" marR="0" lvl="0" indent="0" algn="r" defTabSz="914400" rtl="0" eaLnBrk="1" fontAlgn="auto" latinLnBrk="0" hangingPunct="1">
                        <a:lnSpc>
                          <a:spcPct val="107000"/>
                        </a:lnSpc>
                        <a:spcBef>
                          <a:spcPts val="0"/>
                        </a:spcBef>
                        <a:spcAft>
                          <a:spcPts val="0"/>
                        </a:spcAft>
                        <a:buClrTx/>
                        <a:buSzTx/>
                        <a:buFontTx/>
                        <a:buNone/>
                        <a:tabLst/>
                        <a:defRPr/>
                      </a:pPr>
                      <a:r>
                        <a:rPr lang="en-US" sz="1500" b="1" dirty="0">
                          <a:effectLst/>
                          <a:latin typeface="Serif"/>
                          <a:ea typeface="Calibri" panose="020F0502020204030204" pitchFamily="34" charset="0"/>
                          <a:cs typeface="Times New Roman" panose="02020603050405020304" pitchFamily="18" charset="0"/>
                        </a:rPr>
                        <a:t>Number of 6-packs sold</a:t>
                      </a: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a:noFill/>
                    </a:lnB>
                  </a:tcPr>
                </a:tc>
                <a:tc>
                  <a:txBody>
                    <a:bodyPr/>
                    <a:lstStyle/>
                    <a:p>
                      <a:endParaRPr lang="en-US" sz="1500" dirty="0">
                        <a:effectLst/>
                        <a:latin typeface="Serif"/>
                        <a:cs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a:noFill/>
                    </a:lnB>
                  </a:tcPr>
                </a:tc>
                <a:tc>
                  <a:txBody>
                    <a:bodyPr/>
                    <a:lstStyle/>
                    <a:p>
                      <a:pPr marL="0" marR="0" lvl="0" indent="0" algn="r" defTabSz="914400" rtl="0" eaLnBrk="1" fontAlgn="auto" latinLnBrk="0" hangingPunct="1">
                        <a:lnSpc>
                          <a:spcPct val="107000"/>
                        </a:lnSpc>
                        <a:spcBef>
                          <a:spcPts val="0"/>
                        </a:spcBef>
                        <a:spcAft>
                          <a:spcPts val="0"/>
                        </a:spcAft>
                        <a:buClrTx/>
                        <a:buSzTx/>
                        <a:buFontTx/>
                        <a:buNone/>
                        <a:tabLst/>
                        <a:defRPr/>
                      </a:pPr>
                      <a:r>
                        <a:rPr lang="en-US" sz="1500" dirty="0">
                          <a:effectLst/>
                          <a:latin typeface="Serif"/>
                          <a:ea typeface="Calibri" panose="020F0502020204030204" pitchFamily="34" charset="0"/>
                          <a:cs typeface="Times New Roman" panose="02020603050405020304" pitchFamily="18" charset="0"/>
                        </a:rPr>
                        <a:t>2,048,890</a:t>
                      </a:r>
                    </a:p>
                  </a:txBody>
                  <a:tcPr marL="68580" marR="68580" marT="0" marB="0">
                    <a:lnL>
                      <a:noFill/>
                    </a:lnL>
                    <a:lnR>
                      <a:noFill/>
                    </a:lnR>
                    <a:lnT w="12700" cap="flat" cmpd="sng" algn="ctr">
                      <a:noFill/>
                      <a:prstDash val="solid"/>
                      <a:round/>
                      <a:headEnd type="none" w="med" len="med"/>
                      <a:tailEnd type="none" w="med" len="med"/>
                    </a:lnT>
                    <a:lnB>
                      <a:noFill/>
                    </a:lnB>
                  </a:tcPr>
                </a:tc>
                <a:tc>
                  <a:txBody>
                    <a:bodyPr/>
                    <a:lstStyle/>
                    <a:p>
                      <a:pPr marL="0" marR="0" lvl="0" indent="0" algn="r" defTabSz="914400" rtl="0" eaLnBrk="1" fontAlgn="auto" latinLnBrk="0" hangingPunct="1">
                        <a:lnSpc>
                          <a:spcPct val="107000"/>
                        </a:lnSpc>
                        <a:spcBef>
                          <a:spcPts val="0"/>
                        </a:spcBef>
                        <a:spcAft>
                          <a:spcPts val="0"/>
                        </a:spcAft>
                        <a:buClrTx/>
                        <a:buSzTx/>
                        <a:buFontTx/>
                        <a:buNone/>
                        <a:tabLst/>
                        <a:defRPr/>
                      </a:pP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a:noFill/>
                    </a:lnB>
                  </a:tcPr>
                </a:tc>
                <a:extLst>
                  <a:ext uri="{0D108BD9-81ED-4DB2-BD59-A6C34878D82A}">
                    <a16:rowId xmlns:a16="http://schemas.microsoft.com/office/drawing/2014/main" val="2628029882"/>
                  </a:ext>
                </a:extLst>
              </a:tr>
              <a:tr h="256450">
                <a:tc>
                  <a:txBody>
                    <a:bodyPr/>
                    <a:lstStyle/>
                    <a:p>
                      <a:pPr marL="0" marR="0" algn="r">
                        <a:lnSpc>
                          <a:spcPct val="107000"/>
                        </a:lnSpc>
                        <a:spcBef>
                          <a:spcPts val="0"/>
                        </a:spcBef>
                        <a:spcAft>
                          <a:spcPts val="0"/>
                        </a:spcAft>
                      </a:pPr>
                      <a:r>
                        <a:rPr lang="en-US" sz="1500" b="1" dirty="0">
                          <a:effectLst/>
                          <a:latin typeface="Serif"/>
                          <a:ea typeface="Calibri" panose="020F0502020204030204" pitchFamily="34" charset="0"/>
                          <a:cs typeface="Times New Roman" panose="02020603050405020304" pitchFamily="18" charset="0"/>
                        </a:rPr>
                        <a:t>Number of 12 oz pours sold</a:t>
                      </a: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500" dirty="0">
                          <a:effectLst/>
                          <a:latin typeface="Serif"/>
                          <a:ea typeface="Calibri" panose="020F0502020204030204" pitchFamily="34" charset="0"/>
                          <a:cs typeface="Times New Roman" panose="02020603050405020304" pitchFamily="18" charset="0"/>
                        </a:rPr>
                        <a:t>2,790,512</a:t>
                      </a:r>
                    </a:p>
                  </a:txBody>
                  <a:tcPr marL="68580" marR="68580" marT="0" marB="0">
                    <a:lnL>
                      <a:noFill/>
                    </a:lnL>
                    <a:lnR>
                      <a:noFill/>
                    </a:lnR>
                    <a:lnT>
                      <a:noFill/>
                    </a:lnT>
                    <a:lnB>
                      <a:noFill/>
                    </a:lnB>
                  </a:tcPr>
                </a:tc>
                <a:tc>
                  <a:txBody>
                    <a:bodyPr/>
                    <a:lstStyle/>
                    <a:p>
                      <a:endParaRPr lang="en-US" sz="1500" dirty="0">
                        <a:effectLst/>
                        <a:latin typeface="Serif"/>
                        <a:cs typeface="Times New Roman" panose="02020603050405020304" pitchFamily="18" charset="0"/>
                      </a:endParaRPr>
                    </a:p>
                  </a:txBody>
                  <a:tcPr marL="68580" marR="68580" marT="0" marB="0">
                    <a:lnL>
                      <a:noFill/>
                    </a:lnL>
                    <a:lnR>
                      <a:noFill/>
                    </a:lnR>
                    <a:lnT>
                      <a:noFill/>
                    </a:lnT>
                    <a:lnB>
                      <a:noFill/>
                    </a:lnB>
                  </a:tcPr>
                </a:tc>
                <a:tc>
                  <a:txBody>
                    <a:bodyPr/>
                    <a:lstStyle/>
                    <a:p>
                      <a:endParaRPr lang="en-US" sz="1500" dirty="0">
                        <a:effectLst/>
                        <a:latin typeface="Serif"/>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327529070"/>
                  </a:ext>
                </a:extLst>
              </a:tr>
              <a:tr h="217174">
                <a:tc>
                  <a:txBody>
                    <a:bodyPr/>
                    <a:lstStyle/>
                    <a:p>
                      <a:pPr marL="0" marR="0" algn="r">
                        <a:lnSpc>
                          <a:spcPct val="107000"/>
                        </a:lnSpc>
                        <a:spcBef>
                          <a:spcPts val="0"/>
                        </a:spcBef>
                        <a:spcAft>
                          <a:spcPts val="0"/>
                        </a:spcAft>
                      </a:pPr>
                      <a:r>
                        <a:rPr lang="en-US" sz="1500" b="1" dirty="0">
                          <a:effectLst/>
                          <a:latin typeface="Serif"/>
                          <a:ea typeface="Calibri" panose="020F0502020204030204" pitchFamily="34" charset="0"/>
                          <a:cs typeface="Times New Roman" panose="02020603050405020304" pitchFamily="18" charset="0"/>
                        </a:rPr>
                        <a:t>Cider producer sales</a:t>
                      </a: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500" dirty="0">
                          <a:effectLst/>
                          <a:latin typeface="Serif"/>
                          <a:ea typeface="Calibri" panose="020F0502020204030204" pitchFamily="34" charset="0"/>
                          <a:cs typeface="Times New Roman" panose="02020603050405020304" pitchFamily="18" charset="0"/>
                        </a:rPr>
                        <a:t>$16,743,074</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500" dirty="0">
                          <a:effectLst/>
                          <a:latin typeface="Serif"/>
                          <a:ea typeface="Calibri" panose="020F0502020204030204" pitchFamily="34" charset="0"/>
                          <a:cs typeface="Times New Roman" panose="02020603050405020304" pitchFamily="18" charset="0"/>
                        </a:rPr>
                        <a:t>$13,932,450</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4168958164"/>
                  </a:ext>
                </a:extLst>
              </a:tr>
              <a:tr h="217174">
                <a:tc>
                  <a:txBody>
                    <a:bodyPr/>
                    <a:lstStyle/>
                    <a:p>
                      <a:pPr marL="0" marR="0" algn="r">
                        <a:lnSpc>
                          <a:spcPct val="107000"/>
                        </a:lnSpc>
                        <a:spcBef>
                          <a:spcPts val="0"/>
                        </a:spcBef>
                        <a:spcAft>
                          <a:spcPts val="0"/>
                        </a:spcAft>
                      </a:pPr>
                      <a:r>
                        <a:rPr lang="en-US" sz="1500" b="1" dirty="0">
                          <a:effectLst/>
                          <a:latin typeface="Serif"/>
                          <a:ea typeface="Calibri" panose="020F0502020204030204" pitchFamily="34" charset="0"/>
                          <a:cs typeface="Times New Roman" panose="02020603050405020304" pitchFamily="18" charset="0"/>
                        </a:rPr>
                        <a:t>Wholesaler’s margin</a:t>
                      </a:r>
                    </a:p>
                  </a:txBody>
                  <a:tcPr marL="68580" marR="68580" marT="0" marB="0">
                    <a:lnL>
                      <a:noFill/>
                    </a:lnL>
                    <a:lnR>
                      <a:noFill/>
                    </a:lnR>
                    <a:lnT>
                      <a:noFill/>
                    </a:lnT>
                    <a:lnB>
                      <a:noFill/>
                    </a:lnB>
                  </a:tcPr>
                </a:tc>
                <a:tc>
                  <a:txBody>
                    <a:bodyPr/>
                    <a:lstStyle/>
                    <a:p>
                      <a:r>
                        <a:rPr lang="en-US" sz="1500" dirty="0">
                          <a:effectLst/>
                          <a:latin typeface="Serif"/>
                          <a:cs typeface="Times New Roman" panose="02020603050405020304" pitchFamily="18" charset="0"/>
                        </a:rPr>
                        <a:t>                           </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500" dirty="0">
                          <a:effectLst/>
                          <a:latin typeface="Serif"/>
                          <a:cs typeface="Times New Roman" panose="02020603050405020304" pitchFamily="18" charset="0"/>
                        </a:rPr>
                        <a:t>14.9%</a:t>
                      </a: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500" dirty="0">
                          <a:effectLst/>
                          <a:latin typeface="Serif"/>
                          <a:ea typeface="Calibri" panose="020F0502020204030204" pitchFamily="34" charset="0"/>
                          <a:cs typeface="Times New Roman" panose="02020603050405020304" pitchFamily="18" charset="0"/>
                        </a:rPr>
                        <a:t>Annual Wholesale Trade Survey 2020</a:t>
                      </a:r>
                    </a:p>
                  </a:txBody>
                  <a:tcPr marL="68580" marR="68580" marT="0" marB="0">
                    <a:lnL>
                      <a:noFill/>
                    </a:lnL>
                    <a:lnR>
                      <a:noFill/>
                    </a:lnR>
                    <a:lnT>
                      <a:noFill/>
                    </a:lnT>
                    <a:lnB>
                      <a:noFill/>
                    </a:lnB>
                  </a:tcPr>
                </a:tc>
                <a:extLst>
                  <a:ext uri="{0D108BD9-81ED-4DB2-BD59-A6C34878D82A}">
                    <a16:rowId xmlns:a16="http://schemas.microsoft.com/office/drawing/2014/main" val="1021256606"/>
                  </a:ext>
                </a:extLst>
              </a:tr>
              <a:tr h="217174">
                <a:tc>
                  <a:txBody>
                    <a:bodyPr/>
                    <a:lstStyle/>
                    <a:p>
                      <a:pPr marL="0" marR="0" algn="r">
                        <a:lnSpc>
                          <a:spcPct val="107000"/>
                        </a:lnSpc>
                        <a:spcBef>
                          <a:spcPts val="0"/>
                        </a:spcBef>
                        <a:spcAft>
                          <a:spcPts val="0"/>
                        </a:spcAft>
                      </a:pPr>
                      <a:r>
                        <a:rPr lang="en-US" sz="1500" b="1" dirty="0">
                          <a:effectLst/>
                          <a:latin typeface="Serif"/>
                          <a:ea typeface="Calibri" panose="020F0502020204030204" pitchFamily="34" charset="0"/>
                          <a:cs typeface="Times New Roman" panose="02020603050405020304" pitchFamily="18" charset="0"/>
                        </a:rPr>
                        <a:t>Wholesale to retailers</a:t>
                      </a: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endParaRPr lang="en-US" sz="1500" dirty="0">
                        <a:effectLst/>
                        <a:latin typeface="Serif"/>
                        <a:cs typeface="Times New Roman" panose="02020603050405020304" pitchFamily="18" charset="0"/>
                      </a:endParaRP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500" dirty="0">
                          <a:effectLst/>
                          <a:latin typeface="Serif"/>
                          <a:ea typeface="Calibri" panose="020F0502020204030204" pitchFamily="34" charset="0"/>
                          <a:cs typeface="Times New Roman" panose="02020603050405020304" pitchFamily="18" charset="0"/>
                        </a:rPr>
                        <a:t>$16,007,975</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465192088"/>
                  </a:ext>
                </a:extLst>
              </a:tr>
              <a:tr h="217174">
                <a:tc>
                  <a:txBody>
                    <a:bodyPr/>
                    <a:lstStyle/>
                    <a:p>
                      <a:pPr marL="0" marR="0" algn="r">
                        <a:lnSpc>
                          <a:spcPct val="107000"/>
                        </a:lnSpc>
                        <a:spcBef>
                          <a:spcPts val="0"/>
                        </a:spcBef>
                        <a:spcAft>
                          <a:spcPts val="0"/>
                        </a:spcAft>
                      </a:pPr>
                      <a:r>
                        <a:rPr lang="en-US" sz="1500" b="1" dirty="0">
                          <a:effectLst/>
                          <a:latin typeface="Serif"/>
                          <a:ea typeface="Calibri" panose="020F0502020204030204" pitchFamily="34" charset="0"/>
                          <a:cs typeface="Times New Roman" panose="02020603050405020304" pitchFamily="18" charset="0"/>
                        </a:rPr>
                        <a:t>Retailer’s Margin</a:t>
                      </a:r>
                    </a:p>
                  </a:txBody>
                  <a:tcPr marL="68580" marR="68580" marT="0" marB="0">
                    <a:lnL>
                      <a:noFill/>
                    </a:lnL>
                    <a:lnR>
                      <a:noFill/>
                    </a:lnR>
                    <a:lnT>
                      <a:noFill/>
                    </a:lnT>
                    <a:lnB w="12700" cap="flat" cmpd="sng" algn="ctr">
                      <a:noFill/>
                      <a:prstDash val="solid"/>
                      <a:round/>
                      <a:headEnd type="none" w="med" len="med"/>
                      <a:tailEnd type="none" w="med" len="med"/>
                    </a:lnB>
                  </a:tcPr>
                </a:tc>
                <a:tc>
                  <a:txBody>
                    <a:bodyPr/>
                    <a:lstStyle/>
                    <a:p>
                      <a:endParaRPr lang="en-US" sz="1500" dirty="0">
                        <a:effectLst/>
                        <a:latin typeface="Serif"/>
                        <a:cs typeface="Times New Roman" panose="02020603050405020304" pitchFamily="18" charset="0"/>
                      </a:endParaRPr>
                    </a:p>
                  </a:txBody>
                  <a:tcPr marL="68580" marR="68580" marT="0" marB="0">
                    <a:lnL>
                      <a:noFill/>
                    </a:lnL>
                    <a:lnR>
                      <a:noFill/>
                    </a:lnR>
                    <a:lnT>
                      <a:noFill/>
                    </a:lnT>
                    <a:lnB w="12700" cap="flat" cmpd="sng" algn="ctr">
                      <a:noFill/>
                      <a:prstDash val="solid"/>
                      <a:round/>
                      <a:headEnd type="none" w="med" len="med"/>
                      <a:tailEnd type="none" w="med" len="med"/>
                    </a:lnB>
                  </a:tcPr>
                </a:tc>
                <a:tc>
                  <a:txBody>
                    <a:bodyPr/>
                    <a:lstStyle/>
                    <a:p>
                      <a:pPr marL="0" marR="0" algn="r">
                        <a:lnSpc>
                          <a:spcPct val="107000"/>
                        </a:lnSpc>
                        <a:spcBef>
                          <a:spcPts val="0"/>
                        </a:spcBef>
                        <a:spcAft>
                          <a:spcPts val="0"/>
                        </a:spcAft>
                      </a:pPr>
                      <a:r>
                        <a:rPr lang="en-US" sz="1500" dirty="0">
                          <a:effectLst/>
                          <a:latin typeface="Serif"/>
                          <a:ea typeface="Calibri" panose="020F0502020204030204" pitchFamily="34" charset="0"/>
                          <a:cs typeface="Times New Roman" panose="02020603050405020304" pitchFamily="18" charset="0"/>
                        </a:rPr>
                        <a:t>28.0%</a:t>
                      </a:r>
                    </a:p>
                  </a:txBody>
                  <a:tcPr marL="68580" marR="68580" marT="0" marB="0">
                    <a:lnL>
                      <a:noFill/>
                    </a:lnL>
                    <a:lnR>
                      <a:noFill/>
                    </a:lnR>
                    <a:lnT>
                      <a:noFill/>
                    </a:lnT>
                    <a:lnB w="12700" cap="flat" cmpd="sng" algn="ctr">
                      <a:noFill/>
                      <a:prstDash val="solid"/>
                      <a:round/>
                      <a:headEnd type="none" w="med" len="med"/>
                      <a:tailEnd type="none" w="med" len="med"/>
                    </a:lnB>
                  </a:tcPr>
                </a:tc>
                <a:tc>
                  <a:txBody>
                    <a:bodyPr/>
                    <a:lstStyle/>
                    <a:p>
                      <a:pPr marL="0" marR="0" algn="r">
                        <a:lnSpc>
                          <a:spcPct val="107000"/>
                        </a:lnSpc>
                        <a:spcBef>
                          <a:spcPts val="0"/>
                        </a:spcBef>
                        <a:spcAft>
                          <a:spcPts val="0"/>
                        </a:spcAft>
                      </a:pPr>
                      <a:r>
                        <a:rPr lang="en-US" sz="1500" dirty="0">
                          <a:effectLst/>
                          <a:latin typeface="Serif"/>
                          <a:ea typeface="Calibri" panose="020F0502020204030204" pitchFamily="34" charset="0"/>
                          <a:cs typeface="Times New Roman" panose="02020603050405020304" pitchFamily="18" charset="0"/>
                        </a:rPr>
                        <a:t>Annual Retail Trade Survey 2020</a:t>
                      </a:r>
                    </a:p>
                  </a:txBody>
                  <a:tcPr marL="68580" marR="68580" marT="0" marB="0">
                    <a:lnL>
                      <a:noFill/>
                    </a:lnL>
                    <a:lnR>
                      <a:noFill/>
                    </a:lnR>
                    <a:lnT>
                      <a:noFill/>
                    </a:lnT>
                    <a:lnB w="12700" cap="flat" cmpd="sng" algn="ctr">
                      <a:noFill/>
                      <a:prstDash val="solid"/>
                      <a:round/>
                      <a:headEnd type="none" w="med" len="med"/>
                      <a:tailEnd type="none" w="med" len="med"/>
                    </a:lnB>
                  </a:tcPr>
                </a:tc>
                <a:extLst>
                  <a:ext uri="{0D108BD9-81ED-4DB2-BD59-A6C34878D82A}">
                    <a16:rowId xmlns:a16="http://schemas.microsoft.com/office/drawing/2014/main" val="2759204792"/>
                  </a:ext>
                </a:extLst>
              </a:tr>
              <a:tr h="217174">
                <a:tc>
                  <a:txBody>
                    <a:bodyPr/>
                    <a:lstStyle/>
                    <a:p>
                      <a:pPr marL="0" marR="0" algn="r">
                        <a:lnSpc>
                          <a:spcPct val="107000"/>
                        </a:lnSpc>
                        <a:spcBef>
                          <a:spcPts val="0"/>
                        </a:spcBef>
                        <a:spcAft>
                          <a:spcPts val="0"/>
                        </a:spcAft>
                      </a:pPr>
                      <a:r>
                        <a:rPr lang="en-US" sz="1500" b="1" dirty="0">
                          <a:effectLst/>
                          <a:latin typeface="Serif"/>
                          <a:ea typeface="Calibri" panose="020F0502020204030204" pitchFamily="34" charset="0"/>
                          <a:cs typeface="Times New Roman" panose="02020603050405020304" pitchFamily="18" charset="0"/>
                        </a:rPr>
                        <a:t>Retail sales to consumers</a:t>
                      </a: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sz="1500" dirty="0">
                        <a:effectLst/>
                        <a:latin typeface="Serif"/>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500" dirty="0">
                          <a:effectLst/>
                          <a:latin typeface="Serif"/>
                          <a:ea typeface="Calibri" panose="020F0502020204030204" pitchFamily="34" charset="0"/>
                          <a:cs typeface="Times New Roman" panose="02020603050405020304" pitchFamily="18" charset="0"/>
                        </a:rPr>
                        <a:t>$20,488,897</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endParaRPr lang="en-US" sz="15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8430616"/>
                  </a:ext>
                </a:extLst>
              </a:tr>
            </a:tbl>
          </a:graphicData>
        </a:graphic>
      </p:graphicFrame>
      <p:sp>
        <p:nvSpPr>
          <p:cNvPr id="14" name="TextBox 13">
            <a:extLst>
              <a:ext uri="{FF2B5EF4-FFF2-40B4-BE49-F238E27FC236}">
                <a16:creationId xmlns:a16="http://schemas.microsoft.com/office/drawing/2014/main" id="{932990A0-6535-6E2B-696D-B39613D9EAAA}"/>
              </a:ext>
            </a:extLst>
          </p:cNvPr>
          <p:cNvSpPr txBox="1"/>
          <p:nvPr/>
        </p:nvSpPr>
        <p:spPr>
          <a:xfrm>
            <a:off x="756206" y="2828042"/>
            <a:ext cx="4249426" cy="338554"/>
          </a:xfrm>
          <a:prstGeom prst="rect">
            <a:avLst/>
          </a:prstGeom>
          <a:noFill/>
        </p:spPr>
        <p:txBody>
          <a:bodyPr wrap="square" rtlCol="0">
            <a:spAutoFit/>
          </a:bodyPr>
          <a:lstStyle/>
          <a:p>
            <a:r>
              <a:rPr lang="en-US" sz="1600" dirty="0">
                <a:effectLst/>
                <a:latin typeface="Serif"/>
                <a:ea typeface="Calibri" panose="020F0502020204030204" pitchFamily="34" charset="0"/>
              </a:rPr>
              <a:t>Table 2: Hard cider value chain assessment</a:t>
            </a:r>
            <a:endParaRPr lang="en-US" sz="1600" dirty="0">
              <a:latin typeface="Serif"/>
            </a:endParaRPr>
          </a:p>
        </p:txBody>
      </p:sp>
      <p:sp>
        <p:nvSpPr>
          <p:cNvPr id="15" name="Slide Number Placeholder 14">
            <a:extLst>
              <a:ext uri="{FF2B5EF4-FFF2-40B4-BE49-F238E27FC236}">
                <a16:creationId xmlns:a16="http://schemas.microsoft.com/office/drawing/2014/main" id="{48649FF0-F13D-AB5B-B76B-722E15C3ED80}"/>
              </a:ext>
            </a:extLst>
          </p:cNvPr>
          <p:cNvSpPr>
            <a:spLocks noGrp="1"/>
          </p:cNvSpPr>
          <p:nvPr>
            <p:ph type="sldNum" sz="quarter" idx="12"/>
          </p:nvPr>
        </p:nvSpPr>
        <p:spPr/>
        <p:txBody>
          <a:bodyPr/>
          <a:lstStyle/>
          <a:p>
            <a:fld id="{39E8FE93-604E-44D6-BB45-28455FD4DC04}" type="slidenum">
              <a:rPr lang="en-US" smtClean="0"/>
              <a:t>14</a:t>
            </a:fld>
            <a:endParaRPr lang="en-US"/>
          </a:p>
        </p:txBody>
      </p:sp>
    </p:spTree>
    <p:extLst>
      <p:ext uri="{BB962C8B-B14F-4D97-AF65-F5344CB8AC3E}">
        <p14:creationId xmlns:p14="http://schemas.microsoft.com/office/powerpoint/2010/main" val="854994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E5DF5-4F0E-9ECA-459A-8D90851E86C2}"/>
              </a:ext>
            </a:extLst>
          </p:cNvPr>
          <p:cNvSpPr>
            <a:spLocks noGrp="1"/>
          </p:cNvSpPr>
          <p:nvPr>
            <p:ph type="title"/>
          </p:nvPr>
        </p:nvSpPr>
        <p:spPr>
          <a:xfrm>
            <a:off x="1177565" y="0"/>
            <a:ext cx="10515600" cy="1325563"/>
          </a:xfrm>
        </p:spPr>
        <p:txBody>
          <a:bodyPr>
            <a:normAutofit/>
          </a:bodyPr>
          <a:lstStyle/>
          <a:p>
            <a:pPr algn="r"/>
            <a:r>
              <a:rPr lang="en-US" sz="3600" b="1" dirty="0">
                <a:latin typeface="Serif"/>
              </a:rPr>
              <a:t>Results: Discrete Choice Experiment </a:t>
            </a:r>
          </a:p>
        </p:txBody>
      </p:sp>
      <p:graphicFrame>
        <p:nvGraphicFramePr>
          <p:cNvPr id="4" name="Content Placeholder 3">
            <a:extLst>
              <a:ext uri="{FF2B5EF4-FFF2-40B4-BE49-F238E27FC236}">
                <a16:creationId xmlns:a16="http://schemas.microsoft.com/office/drawing/2014/main" id="{68F4397D-2211-AB27-E82A-86E0956EB315}"/>
              </a:ext>
            </a:extLst>
          </p:cNvPr>
          <p:cNvGraphicFramePr>
            <a:graphicFrameLocks noGrp="1"/>
          </p:cNvGraphicFramePr>
          <p:nvPr>
            <p:ph idx="1"/>
            <p:extLst>
              <p:ext uri="{D42A27DB-BD31-4B8C-83A1-F6EECF244321}">
                <p14:modId xmlns:p14="http://schemas.microsoft.com/office/powerpoint/2010/main" val="868987196"/>
              </p:ext>
            </p:extLst>
          </p:nvPr>
        </p:nvGraphicFramePr>
        <p:xfrm>
          <a:off x="668517" y="1249953"/>
          <a:ext cx="7777900" cy="5236464"/>
        </p:xfrm>
        <a:graphic>
          <a:graphicData uri="http://schemas.openxmlformats.org/drawingml/2006/table">
            <a:tbl>
              <a:tblPr firstRow="1" firstCol="1" bandRow="1"/>
              <a:tblGrid>
                <a:gridCol w="2498598">
                  <a:extLst>
                    <a:ext uri="{9D8B030D-6E8A-4147-A177-3AD203B41FA5}">
                      <a16:colId xmlns:a16="http://schemas.microsoft.com/office/drawing/2014/main" val="1963318836"/>
                    </a:ext>
                  </a:extLst>
                </a:gridCol>
                <a:gridCol w="2818312">
                  <a:extLst>
                    <a:ext uri="{9D8B030D-6E8A-4147-A177-3AD203B41FA5}">
                      <a16:colId xmlns:a16="http://schemas.microsoft.com/office/drawing/2014/main" val="1527491247"/>
                    </a:ext>
                  </a:extLst>
                </a:gridCol>
                <a:gridCol w="2460990">
                  <a:extLst>
                    <a:ext uri="{9D8B030D-6E8A-4147-A177-3AD203B41FA5}">
                      <a16:colId xmlns:a16="http://schemas.microsoft.com/office/drawing/2014/main" val="2952786299"/>
                    </a:ext>
                  </a:extLst>
                </a:gridCol>
              </a:tblGrid>
              <a:tr h="184613">
                <a:tc>
                  <a:txBody>
                    <a:bodyPr/>
                    <a:lstStyle/>
                    <a:p>
                      <a:pPr marL="0" marR="0" algn="just">
                        <a:lnSpc>
                          <a:spcPct val="107000"/>
                        </a:lnSpc>
                        <a:spcBef>
                          <a:spcPts val="0"/>
                        </a:spcBef>
                        <a:spcAft>
                          <a:spcPts val="0"/>
                        </a:spcAft>
                      </a:pPr>
                      <a:r>
                        <a:rPr lang="en-US" sz="1400" b="1" dirty="0">
                          <a:effectLst/>
                          <a:latin typeface="Serif"/>
                          <a:ea typeface="Calibri" panose="020F0502020204030204" pitchFamily="34" charset="0"/>
                          <a:cs typeface="Times New Roman" panose="02020603050405020304" pitchFamily="18" charset="0"/>
                        </a:rPr>
                        <a:t> </a:t>
                      </a:r>
                      <a:endParaRPr lang="en-US" sz="1400" dirty="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Standard Multinomial Logit (MNL)</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0" marR="0" algn="just">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Random Parameters Logit (RPL)</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597710192"/>
                  </a:ext>
                </a:extLst>
              </a:tr>
              <a:tr h="184613">
                <a:tc gridSpan="3">
                  <a:txBody>
                    <a:bodyPr/>
                    <a:lstStyle/>
                    <a:p>
                      <a:pPr marL="0" marR="0" algn="just">
                        <a:lnSpc>
                          <a:spcPct val="107000"/>
                        </a:lnSpc>
                        <a:spcBef>
                          <a:spcPts val="0"/>
                        </a:spcBef>
                        <a:spcAft>
                          <a:spcPts val="0"/>
                        </a:spcAft>
                      </a:pPr>
                      <a:r>
                        <a:rPr lang="en-US" sz="1400" b="1" dirty="0">
                          <a:effectLst/>
                          <a:latin typeface="Serif"/>
                          <a:ea typeface="Calibri" panose="020F0502020204030204" pitchFamily="34" charset="0"/>
                          <a:cs typeface="Times New Roman" panose="02020603050405020304" pitchFamily="18" charset="0"/>
                        </a:rPr>
                        <a:t>Non-random Slope Coefficients</a:t>
                      </a:r>
                      <a:endParaRPr lang="en-US" sz="1400" dirty="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w="19050" cap="flat" cmpd="dbl"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lnL w="12700" cmpd="sng">
                      <a:noFill/>
                      <a:prstDash val="solid"/>
                    </a:lnL>
                    <a:lnT w="19050" cap="flat" cmpd="dbl" algn="ctr">
                      <a:solidFill>
                        <a:srgbClr val="000000"/>
                      </a:solidFill>
                      <a:prstDash val="solid"/>
                      <a:round/>
                      <a:headEnd type="none" w="med" len="med"/>
                      <a:tailEnd type="none" w="med" len="med"/>
                    </a:lnT>
                  </a:tcPr>
                </a:tc>
                <a:extLst>
                  <a:ext uri="{0D108BD9-81ED-4DB2-BD59-A6C34878D82A}">
                    <a16:rowId xmlns:a16="http://schemas.microsoft.com/office/drawing/2014/main" val="274531676"/>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Cider</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1.874*** (0.065)</a:t>
                      </a:r>
                    </a:p>
                  </a:txBody>
                  <a:tcPr marL="64676" marR="64676" marT="0" marB="0">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1.946*** (0.111)</a:t>
                      </a:r>
                    </a:p>
                  </a:txBody>
                  <a:tcPr marL="64676" marR="64676" marT="0" marB="0">
                    <a:lnL>
                      <a:noFill/>
                    </a:lnL>
                    <a:lnR>
                      <a:noFill/>
                    </a:lnR>
                    <a:lnT w="12700" cmpd="sng">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3050909284"/>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Beer</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2.265*** (0.064)</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2.244*** (0.107)</a:t>
                      </a:r>
                    </a:p>
                  </a:txBody>
                  <a:tcPr marL="64676" marR="64676" marT="0" marB="0">
                    <a:lnL>
                      <a:noFill/>
                    </a:lnL>
                    <a:lnR>
                      <a:noFill/>
                    </a:lnR>
                    <a:lnT>
                      <a:noFill/>
                    </a:lnT>
                    <a:lnB>
                      <a:noFill/>
                    </a:lnB>
                  </a:tcPr>
                </a:tc>
                <a:extLst>
                  <a:ext uri="{0D108BD9-81ED-4DB2-BD59-A6C34878D82A}">
                    <a16:rowId xmlns:a16="http://schemas.microsoft.com/office/drawing/2014/main" val="2886789669"/>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Wine</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1.918*** (0.064)</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1.534*** (0.122)</a:t>
                      </a:r>
                    </a:p>
                  </a:txBody>
                  <a:tcPr marL="64676" marR="64676" marT="0" marB="0">
                    <a:lnL>
                      <a:noFill/>
                    </a:lnL>
                    <a:lnR>
                      <a:noFill/>
                    </a:lnR>
                    <a:lnT>
                      <a:noFill/>
                    </a:lnT>
                    <a:lnB>
                      <a:noFill/>
                    </a:lnB>
                  </a:tcPr>
                </a:tc>
                <a:extLst>
                  <a:ext uri="{0D108BD9-81ED-4DB2-BD59-A6C34878D82A}">
                    <a16:rowId xmlns:a16="http://schemas.microsoft.com/office/drawing/2014/main" val="3487622290"/>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Seltzer</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1.137*** (0.072)</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0.031       (0.179)</a:t>
                      </a:r>
                    </a:p>
                  </a:txBody>
                  <a:tcPr marL="64676" marR="64676" marT="0" marB="0">
                    <a:lnL>
                      <a:noFill/>
                    </a:lnL>
                    <a:lnR>
                      <a:noFill/>
                    </a:lnR>
                    <a:lnT>
                      <a:noFill/>
                    </a:lnT>
                    <a:lnB>
                      <a:noFill/>
                    </a:lnB>
                  </a:tcPr>
                </a:tc>
                <a:extLst>
                  <a:ext uri="{0D108BD9-81ED-4DB2-BD59-A6C34878D82A}">
                    <a16:rowId xmlns:a16="http://schemas.microsoft.com/office/drawing/2014/main" val="2208046346"/>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Mixed Drink</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2.467*** (0.062)</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2.765*** (0.115)</a:t>
                      </a:r>
                      <a:endParaRPr lang="en-US" sz="1400" dirty="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extLst>
                  <a:ext uri="{0D108BD9-81ED-4DB2-BD59-A6C34878D82A}">
                    <a16:rowId xmlns:a16="http://schemas.microsoft.com/office/drawing/2014/main" val="1534746709"/>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Price</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-0.198*** (0.008)</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extLst>
                  <a:ext uri="{0D108BD9-81ED-4DB2-BD59-A6C34878D82A}">
                    <a16:rowId xmlns:a16="http://schemas.microsoft.com/office/drawing/2014/main" val="1943794417"/>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Localness</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0.242*** (0.019)</a:t>
                      </a: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extLst>
                  <a:ext uri="{0D108BD9-81ED-4DB2-BD59-A6C34878D82A}">
                    <a16:rowId xmlns:a16="http://schemas.microsoft.com/office/drawing/2014/main" val="3927224481"/>
                  </a:ext>
                </a:extLst>
              </a:tr>
              <a:tr h="184613">
                <a:tc>
                  <a:txBody>
                    <a:bodyPr/>
                    <a:lstStyle/>
                    <a:p>
                      <a:pPr marL="0" marR="0" algn="just">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extLst>
                  <a:ext uri="{0D108BD9-81ED-4DB2-BD59-A6C34878D82A}">
                    <a16:rowId xmlns:a16="http://schemas.microsoft.com/office/drawing/2014/main" val="1388504764"/>
                  </a:ext>
                </a:extLst>
              </a:tr>
              <a:tr h="184613">
                <a:tc gridSpan="3">
                  <a:txBody>
                    <a:bodyPr/>
                    <a:lstStyle/>
                    <a:p>
                      <a:pPr marL="0" marR="0" algn="just">
                        <a:lnSpc>
                          <a:spcPct val="107000"/>
                        </a:lnSpc>
                        <a:spcBef>
                          <a:spcPts val="0"/>
                        </a:spcBef>
                        <a:spcAft>
                          <a:spcPts val="0"/>
                        </a:spcAft>
                      </a:pPr>
                      <a:r>
                        <a:rPr lang="en-US" sz="1400" b="1" dirty="0">
                          <a:effectLst/>
                          <a:latin typeface="Serif"/>
                          <a:ea typeface="Calibri" panose="020F0502020204030204" pitchFamily="34" charset="0"/>
                          <a:cs typeface="Times New Roman" panose="02020603050405020304" pitchFamily="18" charset="0"/>
                        </a:rPr>
                        <a:t>Nonrandom parameters</a:t>
                      </a:r>
                      <a:endParaRPr lang="en-US" sz="1400" dirty="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extLst>
                  <a:ext uri="{0D108BD9-81ED-4DB2-BD59-A6C34878D82A}">
                    <a16:rowId xmlns:a16="http://schemas.microsoft.com/office/drawing/2014/main" val="1744279459"/>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Price</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-0.349*** (0.011)</a:t>
                      </a:r>
                    </a:p>
                  </a:txBody>
                  <a:tcPr marL="64676" marR="64676" marT="0" marB="0">
                    <a:lnL>
                      <a:noFill/>
                    </a:lnL>
                    <a:lnR>
                      <a:noFill/>
                    </a:lnR>
                    <a:lnT w="12700" cmpd="sng">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8763553"/>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Localness</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0.491*** (0.030)</a:t>
                      </a:r>
                    </a:p>
                  </a:txBody>
                  <a:tcPr marL="64676" marR="64676" marT="0" marB="0">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921253381"/>
                  </a:ext>
                </a:extLst>
              </a:tr>
              <a:tr h="184613">
                <a:tc>
                  <a:txBody>
                    <a:bodyPr/>
                    <a:lstStyle/>
                    <a:p>
                      <a:pPr marL="0" marR="0" algn="just">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extLst>
                  <a:ext uri="{0D108BD9-81ED-4DB2-BD59-A6C34878D82A}">
                    <a16:rowId xmlns:a16="http://schemas.microsoft.com/office/drawing/2014/main" val="3068421032"/>
                  </a:ext>
                </a:extLst>
              </a:tr>
              <a:tr h="184613">
                <a:tc gridSpan="3">
                  <a:txBody>
                    <a:bodyPr/>
                    <a:lstStyle/>
                    <a:p>
                      <a:pPr marL="0" marR="0">
                        <a:lnSpc>
                          <a:spcPct val="107000"/>
                        </a:lnSpc>
                        <a:spcBef>
                          <a:spcPts val="0"/>
                        </a:spcBef>
                        <a:spcAft>
                          <a:spcPts val="0"/>
                        </a:spcAft>
                      </a:pPr>
                      <a:r>
                        <a:rPr lang="en-US" sz="1400" b="1" dirty="0">
                          <a:effectLst/>
                          <a:latin typeface="Serif"/>
                          <a:ea typeface="Calibri" panose="020F0502020204030204" pitchFamily="34" charset="0"/>
                          <a:cs typeface="Times New Roman" panose="02020603050405020304" pitchFamily="18" charset="0"/>
                        </a:rPr>
                        <a:t>Standard Deviations of Distribution</a:t>
                      </a:r>
                      <a:endParaRPr lang="en-US" sz="1400" dirty="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extLst>
                  <a:ext uri="{0D108BD9-81ED-4DB2-BD59-A6C34878D82A}">
                    <a16:rowId xmlns:a16="http://schemas.microsoft.com/office/drawing/2014/main" val="3748228461"/>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Cider</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2.073*** (0.105)</a:t>
                      </a:r>
                    </a:p>
                  </a:txBody>
                  <a:tcPr marL="64676" marR="64676" marT="0" marB="0">
                    <a:lnL>
                      <a:noFill/>
                    </a:lnL>
                    <a:lnR>
                      <a:noFill/>
                    </a:lnR>
                    <a:lnT w="12700" cmpd="sng">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26067326"/>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Beer</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2.148*** (0.087)</a:t>
                      </a:r>
                    </a:p>
                  </a:txBody>
                  <a:tcPr marL="64676" marR="64676" marT="0" marB="0">
                    <a:lnL>
                      <a:noFill/>
                    </a:lnL>
                    <a:lnR>
                      <a:noFill/>
                    </a:lnR>
                    <a:lnT>
                      <a:noFill/>
                    </a:lnT>
                    <a:lnB>
                      <a:noFill/>
                    </a:lnB>
                  </a:tcPr>
                </a:tc>
                <a:extLst>
                  <a:ext uri="{0D108BD9-81ED-4DB2-BD59-A6C34878D82A}">
                    <a16:rowId xmlns:a16="http://schemas.microsoft.com/office/drawing/2014/main" val="316935352"/>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Wine</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2.538*** (0.108)</a:t>
                      </a:r>
                    </a:p>
                  </a:txBody>
                  <a:tcPr marL="64676" marR="64676" marT="0" marB="0">
                    <a:lnL>
                      <a:noFill/>
                    </a:lnL>
                    <a:lnR>
                      <a:noFill/>
                    </a:lnR>
                    <a:lnT>
                      <a:noFill/>
                    </a:lnT>
                    <a:lnB>
                      <a:noFill/>
                    </a:lnB>
                  </a:tcPr>
                </a:tc>
                <a:extLst>
                  <a:ext uri="{0D108BD9-81ED-4DB2-BD59-A6C34878D82A}">
                    <a16:rowId xmlns:a16="http://schemas.microsoft.com/office/drawing/2014/main" val="4032310319"/>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Seltzer</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3.095*** (0.050)</a:t>
                      </a:r>
                    </a:p>
                  </a:txBody>
                  <a:tcPr marL="64676" marR="64676" marT="0" marB="0">
                    <a:lnL>
                      <a:noFill/>
                    </a:lnL>
                    <a:lnR>
                      <a:noFill/>
                    </a:lnR>
                    <a:lnT>
                      <a:noFill/>
                    </a:lnT>
                    <a:lnB>
                      <a:noFill/>
                    </a:lnB>
                  </a:tcPr>
                </a:tc>
                <a:extLst>
                  <a:ext uri="{0D108BD9-81ED-4DB2-BD59-A6C34878D82A}">
                    <a16:rowId xmlns:a16="http://schemas.microsoft.com/office/drawing/2014/main" val="2129415216"/>
                  </a:ext>
                </a:extLst>
              </a:tr>
              <a:tr h="184613">
                <a:tc>
                  <a:txBody>
                    <a:bodyPr/>
                    <a:lstStyle/>
                    <a:p>
                      <a:pPr marL="100330" marR="0" algn="just">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Mixed Drink</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2.679*** (0.103)</a:t>
                      </a:r>
                    </a:p>
                  </a:txBody>
                  <a:tcPr marL="64676" marR="64676" marT="0" marB="0">
                    <a:lnL>
                      <a:noFill/>
                    </a:lnL>
                    <a:lnR>
                      <a:noFill/>
                    </a:lnR>
                    <a:lnT>
                      <a:noFill/>
                    </a:lnT>
                    <a:lnB>
                      <a:noFill/>
                    </a:lnB>
                  </a:tcPr>
                </a:tc>
                <a:extLst>
                  <a:ext uri="{0D108BD9-81ED-4DB2-BD59-A6C34878D82A}">
                    <a16:rowId xmlns:a16="http://schemas.microsoft.com/office/drawing/2014/main" val="1661194325"/>
                  </a:ext>
                </a:extLst>
              </a:tr>
              <a:tr h="184613">
                <a:tc>
                  <a:txBody>
                    <a:bodyPr/>
                    <a:lstStyle/>
                    <a:p>
                      <a:pPr marL="0" marR="0" algn="just">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just">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 </a:t>
                      </a:r>
                    </a:p>
                  </a:txBody>
                  <a:tcPr marL="64676" marR="64676" marT="0" marB="0">
                    <a:lnL>
                      <a:noFill/>
                    </a:lnL>
                    <a:lnR>
                      <a:noFill/>
                    </a:lnR>
                    <a:lnT>
                      <a:noFill/>
                    </a:lnT>
                    <a:lnB>
                      <a:noFill/>
                    </a:lnB>
                  </a:tcPr>
                </a:tc>
                <a:extLst>
                  <a:ext uri="{0D108BD9-81ED-4DB2-BD59-A6C34878D82A}">
                    <a16:rowId xmlns:a16="http://schemas.microsoft.com/office/drawing/2014/main" val="3778548270"/>
                  </a:ext>
                </a:extLst>
              </a:tr>
              <a:tr h="184613">
                <a:tc gridSpan="3">
                  <a:txBody>
                    <a:bodyPr/>
                    <a:lstStyle/>
                    <a:p>
                      <a:pPr marL="0" marR="0" algn="just">
                        <a:lnSpc>
                          <a:spcPct val="107000"/>
                        </a:lnSpc>
                        <a:spcBef>
                          <a:spcPts val="0"/>
                        </a:spcBef>
                        <a:spcAft>
                          <a:spcPts val="0"/>
                        </a:spcAft>
                      </a:pPr>
                      <a:r>
                        <a:rPr lang="en-US" sz="1400" b="1" dirty="0">
                          <a:effectLst/>
                          <a:latin typeface="Serif"/>
                          <a:ea typeface="Calibri" panose="020F0502020204030204" pitchFamily="34" charset="0"/>
                          <a:cs typeface="Times New Roman" panose="02020603050405020304" pitchFamily="18" charset="0"/>
                        </a:rPr>
                        <a:t>Model Fit Statistics</a:t>
                      </a:r>
                      <a:endParaRPr lang="en-US" sz="1400" dirty="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lnL w="12700" cmpd="sng">
                      <a:noFill/>
                      <a:prstDash val="solid"/>
                    </a:lnL>
                    <a:lnT w="12700" cmpd="sng">
                      <a:noFill/>
                      <a:prstDash val="solid"/>
                    </a:lnT>
                  </a:tcPr>
                </a:tc>
                <a:extLst>
                  <a:ext uri="{0D108BD9-81ED-4DB2-BD59-A6C34878D82A}">
                    <a16:rowId xmlns:a16="http://schemas.microsoft.com/office/drawing/2014/main" val="758727152"/>
                  </a:ext>
                </a:extLst>
              </a:tr>
              <a:tr h="184613">
                <a:tc>
                  <a:txBody>
                    <a:bodyPr/>
                    <a:lstStyle/>
                    <a:p>
                      <a:pPr marL="100330" marR="0">
                        <a:lnSpc>
                          <a:spcPct val="107000"/>
                        </a:lnSpc>
                        <a:spcBef>
                          <a:spcPts val="0"/>
                        </a:spcBef>
                        <a:spcAft>
                          <a:spcPts val="0"/>
                        </a:spcAft>
                      </a:pPr>
                      <a:r>
                        <a:rPr lang="en-US" sz="1400" b="1">
                          <a:effectLst/>
                          <a:latin typeface="Serif"/>
                          <a:ea typeface="Calibri" panose="020F0502020204030204" pitchFamily="34" charset="0"/>
                          <a:cs typeface="Times New Roman" panose="02020603050405020304" pitchFamily="18" charset="0"/>
                        </a:rPr>
                        <a:t>Log likelihood function</a:t>
                      </a:r>
                      <a:endParaRPr lang="en-US" sz="140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a:noFill/>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-14252.5</a:t>
                      </a:r>
                    </a:p>
                  </a:txBody>
                  <a:tcPr marL="64676" marR="64676" marT="0" marB="0">
                    <a:lnL>
                      <a:noFill/>
                    </a:lnL>
                    <a:lnR>
                      <a:noFill/>
                    </a:lnR>
                    <a:lnT>
                      <a:noFill/>
                    </a:lnT>
                    <a:lnB>
                      <a:noFill/>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-10084.2</a:t>
                      </a:r>
                    </a:p>
                  </a:txBody>
                  <a:tcPr marL="64676" marR="64676" marT="0" marB="0">
                    <a:lnL>
                      <a:noFill/>
                    </a:lnL>
                    <a:lnR>
                      <a:noFill/>
                    </a:lnR>
                    <a:lnT w="12700" cmpd="sng">
                      <a:noFill/>
                      <a:prstDash val="solid"/>
                    </a:lnT>
                    <a:lnB>
                      <a:noFill/>
                    </a:lnB>
                    <a:lnTlToBr w="12700" cmpd="sng">
                      <a:noFill/>
                      <a:prstDash val="solid"/>
                    </a:lnTlToBr>
                    <a:lnBlToTr w="12700" cmpd="sng">
                      <a:noFill/>
                      <a:prstDash val="solid"/>
                    </a:lnBlToTr>
                  </a:tcPr>
                </a:tc>
                <a:extLst>
                  <a:ext uri="{0D108BD9-81ED-4DB2-BD59-A6C34878D82A}">
                    <a16:rowId xmlns:a16="http://schemas.microsoft.com/office/drawing/2014/main" val="3196730859"/>
                  </a:ext>
                </a:extLst>
              </a:tr>
              <a:tr h="185271">
                <a:tc>
                  <a:txBody>
                    <a:bodyPr/>
                    <a:lstStyle/>
                    <a:p>
                      <a:pPr marL="100330" marR="0">
                        <a:lnSpc>
                          <a:spcPct val="107000"/>
                        </a:lnSpc>
                        <a:spcBef>
                          <a:spcPts val="0"/>
                        </a:spcBef>
                        <a:spcAft>
                          <a:spcPts val="0"/>
                        </a:spcAft>
                      </a:pPr>
                      <a:r>
                        <a:rPr lang="en-US" sz="1400" b="1" dirty="0">
                          <a:effectLst/>
                          <a:latin typeface="Serif"/>
                          <a:ea typeface="Calibri" panose="020F0502020204030204" pitchFamily="34" charset="0"/>
                          <a:cs typeface="Times New Roman" panose="02020603050405020304" pitchFamily="18" charset="0"/>
                        </a:rPr>
                        <a:t>Akaike Information Criterion</a:t>
                      </a:r>
                      <a:endParaRPr lang="en-US" sz="1400" dirty="0">
                        <a:effectLst/>
                        <a:latin typeface="Serif"/>
                        <a:ea typeface="Calibri" panose="020F0502020204030204" pitchFamily="34" charset="0"/>
                        <a:cs typeface="Times New Roman" panose="02020603050405020304" pitchFamily="18" charset="0"/>
                      </a:endParaRPr>
                    </a:p>
                  </a:txBody>
                  <a:tcPr marL="64676" marR="64676" marT="0" marB="0">
                    <a:lnL>
                      <a:noFill/>
                    </a:lnL>
                    <a:lnR>
                      <a:noFill/>
                    </a:lnR>
                    <a:lnT>
                      <a:noFill/>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28528.9</a:t>
                      </a:r>
                    </a:p>
                  </a:txBody>
                  <a:tcPr marL="64676" marR="64676" marT="0" marB="0">
                    <a:lnL>
                      <a:noFill/>
                    </a:lnL>
                    <a:lnR>
                      <a:noFill/>
                    </a:lnR>
                    <a:lnT>
                      <a:noFill/>
                    </a:lnT>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20192.5</a:t>
                      </a:r>
                    </a:p>
                  </a:txBody>
                  <a:tcPr marL="64676" marR="64676" marT="0" marB="0">
                    <a:lnL>
                      <a:noFill/>
                    </a:lnL>
                    <a:lnR>
                      <a:noFill/>
                    </a:lnR>
                    <a:lnT>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6032260"/>
                  </a:ext>
                </a:extLst>
              </a:tr>
            </a:tbl>
          </a:graphicData>
        </a:graphic>
      </p:graphicFrame>
      <p:sp>
        <p:nvSpPr>
          <p:cNvPr id="5" name="TextBox 4">
            <a:extLst>
              <a:ext uri="{FF2B5EF4-FFF2-40B4-BE49-F238E27FC236}">
                <a16:creationId xmlns:a16="http://schemas.microsoft.com/office/drawing/2014/main" id="{E64846B3-6B4D-264B-7E22-FE56F04CA4E9}"/>
              </a:ext>
            </a:extLst>
          </p:cNvPr>
          <p:cNvSpPr txBox="1"/>
          <p:nvPr/>
        </p:nvSpPr>
        <p:spPr>
          <a:xfrm>
            <a:off x="668517" y="6485641"/>
            <a:ext cx="7089743" cy="530915"/>
          </a:xfrm>
          <a:prstGeom prst="rect">
            <a:avLst/>
          </a:prstGeom>
          <a:noFill/>
        </p:spPr>
        <p:txBody>
          <a:bodyPr wrap="square" rtlCol="0">
            <a:spAutoFit/>
          </a:bodyPr>
          <a:lstStyle/>
          <a:p>
            <a:r>
              <a:rPr lang="en-US" sz="1050" dirty="0">
                <a:effectLst/>
                <a:latin typeface="Serif"/>
                <a:ea typeface="Calibri" panose="020F0502020204030204" pitchFamily="34" charset="0"/>
                <a:cs typeface="Times New Roman" panose="02020603050405020304" pitchFamily="18" charset="0"/>
              </a:rPr>
              <a:t>Notes: Asterisks (</a:t>
            </a:r>
            <a:r>
              <a:rPr lang="en-US" sz="1050" dirty="0">
                <a:effectLst/>
                <a:latin typeface="Serif"/>
                <a:ea typeface="Calibri" panose="020F0502020204030204" pitchFamily="34" charset="0"/>
                <a:cs typeface="Cambria Math" panose="02040503050406030204" pitchFamily="18" charset="0"/>
              </a:rPr>
              <a:t>***</a:t>
            </a:r>
            <a:r>
              <a:rPr lang="en-US" sz="1050" dirty="0">
                <a:effectLst/>
                <a:latin typeface="Serif"/>
                <a:ea typeface="Calibri" panose="020F0502020204030204" pitchFamily="34" charset="0"/>
                <a:cs typeface="Times New Roman" panose="02020603050405020304" pitchFamily="18" charset="0"/>
              </a:rPr>
              <a:t>) designates statistical significance at the 1% level. Numbers in parentheses are standard errors.</a:t>
            </a:r>
          </a:p>
          <a:p>
            <a:endParaRPr lang="en-US" dirty="0"/>
          </a:p>
        </p:txBody>
      </p:sp>
      <p:sp>
        <p:nvSpPr>
          <p:cNvPr id="6" name="TextBox 5">
            <a:extLst>
              <a:ext uri="{FF2B5EF4-FFF2-40B4-BE49-F238E27FC236}">
                <a16:creationId xmlns:a16="http://schemas.microsoft.com/office/drawing/2014/main" id="{4B953096-E049-F6A4-1E7C-7FA4E482D9D1}"/>
              </a:ext>
            </a:extLst>
          </p:cNvPr>
          <p:cNvSpPr txBox="1"/>
          <p:nvPr/>
        </p:nvSpPr>
        <p:spPr>
          <a:xfrm>
            <a:off x="8663234" y="1611984"/>
            <a:ext cx="3103382" cy="4524315"/>
          </a:xfrm>
          <a:prstGeom prst="rect">
            <a:avLst/>
          </a:prstGeom>
          <a:noFill/>
        </p:spPr>
        <p:txBody>
          <a:bodyPr wrap="square" rtlCol="0">
            <a:spAutoFit/>
          </a:bodyPr>
          <a:lstStyle/>
          <a:p>
            <a:pPr marL="285750" indent="-285750">
              <a:buClr>
                <a:srgbClr val="00B050"/>
              </a:buClr>
              <a:buFont typeface="Wingdings" panose="05000000000000000000" pitchFamily="2" charset="2"/>
              <a:buChar char="v"/>
            </a:pPr>
            <a:r>
              <a:rPr lang="en-US" dirty="0">
                <a:effectLst/>
                <a:latin typeface="Serif"/>
                <a:ea typeface="Calibri" panose="020F0502020204030204" pitchFamily="34" charset="0"/>
                <a:cs typeface="Times New Roman" panose="02020603050405020304" pitchFamily="18" charset="0"/>
              </a:rPr>
              <a:t>729 participants</a:t>
            </a:r>
          </a:p>
          <a:p>
            <a:pPr marL="285750" indent="-285750">
              <a:buClr>
                <a:srgbClr val="00B050"/>
              </a:buClr>
              <a:buFont typeface="Wingdings" panose="05000000000000000000" pitchFamily="2" charset="2"/>
              <a:buChar char="v"/>
            </a:pPr>
            <a:endParaRPr lang="en-US" dirty="0">
              <a:effectLst/>
              <a:latin typeface="Serif"/>
              <a:ea typeface="Calibri" panose="020F0502020204030204" pitchFamily="34" charset="0"/>
              <a:cs typeface="Times New Roman" panose="02020603050405020304" pitchFamily="18" charset="0"/>
            </a:endParaRPr>
          </a:p>
          <a:p>
            <a:pPr marL="285750" indent="-285750">
              <a:buClr>
                <a:srgbClr val="00B050"/>
              </a:buClr>
              <a:buFont typeface="Wingdings" panose="05000000000000000000" pitchFamily="2" charset="2"/>
              <a:buChar char="v"/>
            </a:pPr>
            <a:r>
              <a:rPr lang="en-US" dirty="0">
                <a:effectLst/>
                <a:latin typeface="Serif"/>
                <a:ea typeface="Calibri" panose="020F0502020204030204" pitchFamily="34" charset="0"/>
                <a:cs typeface="Times New Roman" panose="02020603050405020304" pitchFamily="18" charset="0"/>
              </a:rPr>
              <a:t>8,748 choices observed</a:t>
            </a:r>
          </a:p>
          <a:p>
            <a:pPr marL="285750" indent="-285750">
              <a:buClr>
                <a:srgbClr val="00B050"/>
              </a:buClr>
              <a:buFont typeface="Wingdings" panose="05000000000000000000" pitchFamily="2" charset="2"/>
              <a:buChar char="v"/>
            </a:pPr>
            <a:endParaRPr lang="en-US" dirty="0">
              <a:latin typeface="Serif"/>
              <a:ea typeface="Calibri" panose="020F0502020204030204" pitchFamily="34" charset="0"/>
              <a:cs typeface="Times New Roman" panose="02020603050405020304" pitchFamily="18" charset="0"/>
            </a:endParaRPr>
          </a:p>
          <a:p>
            <a:pPr marL="285750" indent="-285750">
              <a:buClr>
                <a:srgbClr val="00B050"/>
              </a:buClr>
              <a:buFont typeface="Wingdings" panose="05000000000000000000" pitchFamily="2" charset="2"/>
              <a:buChar char="v"/>
            </a:pPr>
            <a:r>
              <a:rPr lang="en-US" dirty="0">
                <a:latin typeface="Serif"/>
                <a:ea typeface="Calibri" panose="020F0502020204030204" pitchFamily="34" charset="0"/>
                <a:cs typeface="Times New Roman" panose="02020603050405020304" pitchFamily="18" charset="0"/>
              </a:rPr>
              <a:t>RPL model preferred by AIC and Likelihood Ratio Test</a:t>
            </a:r>
            <a:br>
              <a:rPr lang="en-US" dirty="0">
                <a:latin typeface="Serif"/>
                <a:ea typeface="Calibri" panose="020F0502020204030204" pitchFamily="34" charset="0"/>
                <a:cs typeface="Times New Roman" panose="02020603050405020304" pitchFamily="18" charset="0"/>
              </a:rPr>
            </a:br>
            <a:endParaRPr lang="en-US" dirty="0">
              <a:effectLst/>
              <a:latin typeface="Serif"/>
              <a:ea typeface="Calibri" panose="020F0502020204030204" pitchFamily="34" charset="0"/>
              <a:cs typeface="Times New Roman" panose="02020603050405020304" pitchFamily="18" charset="0"/>
            </a:endParaRPr>
          </a:p>
          <a:p>
            <a:pPr marL="285750" indent="-285750">
              <a:buClr>
                <a:srgbClr val="00B050"/>
              </a:buClr>
              <a:buFont typeface="Wingdings" panose="05000000000000000000" pitchFamily="2" charset="2"/>
              <a:buChar char="v"/>
            </a:pPr>
            <a:r>
              <a:rPr lang="en-US" dirty="0">
                <a:latin typeface="Serif"/>
                <a:ea typeface="Calibri" panose="020F0502020204030204" pitchFamily="34" charset="0"/>
              </a:rPr>
              <a:t>C</a:t>
            </a:r>
            <a:r>
              <a:rPr lang="en-US" dirty="0">
                <a:effectLst/>
                <a:latin typeface="Serif"/>
                <a:ea typeface="Calibri" panose="020F0502020204030204" pitchFamily="34" charset="0"/>
              </a:rPr>
              <a:t>onsumers willing to pay  </a:t>
            </a:r>
            <a:r>
              <a:rPr lang="en-US" b="1" dirty="0">
                <a:effectLst/>
                <a:latin typeface="Serif"/>
                <a:ea typeface="Calibri" panose="020F0502020204030204" pitchFamily="34" charset="0"/>
              </a:rPr>
              <a:t>$1.41 </a:t>
            </a:r>
            <a:r>
              <a:rPr lang="en-US" dirty="0">
                <a:effectLst/>
                <a:latin typeface="Serif"/>
                <a:ea typeface="Calibri" panose="020F0502020204030204" pitchFamily="34" charset="0"/>
              </a:rPr>
              <a:t>more for beverages made in Michigan compared to nonlocal</a:t>
            </a:r>
          </a:p>
          <a:p>
            <a:pPr marL="285750" indent="-285750">
              <a:buClr>
                <a:srgbClr val="00B050"/>
              </a:buClr>
              <a:buFont typeface="Wingdings" panose="05000000000000000000" pitchFamily="2" charset="2"/>
              <a:buChar char="v"/>
            </a:pPr>
            <a:endParaRPr lang="en-US" dirty="0">
              <a:effectLst/>
              <a:latin typeface="Serif"/>
              <a:ea typeface="Calibri" panose="020F0502020204030204" pitchFamily="34" charset="0"/>
            </a:endParaRPr>
          </a:p>
          <a:p>
            <a:pPr marL="285750" indent="-285750">
              <a:buClr>
                <a:srgbClr val="00B050"/>
              </a:buClr>
              <a:buFont typeface="Wingdings" panose="05000000000000000000" pitchFamily="2" charset="2"/>
              <a:buChar char="v"/>
            </a:pPr>
            <a:r>
              <a:rPr lang="en-US" dirty="0">
                <a:latin typeface="Serif"/>
                <a:ea typeface="Calibri" panose="020F0502020204030204" pitchFamily="34" charset="0"/>
              </a:rPr>
              <a:t>Consumers willing to pay </a:t>
            </a:r>
            <a:r>
              <a:rPr lang="en-US" b="1" dirty="0">
                <a:latin typeface="Serif"/>
                <a:ea typeface="Calibri" panose="020F0502020204030204" pitchFamily="34" charset="0"/>
              </a:rPr>
              <a:t>$6.98 </a:t>
            </a:r>
            <a:r>
              <a:rPr lang="en-US" dirty="0">
                <a:latin typeface="Serif"/>
                <a:ea typeface="Calibri" panose="020F0502020204030204" pitchFamily="34" charset="0"/>
              </a:rPr>
              <a:t>on average </a:t>
            </a:r>
            <a:r>
              <a:rPr lang="en-US" dirty="0">
                <a:effectLst/>
                <a:latin typeface="Serif"/>
                <a:ea typeface="Calibri" panose="020F0502020204030204" pitchFamily="34" charset="0"/>
              </a:rPr>
              <a:t>for a 12 oz unit of cider</a:t>
            </a:r>
          </a:p>
          <a:p>
            <a:pPr marL="285750" indent="-285750">
              <a:buFont typeface="Arial" panose="020B0604020202020204" pitchFamily="34" charset="0"/>
              <a:buChar char="•"/>
            </a:pPr>
            <a:endParaRPr lang="en-US" sz="1800" dirty="0">
              <a:effectLst/>
              <a:latin typeface="Serif"/>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30FC5F11-826E-6D1B-12BF-1D2E4E0E4AFD}"/>
              </a:ext>
            </a:extLst>
          </p:cNvPr>
          <p:cNvSpPr txBox="1"/>
          <p:nvPr/>
        </p:nvSpPr>
        <p:spPr>
          <a:xfrm>
            <a:off x="577096" y="911399"/>
            <a:ext cx="4249426" cy="338554"/>
          </a:xfrm>
          <a:prstGeom prst="rect">
            <a:avLst/>
          </a:prstGeom>
          <a:noFill/>
        </p:spPr>
        <p:txBody>
          <a:bodyPr wrap="square" rtlCol="0">
            <a:spAutoFit/>
          </a:bodyPr>
          <a:lstStyle/>
          <a:p>
            <a:r>
              <a:rPr lang="en-US" sz="1600" dirty="0">
                <a:effectLst/>
                <a:latin typeface="Serif"/>
                <a:ea typeface="Calibri" panose="020F0502020204030204" pitchFamily="34" charset="0"/>
              </a:rPr>
              <a:t>Table 3: DCE results</a:t>
            </a:r>
            <a:endParaRPr lang="en-US" sz="1600" dirty="0">
              <a:latin typeface="Serif"/>
            </a:endParaRPr>
          </a:p>
        </p:txBody>
      </p:sp>
      <p:sp>
        <p:nvSpPr>
          <p:cNvPr id="8" name="Slide Number Placeholder 7">
            <a:extLst>
              <a:ext uri="{FF2B5EF4-FFF2-40B4-BE49-F238E27FC236}">
                <a16:creationId xmlns:a16="http://schemas.microsoft.com/office/drawing/2014/main" id="{37D62133-32DF-DC1C-B139-C5E4A563E503}"/>
              </a:ext>
            </a:extLst>
          </p:cNvPr>
          <p:cNvSpPr>
            <a:spLocks noGrp="1"/>
          </p:cNvSpPr>
          <p:nvPr>
            <p:ph type="sldNum" sz="quarter" idx="12"/>
          </p:nvPr>
        </p:nvSpPr>
        <p:spPr/>
        <p:txBody>
          <a:bodyPr/>
          <a:lstStyle/>
          <a:p>
            <a:fld id="{39E8FE93-604E-44D6-BB45-28455FD4DC04}" type="slidenum">
              <a:rPr lang="en-US" smtClean="0"/>
              <a:t>15</a:t>
            </a:fld>
            <a:endParaRPr lang="en-US"/>
          </a:p>
        </p:txBody>
      </p:sp>
      <p:sp>
        <p:nvSpPr>
          <p:cNvPr id="3" name="Rectangle 2">
            <a:extLst>
              <a:ext uri="{FF2B5EF4-FFF2-40B4-BE49-F238E27FC236}">
                <a16:creationId xmlns:a16="http://schemas.microsoft.com/office/drawing/2014/main" id="{550925C9-802E-F011-7CB3-78DBFBB0741D}"/>
              </a:ext>
            </a:extLst>
          </p:cNvPr>
          <p:cNvSpPr/>
          <p:nvPr/>
        </p:nvSpPr>
        <p:spPr>
          <a:xfrm>
            <a:off x="5986022" y="1140643"/>
            <a:ext cx="2460396" cy="5344998"/>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46517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CB040D7-2DA1-057B-E90E-3FDC8EBE98C5}"/>
              </a:ext>
            </a:extLst>
          </p:cNvPr>
          <p:cNvSpPr/>
          <p:nvPr/>
        </p:nvSpPr>
        <p:spPr>
          <a:xfrm>
            <a:off x="8983744" y="0"/>
            <a:ext cx="3208256" cy="98906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EC7F0A-099A-7732-61A6-ECEE8A7B4AD7}"/>
              </a:ext>
            </a:extLst>
          </p:cNvPr>
          <p:cNvSpPr>
            <a:spLocks noGrp="1"/>
          </p:cNvSpPr>
          <p:nvPr>
            <p:ph type="title"/>
          </p:nvPr>
        </p:nvSpPr>
        <p:spPr>
          <a:xfrm>
            <a:off x="772212" y="544235"/>
            <a:ext cx="10515600" cy="1011188"/>
          </a:xfrm>
        </p:spPr>
        <p:txBody>
          <a:bodyPr>
            <a:normAutofit fontScale="90000"/>
          </a:bodyPr>
          <a:lstStyle/>
          <a:p>
            <a:r>
              <a:rPr lang="en-US" b="1" dirty="0">
                <a:latin typeface="Serif"/>
              </a:rPr>
              <a:t>Results: Input-Output Analysis</a:t>
            </a:r>
            <a:br>
              <a:rPr lang="en-US" b="1" dirty="0">
                <a:latin typeface="Serif"/>
              </a:rPr>
            </a:br>
            <a:endParaRPr lang="en-US" sz="3600" b="1" dirty="0">
              <a:solidFill>
                <a:srgbClr val="00B050"/>
              </a:solidFill>
              <a:latin typeface="Serif"/>
            </a:endParaRPr>
          </a:p>
        </p:txBody>
      </p:sp>
      <p:graphicFrame>
        <p:nvGraphicFramePr>
          <p:cNvPr id="3" name="Table 2">
            <a:extLst>
              <a:ext uri="{FF2B5EF4-FFF2-40B4-BE49-F238E27FC236}">
                <a16:creationId xmlns:a16="http://schemas.microsoft.com/office/drawing/2014/main" id="{61935493-9247-A5E0-D113-1AE1C106010D}"/>
              </a:ext>
            </a:extLst>
          </p:cNvPr>
          <p:cNvGraphicFramePr>
            <a:graphicFrameLocks noGrp="1"/>
          </p:cNvGraphicFramePr>
          <p:nvPr>
            <p:extLst>
              <p:ext uri="{D42A27DB-BD31-4B8C-83A1-F6EECF244321}">
                <p14:modId xmlns:p14="http://schemas.microsoft.com/office/powerpoint/2010/main" val="3628516477"/>
              </p:ext>
            </p:extLst>
          </p:nvPr>
        </p:nvGraphicFramePr>
        <p:xfrm>
          <a:off x="1403450" y="1831390"/>
          <a:ext cx="7580294" cy="1090930"/>
        </p:xfrm>
        <a:graphic>
          <a:graphicData uri="http://schemas.openxmlformats.org/drawingml/2006/table">
            <a:tbl>
              <a:tblPr firstRow="1" firstCol="1" bandRow="1"/>
              <a:tblGrid>
                <a:gridCol w="1544331">
                  <a:extLst>
                    <a:ext uri="{9D8B030D-6E8A-4147-A177-3AD203B41FA5}">
                      <a16:colId xmlns:a16="http://schemas.microsoft.com/office/drawing/2014/main" val="13464679"/>
                    </a:ext>
                  </a:extLst>
                </a:gridCol>
                <a:gridCol w="1165193">
                  <a:extLst>
                    <a:ext uri="{9D8B030D-6E8A-4147-A177-3AD203B41FA5}">
                      <a16:colId xmlns:a16="http://schemas.microsoft.com/office/drawing/2014/main" val="1339897394"/>
                    </a:ext>
                  </a:extLst>
                </a:gridCol>
                <a:gridCol w="1524720">
                  <a:extLst>
                    <a:ext uri="{9D8B030D-6E8A-4147-A177-3AD203B41FA5}">
                      <a16:colId xmlns:a16="http://schemas.microsoft.com/office/drawing/2014/main" val="3799147077"/>
                    </a:ext>
                  </a:extLst>
                </a:gridCol>
                <a:gridCol w="1524720">
                  <a:extLst>
                    <a:ext uri="{9D8B030D-6E8A-4147-A177-3AD203B41FA5}">
                      <a16:colId xmlns:a16="http://schemas.microsoft.com/office/drawing/2014/main" val="3640498720"/>
                    </a:ext>
                  </a:extLst>
                </a:gridCol>
                <a:gridCol w="1821330">
                  <a:extLst>
                    <a:ext uri="{9D8B030D-6E8A-4147-A177-3AD203B41FA5}">
                      <a16:colId xmlns:a16="http://schemas.microsoft.com/office/drawing/2014/main" val="3269380998"/>
                    </a:ext>
                  </a:extLst>
                </a:gridCol>
              </a:tblGrid>
              <a:tr h="182880">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Impact Type</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Employment</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Labor Income</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a:solidFill>
                            <a:srgbClr val="00B050"/>
                          </a:solidFill>
                          <a:effectLst/>
                          <a:latin typeface="Serif"/>
                          <a:ea typeface="Calibri" panose="020F0502020204030204" pitchFamily="34" charset="0"/>
                          <a:cs typeface="Times New Roman" panose="02020603050405020304" pitchFamily="18" charset="0"/>
                        </a:rPr>
                        <a:t>Value Added</a:t>
                      </a:r>
                      <a:endParaRPr lang="en-US" sz="140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Output</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3398175"/>
                  </a:ext>
                </a:extLst>
              </a:tr>
              <a:tr h="182880">
                <a:tc>
                  <a:txBody>
                    <a:bodyPr/>
                    <a:lstStyle/>
                    <a:p>
                      <a:pPr marL="0" marR="0" algn="r">
                        <a:lnSpc>
                          <a:spcPct val="107000"/>
                        </a:lnSpc>
                        <a:spcBef>
                          <a:spcPts val="0"/>
                        </a:spcBef>
                        <a:spcAft>
                          <a:spcPts val="0"/>
                        </a:spcAft>
                      </a:pPr>
                      <a:r>
                        <a:rPr lang="en-US" sz="1400" b="0" dirty="0">
                          <a:effectLst/>
                          <a:latin typeface="Serif"/>
                          <a:ea typeface="Calibri" panose="020F0502020204030204" pitchFamily="34" charset="0"/>
                          <a:cs typeface="Times New Roman" panose="02020603050405020304" pitchFamily="18" charset="0"/>
                        </a:rPr>
                        <a:t>Direct Effect</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314</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$9,156,000</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$13,491,000</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$30,676,000</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960195395"/>
                  </a:ext>
                </a:extLst>
              </a:tr>
              <a:tr h="182880">
                <a:tc>
                  <a:txBody>
                    <a:bodyPr/>
                    <a:lstStyle/>
                    <a:p>
                      <a:pPr marL="0" marR="0" algn="r">
                        <a:lnSpc>
                          <a:spcPct val="107000"/>
                        </a:lnSpc>
                        <a:spcBef>
                          <a:spcPts val="0"/>
                        </a:spcBef>
                        <a:spcAft>
                          <a:spcPts val="0"/>
                        </a:spcAft>
                      </a:pPr>
                      <a:r>
                        <a:rPr lang="en-US" sz="1400" b="0" dirty="0">
                          <a:effectLst/>
                          <a:latin typeface="Serif"/>
                          <a:ea typeface="Calibri" panose="020F0502020204030204" pitchFamily="34" charset="0"/>
                          <a:cs typeface="Times New Roman" panose="02020603050405020304" pitchFamily="18" charset="0"/>
                        </a:rPr>
                        <a:t>Indirect Effect</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76</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$4,689,000</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$6,999,000</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$13,215,000</a:t>
                      </a:r>
                    </a:p>
                  </a:txBody>
                  <a:tcPr marL="68580" marR="68580" marT="0" marB="0">
                    <a:lnL>
                      <a:noFill/>
                    </a:lnL>
                    <a:lnR>
                      <a:noFill/>
                    </a:lnR>
                    <a:lnT>
                      <a:noFill/>
                    </a:lnT>
                    <a:lnB>
                      <a:noFill/>
                    </a:lnB>
                  </a:tcPr>
                </a:tc>
                <a:extLst>
                  <a:ext uri="{0D108BD9-81ED-4DB2-BD59-A6C34878D82A}">
                    <a16:rowId xmlns:a16="http://schemas.microsoft.com/office/drawing/2014/main" val="2612445858"/>
                  </a:ext>
                </a:extLst>
              </a:tr>
              <a:tr h="182880">
                <a:tc>
                  <a:txBody>
                    <a:bodyPr/>
                    <a:lstStyle/>
                    <a:p>
                      <a:pPr marL="0" marR="0" algn="r">
                        <a:lnSpc>
                          <a:spcPct val="107000"/>
                        </a:lnSpc>
                        <a:spcBef>
                          <a:spcPts val="0"/>
                        </a:spcBef>
                        <a:spcAft>
                          <a:spcPts val="0"/>
                        </a:spcAft>
                      </a:pPr>
                      <a:r>
                        <a:rPr lang="en-US" sz="1400" b="0" dirty="0">
                          <a:effectLst/>
                          <a:latin typeface="Serif"/>
                          <a:ea typeface="Calibri" panose="020F0502020204030204" pitchFamily="34" charset="0"/>
                          <a:cs typeface="Times New Roman" panose="02020603050405020304" pitchFamily="18" charset="0"/>
                        </a:rPr>
                        <a:t>Induced Effect</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82</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$4,140,000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$7,196,000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$12,799,000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7208024"/>
                  </a:ext>
                </a:extLst>
              </a:tr>
              <a:tr h="182880">
                <a:tc>
                  <a:txBody>
                    <a:bodyPr/>
                    <a:lstStyle/>
                    <a:p>
                      <a:pPr marL="0" marR="0" algn="r">
                        <a:lnSpc>
                          <a:spcPct val="107000"/>
                        </a:lnSpc>
                        <a:spcBef>
                          <a:spcPts val="0"/>
                        </a:spcBef>
                        <a:spcAft>
                          <a:spcPts val="0"/>
                        </a:spcAft>
                      </a:pPr>
                      <a:r>
                        <a:rPr lang="en-US" sz="1400" b="1" dirty="0">
                          <a:effectLst/>
                          <a:latin typeface="Serif"/>
                          <a:ea typeface="Calibri" panose="020F0502020204030204" pitchFamily="34" charset="0"/>
                          <a:cs typeface="Times New Roman" panose="02020603050405020304" pitchFamily="18" charset="0"/>
                        </a:rPr>
                        <a:t>Total Effect</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472</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$17,985,000</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$27,687,000</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$56,689,000</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6130748"/>
                  </a:ext>
                </a:extLst>
              </a:tr>
            </a:tbl>
          </a:graphicData>
        </a:graphic>
      </p:graphicFrame>
      <p:graphicFrame>
        <p:nvGraphicFramePr>
          <p:cNvPr id="4" name="Table 3">
            <a:extLst>
              <a:ext uri="{FF2B5EF4-FFF2-40B4-BE49-F238E27FC236}">
                <a16:creationId xmlns:a16="http://schemas.microsoft.com/office/drawing/2014/main" id="{4C76546C-0AA4-9D37-F02B-A2B106B992EC}"/>
              </a:ext>
            </a:extLst>
          </p:cNvPr>
          <p:cNvGraphicFramePr>
            <a:graphicFrameLocks noGrp="1"/>
          </p:cNvGraphicFramePr>
          <p:nvPr>
            <p:extLst>
              <p:ext uri="{D42A27DB-BD31-4B8C-83A1-F6EECF244321}">
                <p14:modId xmlns:p14="http://schemas.microsoft.com/office/powerpoint/2010/main" val="4023799373"/>
              </p:ext>
            </p:extLst>
          </p:nvPr>
        </p:nvGraphicFramePr>
        <p:xfrm>
          <a:off x="1403450" y="3607311"/>
          <a:ext cx="7580294" cy="1090930"/>
        </p:xfrm>
        <a:graphic>
          <a:graphicData uri="http://schemas.openxmlformats.org/drawingml/2006/table">
            <a:tbl>
              <a:tblPr firstRow="1" firstCol="1" bandRow="1"/>
              <a:tblGrid>
                <a:gridCol w="1544331">
                  <a:extLst>
                    <a:ext uri="{9D8B030D-6E8A-4147-A177-3AD203B41FA5}">
                      <a16:colId xmlns:a16="http://schemas.microsoft.com/office/drawing/2014/main" val="2676700216"/>
                    </a:ext>
                  </a:extLst>
                </a:gridCol>
                <a:gridCol w="1165193">
                  <a:extLst>
                    <a:ext uri="{9D8B030D-6E8A-4147-A177-3AD203B41FA5}">
                      <a16:colId xmlns:a16="http://schemas.microsoft.com/office/drawing/2014/main" val="3743493968"/>
                    </a:ext>
                  </a:extLst>
                </a:gridCol>
                <a:gridCol w="1524720">
                  <a:extLst>
                    <a:ext uri="{9D8B030D-6E8A-4147-A177-3AD203B41FA5}">
                      <a16:colId xmlns:a16="http://schemas.microsoft.com/office/drawing/2014/main" val="527126180"/>
                    </a:ext>
                  </a:extLst>
                </a:gridCol>
                <a:gridCol w="1524720">
                  <a:extLst>
                    <a:ext uri="{9D8B030D-6E8A-4147-A177-3AD203B41FA5}">
                      <a16:colId xmlns:a16="http://schemas.microsoft.com/office/drawing/2014/main" val="1349438251"/>
                    </a:ext>
                  </a:extLst>
                </a:gridCol>
                <a:gridCol w="1821330">
                  <a:extLst>
                    <a:ext uri="{9D8B030D-6E8A-4147-A177-3AD203B41FA5}">
                      <a16:colId xmlns:a16="http://schemas.microsoft.com/office/drawing/2014/main" val="2658880169"/>
                    </a:ext>
                  </a:extLst>
                </a:gridCol>
              </a:tblGrid>
              <a:tr h="218186">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Impact Type</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Employment</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Labor Income</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Value Added</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Output</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3717673"/>
                  </a:ext>
                </a:extLst>
              </a:tr>
              <a:tr h="218186">
                <a:tc>
                  <a:txBody>
                    <a:bodyPr/>
                    <a:lstStyle/>
                    <a:p>
                      <a:pPr marL="0" marR="0" algn="r">
                        <a:lnSpc>
                          <a:spcPct val="107000"/>
                        </a:lnSpc>
                        <a:spcBef>
                          <a:spcPts val="0"/>
                        </a:spcBef>
                        <a:spcAft>
                          <a:spcPts val="0"/>
                        </a:spcAft>
                      </a:pPr>
                      <a:r>
                        <a:rPr lang="en-US" sz="1400" b="0" dirty="0">
                          <a:solidFill>
                            <a:srgbClr val="000000"/>
                          </a:solidFill>
                          <a:effectLst/>
                          <a:latin typeface="Serif"/>
                          <a:ea typeface="Calibri" panose="020F0502020204030204" pitchFamily="34" charset="0"/>
                          <a:cs typeface="Times New Roman" panose="02020603050405020304" pitchFamily="18" charset="0"/>
                        </a:rPr>
                        <a:t>Direct Effect</a:t>
                      </a:r>
                      <a:endParaRPr lang="en-US" sz="1400" b="0" dirty="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72</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$2,819,000</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$3,841,000</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$6,556,000</a:t>
                      </a: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731065332"/>
                  </a:ext>
                </a:extLst>
              </a:tr>
              <a:tr h="218186">
                <a:tc>
                  <a:txBody>
                    <a:bodyPr/>
                    <a:lstStyle/>
                    <a:p>
                      <a:pPr marL="0" marR="0" algn="r">
                        <a:lnSpc>
                          <a:spcPct val="107000"/>
                        </a:lnSpc>
                        <a:spcBef>
                          <a:spcPts val="0"/>
                        </a:spcBef>
                        <a:spcAft>
                          <a:spcPts val="0"/>
                        </a:spcAft>
                      </a:pPr>
                      <a:r>
                        <a:rPr lang="en-US" sz="1400" b="0">
                          <a:solidFill>
                            <a:srgbClr val="000000"/>
                          </a:solidFill>
                          <a:effectLst/>
                          <a:latin typeface="Serif"/>
                          <a:ea typeface="Calibri" panose="020F0502020204030204" pitchFamily="34" charset="0"/>
                          <a:cs typeface="Times New Roman" panose="02020603050405020304" pitchFamily="18" charset="0"/>
                        </a:rPr>
                        <a:t>Indirect Effect</a:t>
                      </a:r>
                      <a:endParaRPr lang="en-US" sz="1400" b="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19</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$1,078,000</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$1,605,000</a:t>
                      </a:r>
                    </a:p>
                  </a:txBody>
                  <a:tcPr marL="68580" marR="68580" marT="0" marB="0">
                    <a:lnL>
                      <a:noFill/>
                    </a:lnL>
                    <a:lnR>
                      <a:noFill/>
                    </a:lnR>
                    <a:lnT>
                      <a:noFill/>
                    </a:lnT>
                    <a:lnB>
                      <a:noFill/>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$3,153,000</a:t>
                      </a:r>
                    </a:p>
                  </a:txBody>
                  <a:tcPr marL="68580" marR="68580" marT="0" marB="0">
                    <a:lnL>
                      <a:noFill/>
                    </a:lnL>
                    <a:lnR>
                      <a:noFill/>
                    </a:lnR>
                    <a:lnT>
                      <a:noFill/>
                    </a:lnT>
                    <a:lnB>
                      <a:noFill/>
                    </a:lnB>
                  </a:tcPr>
                </a:tc>
                <a:extLst>
                  <a:ext uri="{0D108BD9-81ED-4DB2-BD59-A6C34878D82A}">
                    <a16:rowId xmlns:a16="http://schemas.microsoft.com/office/drawing/2014/main" val="1597823897"/>
                  </a:ext>
                </a:extLst>
              </a:tr>
              <a:tr h="218186">
                <a:tc>
                  <a:txBody>
                    <a:bodyPr/>
                    <a:lstStyle/>
                    <a:p>
                      <a:pPr marL="0" marR="0" algn="r">
                        <a:lnSpc>
                          <a:spcPct val="107000"/>
                        </a:lnSpc>
                        <a:spcBef>
                          <a:spcPts val="0"/>
                        </a:spcBef>
                        <a:spcAft>
                          <a:spcPts val="0"/>
                        </a:spcAft>
                      </a:pPr>
                      <a:r>
                        <a:rPr lang="en-US" sz="1400" b="0" dirty="0">
                          <a:solidFill>
                            <a:srgbClr val="000000"/>
                          </a:solidFill>
                          <a:effectLst/>
                          <a:latin typeface="Serif"/>
                          <a:ea typeface="Calibri" panose="020F0502020204030204" pitchFamily="34" charset="0"/>
                          <a:cs typeface="Times New Roman" panose="02020603050405020304" pitchFamily="18" charset="0"/>
                        </a:rPr>
                        <a:t>Induced Effect</a:t>
                      </a:r>
                      <a:endParaRPr lang="en-US" sz="1400" b="0" dirty="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23</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$1,167,000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effectLst/>
                          <a:latin typeface="Serif"/>
                          <a:ea typeface="Calibri" panose="020F0502020204030204" pitchFamily="34" charset="0"/>
                          <a:cs typeface="Times New Roman" panose="02020603050405020304" pitchFamily="18" charset="0"/>
                        </a:rPr>
                        <a:t>$2,027,000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$3,606,000</a:t>
                      </a: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1820931"/>
                  </a:ext>
                </a:extLst>
              </a:tr>
              <a:tr h="218186">
                <a:tc>
                  <a:txBody>
                    <a:bodyPr/>
                    <a:lstStyle/>
                    <a:p>
                      <a:pPr marL="0" marR="0" algn="r">
                        <a:lnSpc>
                          <a:spcPct val="107000"/>
                        </a:lnSpc>
                        <a:spcBef>
                          <a:spcPts val="0"/>
                        </a:spcBef>
                        <a:spcAft>
                          <a:spcPts val="0"/>
                        </a:spcAft>
                      </a:pPr>
                      <a:r>
                        <a:rPr lang="en-US" sz="1400" b="1" dirty="0">
                          <a:solidFill>
                            <a:srgbClr val="000000"/>
                          </a:solidFill>
                          <a:effectLst/>
                          <a:latin typeface="Serif"/>
                          <a:ea typeface="Calibri" panose="020F0502020204030204" pitchFamily="34" charset="0"/>
                          <a:cs typeface="Times New Roman" panose="02020603050405020304" pitchFamily="18" charset="0"/>
                        </a:rPr>
                        <a:t>Total Effect</a:t>
                      </a:r>
                      <a:endParaRPr lang="en-US" sz="1400" b="1" dirty="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113</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$5,064,000</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$7,473,000</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effectLst/>
                          <a:latin typeface="Serif"/>
                          <a:ea typeface="Calibri" panose="020F0502020204030204" pitchFamily="34" charset="0"/>
                          <a:cs typeface="Times New Roman" panose="02020603050405020304" pitchFamily="18" charset="0"/>
                        </a:rPr>
                        <a:t>$13,315,000</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19768"/>
                  </a:ext>
                </a:extLst>
              </a:tr>
            </a:tbl>
          </a:graphicData>
        </a:graphic>
      </p:graphicFrame>
      <p:graphicFrame>
        <p:nvGraphicFramePr>
          <p:cNvPr id="5" name="Table 4">
            <a:extLst>
              <a:ext uri="{FF2B5EF4-FFF2-40B4-BE49-F238E27FC236}">
                <a16:creationId xmlns:a16="http://schemas.microsoft.com/office/drawing/2014/main" id="{EC88B74A-A6F5-23A4-A5B8-D3E097068F63}"/>
              </a:ext>
            </a:extLst>
          </p:cNvPr>
          <p:cNvGraphicFramePr>
            <a:graphicFrameLocks noGrp="1"/>
          </p:cNvGraphicFramePr>
          <p:nvPr>
            <p:extLst>
              <p:ext uri="{D42A27DB-BD31-4B8C-83A1-F6EECF244321}">
                <p14:modId xmlns:p14="http://schemas.microsoft.com/office/powerpoint/2010/main" val="2153896741"/>
              </p:ext>
            </p:extLst>
          </p:nvPr>
        </p:nvGraphicFramePr>
        <p:xfrm>
          <a:off x="1403450" y="5438986"/>
          <a:ext cx="7580294" cy="1090930"/>
        </p:xfrm>
        <a:graphic>
          <a:graphicData uri="http://schemas.openxmlformats.org/drawingml/2006/table">
            <a:tbl>
              <a:tblPr firstRow="1" firstCol="1" bandRow="1"/>
              <a:tblGrid>
                <a:gridCol w="1544331">
                  <a:extLst>
                    <a:ext uri="{9D8B030D-6E8A-4147-A177-3AD203B41FA5}">
                      <a16:colId xmlns:a16="http://schemas.microsoft.com/office/drawing/2014/main" val="2571250593"/>
                    </a:ext>
                  </a:extLst>
                </a:gridCol>
                <a:gridCol w="1165194">
                  <a:extLst>
                    <a:ext uri="{9D8B030D-6E8A-4147-A177-3AD203B41FA5}">
                      <a16:colId xmlns:a16="http://schemas.microsoft.com/office/drawing/2014/main" val="3912603493"/>
                    </a:ext>
                  </a:extLst>
                </a:gridCol>
                <a:gridCol w="1524720">
                  <a:extLst>
                    <a:ext uri="{9D8B030D-6E8A-4147-A177-3AD203B41FA5}">
                      <a16:colId xmlns:a16="http://schemas.microsoft.com/office/drawing/2014/main" val="2003821134"/>
                    </a:ext>
                  </a:extLst>
                </a:gridCol>
                <a:gridCol w="1524720">
                  <a:extLst>
                    <a:ext uri="{9D8B030D-6E8A-4147-A177-3AD203B41FA5}">
                      <a16:colId xmlns:a16="http://schemas.microsoft.com/office/drawing/2014/main" val="4027407045"/>
                    </a:ext>
                  </a:extLst>
                </a:gridCol>
                <a:gridCol w="1821329">
                  <a:extLst>
                    <a:ext uri="{9D8B030D-6E8A-4147-A177-3AD203B41FA5}">
                      <a16:colId xmlns:a16="http://schemas.microsoft.com/office/drawing/2014/main" val="2517877647"/>
                    </a:ext>
                  </a:extLst>
                </a:gridCol>
              </a:tblGrid>
              <a:tr h="182880">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Impact Type</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Employment</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Labor Income</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Value Added</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b="1" dirty="0">
                          <a:solidFill>
                            <a:srgbClr val="00B050"/>
                          </a:solidFill>
                          <a:effectLst/>
                          <a:latin typeface="Serif"/>
                          <a:ea typeface="Calibri" panose="020F0502020204030204" pitchFamily="34" charset="0"/>
                          <a:cs typeface="Times New Roman" panose="02020603050405020304" pitchFamily="18" charset="0"/>
                        </a:rPr>
                        <a:t>Output</a:t>
                      </a:r>
                      <a:endParaRPr lang="en-US" sz="14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8108572"/>
                  </a:ext>
                </a:extLst>
              </a:tr>
              <a:tr h="182880">
                <a:tc>
                  <a:txBody>
                    <a:bodyPr/>
                    <a:lstStyle/>
                    <a:p>
                      <a:pPr marL="0" marR="0" algn="r">
                        <a:lnSpc>
                          <a:spcPct val="107000"/>
                        </a:lnSpc>
                        <a:spcBef>
                          <a:spcPts val="0"/>
                        </a:spcBef>
                        <a:spcAft>
                          <a:spcPts val="0"/>
                        </a:spcAft>
                      </a:pPr>
                      <a:r>
                        <a:rPr lang="en-US" sz="1400" b="0" dirty="0">
                          <a:solidFill>
                            <a:srgbClr val="000000"/>
                          </a:solidFill>
                          <a:effectLst/>
                          <a:latin typeface="Serif"/>
                          <a:ea typeface="Calibri" panose="020F0502020204030204" pitchFamily="34" charset="0"/>
                          <a:cs typeface="Times New Roman" panose="02020603050405020304" pitchFamily="18" charset="0"/>
                        </a:rPr>
                        <a:t>Direct Effect</a:t>
                      </a:r>
                      <a:endParaRPr lang="en-US" sz="1400" b="0" dirty="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386</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$11,975,000</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$17,332,000</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$37,232,000</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839809861"/>
                  </a:ext>
                </a:extLst>
              </a:tr>
              <a:tr h="182880">
                <a:tc>
                  <a:txBody>
                    <a:bodyPr/>
                    <a:lstStyle/>
                    <a:p>
                      <a:pPr marL="0" marR="0" algn="r">
                        <a:lnSpc>
                          <a:spcPct val="107000"/>
                        </a:lnSpc>
                        <a:spcBef>
                          <a:spcPts val="0"/>
                        </a:spcBef>
                        <a:spcAft>
                          <a:spcPts val="0"/>
                        </a:spcAft>
                      </a:pPr>
                      <a:r>
                        <a:rPr lang="en-US" sz="1400" b="0" dirty="0">
                          <a:solidFill>
                            <a:srgbClr val="000000"/>
                          </a:solidFill>
                          <a:effectLst/>
                          <a:latin typeface="Serif"/>
                          <a:ea typeface="Calibri" panose="020F0502020204030204" pitchFamily="34" charset="0"/>
                          <a:cs typeface="Times New Roman" panose="02020603050405020304" pitchFamily="18" charset="0"/>
                        </a:rPr>
                        <a:t>Indirect Effect</a:t>
                      </a:r>
                      <a:endParaRPr lang="en-US" sz="1400" b="0" dirty="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gn="r">
                        <a:lnSpc>
                          <a:spcPct val="107000"/>
                        </a:lnSpc>
                        <a:spcBef>
                          <a:spcPts val="0"/>
                        </a:spcBef>
                        <a:spcAft>
                          <a:spcPts val="0"/>
                        </a:spcAft>
                      </a:pPr>
                      <a:r>
                        <a:rPr lang="en-US" sz="1400" dirty="0">
                          <a:solidFill>
                            <a:srgbClr val="000000"/>
                          </a:solidFill>
                          <a:effectLst/>
                          <a:latin typeface="Serif"/>
                          <a:ea typeface="Calibri" panose="020F0502020204030204" pitchFamily="34" charset="0"/>
                          <a:cs typeface="Times New Roman" panose="02020603050405020304" pitchFamily="18" charset="0"/>
                        </a:rPr>
                        <a:t>95</a:t>
                      </a:r>
                      <a:endParaRPr lang="en-US" sz="1400" dirty="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$5,766,000</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$8,604,000</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$16,368,000</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496828043"/>
                  </a:ext>
                </a:extLst>
              </a:tr>
              <a:tr h="182880">
                <a:tc>
                  <a:txBody>
                    <a:bodyPr/>
                    <a:lstStyle/>
                    <a:p>
                      <a:pPr marL="0" marR="0" algn="r">
                        <a:lnSpc>
                          <a:spcPct val="107000"/>
                        </a:lnSpc>
                        <a:spcBef>
                          <a:spcPts val="0"/>
                        </a:spcBef>
                        <a:spcAft>
                          <a:spcPts val="0"/>
                        </a:spcAft>
                      </a:pPr>
                      <a:r>
                        <a:rPr lang="en-US" sz="1400" b="0" dirty="0">
                          <a:solidFill>
                            <a:srgbClr val="000000"/>
                          </a:solidFill>
                          <a:effectLst/>
                          <a:latin typeface="Serif"/>
                          <a:ea typeface="Calibri" panose="020F0502020204030204" pitchFamily="34" charset="0"/>
                          <a:cs typeface="Times New Roman" panose="02020603050405020304" pitchFamily="18" charset="0"/>
                        </a:rPr>
                        <a:t>Induced Effect</a:t>
                      </a:r>
                      <a:endParaRPr lang="en-US" sz="1400" b="0" dirty="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106</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$5,307,000</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solidFill>
                            <a:srgbClr val="000000"/>
                          </a:solidFill>
                          <a:effectLst/>
                          <a:latin typeface="Serif"/>
                          <a:ea typeface="Calibri" panose="020F0502020204030204" pitchFamily="34" charset="0"/>
                          <a:cs typeface="Times New Roman" panose="02020603050405020304" pitchFamily="18" charset="0"/>
                        </a:rPr>
                        <a:t>$9,224,000</a:t>
                      </a:r>
                      <a:endParaRPr lang="en-US" sz="1400" dirty="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$16,405,000</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665519"/>
                  </a:ext>
                </a:extLst>
              </a:tr>
              <a:tr h="182880">
                <a:tc>
                  <a:txBody>
                    <a:bodyPr/>
                    <a:lstStyle/>
                    <a:p>
                      <a:pPr marL="0" marR="0" algn="r">
                        <a:lnSpc>
                          <a:spcPct val="107000"/>
                        </a:lnSpc>
                        <a:spcBef>
                          <a:spcPts val="0"/>
                        </a:spcBef>
                        <a:spcAft>
                          <a:spcPts val="0"/>
                        </a:spcAft>
                      </a:pPr>
                      <a:r>
                        <a:rPr lang="en-US" sz="1400" b="1">
                          <a:solidFill>
                            <a:srgbClr val="000000"/>
                          </a:solidFill>
                          <a:effectLst/>
                          <a:latin typeface="Serif"/>
                          <a:ea typeface="Calibri" panose="020F0502020204030204" pitchFamily="34" charset="0"/>
                          <a:cs typeface="Times New Roman" panose="02020603050405020304" pitchFamily="18" charset="0"/>
                        </a:rPr>
                        <a:t>Total Effect</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586</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a:solidFill>
                            <a:srgbClr val="000000"/>
                          </a:solidFill>
                          <a:effectLst/>
                          <a:latin typeface="Serif"/>
                          <a:ea typeface="Calibri" panose="020F0502020204030204" pitchFamily="34" charset="0"/>
                          <a:cs typeface="Times New Roman" panose="02020603050405020304" pitchFamily="18" charset="0"/>
                        </a:rPr>
                        <a:t>$23,049,000</a:t>
                      </a:r>
                      <a:endParaRPr lang="en-US" sz="14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solidFill>
                            <a:srgbClr val="000000"/>
                          </a:solidFill>
                          <a:effectLst/>
                          <a:latin typeface="Serif"/>
                          <a:ea typeface="Calibri" panose="020F0502020204030204" pitchFamily="34" charset="0"/>
                          <a:cs typeface="Times New Roman" panose="02020603050405020304" pitchFamily="18" charset="0"/>
                        </a:rPr>
                        <a:t>$35,160,000</a:t>
                      </a:r>
                      <a:endParaRPr lang="en-US" sz="1400" dirty="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400" dirty="0">
                          <a:solidFill>
                            <a:srgbClr val="000000"/>
                          </a:solidFill>
                          <a:effectLst/>
                          <a:latin typeface="Serif"/>
                          <a:ea typeface="Calibri" panose="020F0502020204030204" pitchFamily="34" charset="0"/>
                          <a:cs typeface="Times New Roman" panose="02020603050405020304" pitchFamily="18" charset="0"/>
                        </a:rPr>
                        <a:t>$70,005,000</a:t>
                      </a:r>
                      <a:endParaRPr lang="en-US" sz="1400" dirty="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2805595"/>
                  </a:ext>
                </a:extLst>
              </a:tr>
            </a:tbl>
          </a:graphicData>
        </a:graphic>
      </p:graphicFrame>
      <p:sp>
        <p:nvSpPr>
          <p:cNvPr id="7" name="TextBox 6">
            <a:extLst>
              <a:ext uri="{FF2B5EF4-FFF2-40B4-BE49-F238E27FC236}">
                <a16:creationId xmlns:a16="http://schemas.microsoft.com/office/drawing/2014/main" id="{3F47DB20-1B01-4705-1EA7-DE486FC12F0C}"/>
              </a:ext>
            </a:extLst>
          </p:cNvPr>
          <p:cNvSpPr txBox="1"/>
          <p:nvPr/>
        </p:nvSpPr>
        <p:spPr>
          <a:xfrm>
            <a:off x="1319751" y="1428636"/>
            <a:ext cx="7352907" cy="338554"/>
          </a:xfrm>
          <a:prstGeom prst="rect">
            <a:avLst/>
          </a:prstGeom>
          <a:noFill/>
        </p:spPr>
        <p:txBody>
          <a:bodyPr wrap="square" rtlCol="0">
            <a:spAutoFit/>
          </a:bodyPr>
          <a:lstStyle/>
          <a:p>
            <a:r>
              <a:rPr lang="en-US" sz="1600" dirty="0">
                <a:effectLst/>
                <a:latin typeface="Serif"/>
                <a:ea typeface="Calibri" panose="020F0502020204030204" pitchFamily="34" charset="0"/>
              </a:rPr>
              <a:t>Table 4: Economic contribution of cider producing activities</a:t>
            </a:r>
            <a:endParaRPr lang="en-US" sz="1600" dirty="0">
              <a:latin typeface="Serif"/>
            </a:endParaRPr>
          </a:p>
        </p:txBody>
      </p:sp>
      <p:sp>
        <p:nvSpPr>
          <p:cNvPr id="8" name="TextBox 7">
            <a:extLst>
              <a:ext uri="{FF2B5EF4-FFF2-40B4-BE49-F238E27FC236}">
                <a16:creationId xmlns:a16="http://schemas.microsoft.com/office/drawing/2014/main" id="{856B01E2-2ED9-80DC-1D1F-27716357FAC0}"/>
              </a:ext>
            </a:extLst>
          </p:cNvPr>
          <p:cNvSpPr txBox="1"/>
          <p:nvPr/>
        </p:nvSpPr>
        <p:spPr>
          <a:xfrm>
            <a:off x="1319751" y="3198287"/>
            <a:ext cx="7352907" cy="338554"/>
          </a:xfrm>
          <a:prstGeom prst="rect">
            <a:avLst/>
          </a:prstGeom>
          <a:noFill/>
        </p:spPr>
        <p:txBody>
          <a:bodyPr wrap="square" rtlCol="0">
            <a:spAutoFit/>
          </a:bodyPr>
          <a:lstStyle/>
          <a:p>
            <a:r>
              <a:rPr lang="en-US" sz="1600" dirty="0">
                <a:effectLst/>
                <a:latin typeface="Serif"/>
                <a:ea typeface="Calibri" panose="020F0502020204030204" pitchFamily="34" charset="0"/>
              </a:rPr>
              <a:t>Table 5: Economic contribution of cider wholesale and retail trade activities</a:t>
            </a:r>
            <a:endParaRPr lang="en-US" sz="1600" dirty="0">
              <a:latin typeface="Serif"/>
            </a:endParaRPr>
          </a:p>
        </p:txBody>
      </p:sp>
      <p:sp>
        <p:nvSpPr>
          <p:cNvPr id="9" name="TextBox 8">
            <a:extLst>
              <a:ext uri="{FF2B5EF4-FFF2-40B4-BE49-F238E27FC236}">
                <a16:creationId xmlns:a16="http://schemas.microsoft.com/office/drawing/2014/main" id="{FA3F99A5-342F-479F-09CE-7E747209D0CA}"/>
              </a:ext>
            </a:extLst>
          </p:cNvPr>
          <p:cNvSpPr txBox="1"/>
          <p:nvPr/>
        </p:nvSpPr>
        <p:spPr>
          <a:xfrm>
            <a:off x="1319751" y="5044678"/>
            <a:ext cx="7352907" cy="338554"/>
          </a:xfrm>
          <a:prstGeom prst="rect">
            <a:avLst/>
          </a:prstGeom>
          <a:noFill/>
        </p:spPr>
        <p:txBody>
          <a:bodyPr wrap="square" rtlCol="0">
            <a:spAutoFit/>
          </a:bodyPr>
          <a:lstStyle/>
          <a:p>
            <a:r>
              <a:rPr lang="en-US" sz="1600" dirty="0">
                <a:effectLst/>
                <a:latin typeface="Serif"/>
                <a:ea typeface="Calibri" panose="020F0502020204030204" pitchFamily="34" charset="0"/>
              </a:rPr>
              <a:t>Table 6: Gross economic </a:t>
            </a:r>
            <a:r>
              <a:rPr lang="en-US" sz="1600" dirty="0">
                <a:latin typeface="Serif"/>
                <a:ea typeface="Calibri" panose="020F0502020204030204" pitchFamily="34" charset="0"/>
              </a:rPr>
              <a:t>i</a:t>
            </a:r>
            <a:r>
              <a:rPr lang="en-US" sz="1600" dirty="0">
                <a:effectLst/>
                <a:latin typeface="Serif"/>
                <a:ea typeface="Calibri" panose="020F0502020204030204" pitchFamily="34" charset="0"/>
              </a:rPr>
              <a:t>mpact of Michigan’s cider value chain</a:t>
            </a:r>
            <a:endParaRPr lang="en-US" sz="1600" dirty="0">
              <a:latin typeface="Serif"/>
            </a:endParaRPr>
          </a:p>
        </p:txBody>
      </p:sp>
      <p:sp>
        <p:nvSpPr>
          <p:cNvPr id="11" name="TextBox 10">
            <a:extLst>
              <a:ext uri="{FF2B5EF4-FFF2-40B4-BE49-F238E27FC236}">
                <a16:creationId xmlns:a16="http://schemas.microsoft.com/office/drawing/2014/main" id="{34C0A112-8B82-969C-4F76-8FB10883B2F0}"/>
              </a:ext>
            </a:extLst>
          </p:cNvPr>
          <p:cNvSpPr txBox="1"/>
          <p:nvPr/>
        </p:nvSpPr>
        <p:spPr>
          <a:xfrm>
            <a:off x="9222950" y="152511"/>
            <a:ext cx="2441542" cy="646331"/>
          </a:xfrm>
          <a:prstGeom prst="rect">
            <a:avLst/>
          </a:prstGeom>
          <a:noFill/>
        </p:spPr>
        <p:txBody>
          <a:bodyPr wrap="square" rtlCol="0">
            <a:spAutoFit/>
          </a:bodyPr>
          <a:lstStyle/>
          <a:p>
            <a:pPr algn="r"/>
            <a:r>
              <a:rPr lang="en-US" sz="3600" dirty="0">
                <a:solidFill>
                  <a:schemeClr val="bg1"/>
                </a:solidFill>
                <a:latin typeface="Serif"/>
              </a:rPr>
              <a:t>Scenario 1</a:t>
            </a:r>
          </a:p>
        </p:txBody>
      </p:sp>
      <p:sp>
        <p:nvSpPr>
          <p:cNvPr id="6" name="Slide Number Placeholder 5">
            <a:extLst>
              <a:ext uri="{FF2B5EF4-FFF2-40B4-BE49-F238E27FC236}">
                <a16:creationId xmlns:a16="http://schemas.microsoft.com/office/drawing/2014/main" id="{05ABAC79-A645-3E17-6017-BAE084D82EAA}"/>
              </a:ext>
            </a:extLst>
          </p:cNvPr>
          <p:cNvSpPr>
            <a:spLocks noGrp="1"/>
          </p:cNvSpPr>
          <p:nvPr>
            <p:ph type="sldNum" sz="quarter" idx="12"/>
          </p:nvPr>
        </p:nvSpPr>
        <p:spPr/>
        <p:txBody>
          <a:bodyPr/>
          <a:lstStyle/>
          <a:p>
            <a:fld id="{39E8FE93-604E-44D6-BB45-28455FD4DC04}" type="slidenum">
              <a:rPr lang="en-US" smtClean="0"/>
              <a:t>16</a:t>
            </a:fld>
            <a:endParaRPr lang="en-US"/>
          </a:p>
        </p:txBody>
      </p:sp>
    </p:spTree>
    <p:extLst>
      <p:ext uri="{BB962C8B-B14F-4D97-AF65-F5344CB8AC3E}">
        <p14:creationId xmlns:p14="http://schemas.microsoft.com/office/powerpoint/2010/main" val="33902848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CB040D7-2DA1-057B-E90E-3FDC8EBE98C5}"/>
              </a:ext>
            </a:extLst>
          </p:cNvPr>
          <p:cNvSpPr/>
          <p:nvPr/>
        </p:nvSpPr>
        <p:spPr>
          <a:xfrm>
            <a:off x="-1" y="1342227"/>
            <a:ext cx="2083325" cy="157042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9EC7F0A-099A-7732-61A6-ECEE8A7B4AD7}"/>
              </a:ext>
            </a:extLst>
          </p:cNvPr>
          <p:cNvSpPr>
            <a:spLocks noGrp="1"/>
          </p:cNvSpPr>
          <p:nvPr>
            <p:ph type="title"/>
          </p:nvPr>
        </p:nvSpPr>
        <p:spPr>
          <a:xfrm>
            <a:off x="1141821" y="844111"/>
            <a:ext cx="10515600" cy="1011188"/>
          </a:xfrm>
        </p:spPr>
        <p:txBody>
          <a:bodyPr>
            <a:noAutofit/>
          </a:bodyPr>
          <a:lstStyle/>
          <a:p>
            <a:pPr algn="r"/>
            <a:r>
              <a:rPr lang="en-US" b="1" dirty="0">
                <a:latin typeface="Serif"/>
              </a:rPr>
              <a:t>Results: Input-Output Analysis (cont.)</a:t>
            </a:r>
            <a:br>
              <a:rPr lang="en-US" b="1" dirty="0">
                <a:latin typeface="Serif"/>
              </a:rPr>
            </a:br>
            <a:endParaRPr lang="en-US" b="1" dirty="0">
              <a:solidFill>
                <a:srgbClr val="00B050"/>
              </a:solidFill>
              <a:latin typeface="Serif"/>
            </a:endParaRPr>
          </a:p>
        </p:txBody>
      </p:sp>
      <p:sp>
        <p:nvSpPr>
          <p:cNvPr id="7" name="TextBox 6">
            <a:extLst>
              <a:ext uri="{FF2B5EF4-FFF2-40B4-BE49-F238E27FC236}">
                <a16:creationId xmlns:a16="http://schemas.microsoft.com/office/drawing/2014/main" id="{3F47DB20-1B01-4705-1EA7-DE486FC12F0C}"/>
              </a:ext>
            </a:extLst>
          </p:cNvPr>
          <p:cNvSpPr txBox="1"/>
          <p:nvPr/>
        </p:nvSpPr>
        <p:spPr>
          <a:xfrm>
            <a:off x="2912882" y="2187106"/>
            <a:ext cx="7352907" cy="584775"/>
          </a:xfrm>
          <a:prstGeom prst="rect">
            <a:avLst/>
          </a:prstGeom>
          <a:noFill/>
        </p:spPr>
        <p:txBody>
          <a:bodyPr wrap="square" rtlCol="0">
            <a:spAutoFit/>
          </a:bodyPr>
          <a:lstStyle/>
          <a:p>
            <a:r>
              <a:rPr lang="en-US" sz="1600" dirty="0">
                <a:effectLst/>
                <a:latin typeface="Serif"/>
                <a:ea typeface="Calibri" panose="020F0502020204030204" pitchFamily="34" charset="0"/>
              </a:rPr>
              <a:t>Table 7: Cross-price elasticities of demand for other beverages w</a:t>
            </a:r>
            <a:r>
              <a:rPr lang="en-US" sz="1600" dirty="0">
                <a:latin typeface="Serif"/>
                <a:ea typeface="Calibri" panose="020F0502020204030204" pitchFamily="34" charset="0"/>
              </a:rPr>
              <a:t>ith respect to</a:t>
            </a:r>
            <a:r>
              <a:rPr lang="en-US" sz="1600" dirty="0">
                <a:effectLst/>
                <a:latin typeface="Serif"/>
                <a:ea typeface="Calibri" panose="020F0502020204030204" pitchFamily="34" charset="0"/>
              </a:rPr>
              <a:t> to hard cider, prices assumed unchanged</a:t>
            </a:r>
            <a:endParaRPr lang="en-US" sz="1600" dirty="0">
              <a:latin typeface="Serif"/>
            </a:endParaRPr>
          </a:p>
        </p:txBody>
      </p:sp>
      <p:sp>
        <p:nvSpPr>
          <p:cNvPr id="8" name="TextBox 7">
            <a:extLst>
              <a:ext uri="{FF2B5EF4-FFF2-40B4-BE49-F238E27FC236}">
                <a16:creationId xmlns:a16="http://schemas.microsoft.com/office/drawing/2014/main" id="{856B01E2-2ED9-80DC-1D1F-27716357FAC0}"/>
              </a:ext>
            </a:extLst>
          </p:cNvPr>
          <p:cNvSpPr txBox="1"/>
          <p:nvPr/>
        </p:nvSpPr>
        <p:spPr>
          <a:xfrm>
            <a:off x="2723167" y="4335236"/>
            <a:ext cx="7352907" cy="338554"/>
          </a:xfrm>
          <a:prstGeom prst="rect">
            <a:avLst/>
          </a:prstGeom>
          <a:noFill/>
        </p:spPr>
        <p:txBody>
          <a:bodyPr wrap="square" rtlCol="0">
            <a:spAutoFit/>
          </a:bodyPr>
          <a:lstStyle/>
          <a:p>
            <a:pPr algn="ctr"/>
            <a:r>
              <a:rPr lang="en-US" sz="1600" dirty="0">
                <a:effectLst/>
                <a:latin typeface="Serif"/>
                <a:ea typeface="Calibri" panose="020F0502020204030204" pitchFamily="34" charset="0"/>
              </a:rPr>
              <a:t>Table 8: Net economic impact of Michigan’s cider value chain if cider demand doubles</a:t>
            </a:r>
            <a:endParaRPr lang="en-US" sz="1600" dirty="0">
              <a:latin typeface="Serif"/>
            </a:endParaRPr>
          </a:p>
        </p:txBody>
      </p:sp>
      <p:sp>
        <p:nvSpPr>
          <p:cNvPr id="11" name="TextBox 10">
            <a:extLst>
              <a:ext uri="{FF2B5EF4-FFF2-40B4-BE49-F238E27FC236}">
                <a16:creationId xmlns:a16="http://schemas.microsoft.com/office/drawing/2014/main" id="{34C0A112-8B82-969C-4F76-8FB10883B2F0}"/>
              </a:ext>
            </a:extLst>
          </p:cNvPr>
          <p:cNvSpPr txBox="1"/>
          <p:nvPr/>
        </p:nvSpPr>
        <p:spPr>
          <a:xfrm>
            <a:off x="5753886" y="3858182"/>
            <a:ext cx="2441542" cy="646331"/>
          </a:xfrm>
          <a:prstGeom prst="rect">
            <a:avLst/>
          </a:prstGeom>
          <a:noFill/>
        </p:spPr>
        <p:txBody>
          <a:bodyPr wrap="square" rtlCol="0">
            <a:spAutoFit/>
          </a:bodyPr>
          <a:lstStyle/>
          <a:p>
            <a:pPr algn="r"/>
            <a:r>
              <a:rPr lang="en-US" sz="3600" dirty="0">
                <a:solidFill>
                  <a:schemeClr val="bg1"/>
                </a:solidFill>
                <a:latin typeface="Serif"/>
              </a:rPr>
              <a:t>Scenario 1</a:t>
            </a:r>
          </a:p>
        </p:txBody>
      </p:sp>
      <p:sp>
        <p:nvSpPr>
          <p:cNvPr id="13" name="TextBox 12">
            <a:extLst>
              <a:ext uri="{FF2B5EF4-FFF2-40B4-BE49-F238E27FC236}">
                <a16:creationId xmlns:a16="http://schemas.microsoft.com/office/drawing/2014/main" id="{95EF2788-F6A4-7DED-9E1A-F0AC64F35AF5}"/>
              </a:ext>
            </a:extLst>
          </p:cNvPr>
          <p:cNvSpPr txBox="1"/>
          <p:nvPr/>
        </p:nvSpPr>
        <p:spPr>
          <a:xfrm>
            <a:off x="48901" y="1527273"/>
            <a:ext cx="1985520" cy="1200329"/>
          </a:xfrm>
          <a:prstGeom prst="rect">
            <a:avLst/>
          </a:prstGeom>
          <a:noFill/>
        </p:spPr>
        <p:txBody>
          <a:bodyPr wrap="square" rtlCol="0">
            <a:spAutoFit/>
          </a:bodyPr>
          <a:lstStyle/>
          <a:p>
            <a:pPr algn="ctr"/>
            <a:r>
              <a:rPr lang="en-US" sz="3600" dirty="0">
                <a:solidFill>
                  <a:schemeClr val="bg1"/>
                </a:solidFill>
                <a:latin typeface="Serif"/>
              </a:rPr>
              <a:t>Scenario 2</a:t>
            </a:r>
          </a:p>
        </p:txBody>
      </p:sp>
      <p:graphicFrame>
        <p:nvGraphicFramePr>
          <p:cNvPr id="6" name="Table 5">
            <a:extLst>
              <a:ext uri="{FF2B5EF4-FFF2-40B4-BE49-F238E27FC236}">
                <a16:creationId xmlns:a16="http://schemas.microsoft.com/office/drawing/2014/main" id="{BEC1B01D-8528-241F-FEEC-33B6D8257FCD}"/>
              </a:ext>
            </a:extLst>
          </p:cNvPr>
          <p:cNvGraphicFramePr>
            <a:graphicFrameLocks noGrp="1"/>
          </p:cNvGraphicFramePr>
          <p:nvPr>
            <p:extLst>
              <p:ext uri="{D42A27DB-BD31-4B8C-83A1-F6EECF244321}">
                <p14:modId xmlns:p14="http://schemas.microsoft.com/office/powerpoint/2010/main" val="1015197489"/>
              </p:ext>
            </p:extLst>
          </p:nvPr>
        </p:nvGraphicFramePr>
        <p:xfrm>
          <a:off x="2958060" y="2883853"/>
          <a:ext cx="7439704" cy="759524"/>
        </p:xfrm>
        <a:graphic>
          <a:graphicData uri="http://schemas.openxmlformats.org/drawingml/2006/table">
            <a:tbl>
              <a:tblPr firstRow="1" firstCol="1" bandRow="1"/>
              <a:tblGrid>
                <a:gridCol w="1487778">
                  <a:extLst>
                    <a:ext uri="{9D8B030D-6E8A-4147-A177-3AD203B41FA5}">
                      <a16:colId xmlns:a16="http://schemas.microsoft.com/office/drawing/2014/main" val="2201755771"/>
                    </a:ext>
                  </a:extLst>
                </a:gridCol>
                <a:gridCol w="1487778">
                  <a:extLst>
                    <a:ext uri="{9D8B030D-6E8A-4147-A177-3AD203B41FA5}">
                      <a16:colId xmlns:a16="http://schemas.microsoft.com/office/drawing/2014/main" val="1033008754"/>
                    </a:ext>
                  </a:extLst>
                </a:gridCol>
                <a:gridCol w="1487778">
                  <a:extLst>
                    <a:ext uri="{9D8B030D-6E8A-4147-A177-3AD203B41FA5}">
                      <a16:colId xmlns:a16="http://schemas.microsoft.com/office/drawing/2014/main" val="2776212481"/>
                    </a:ext>
                  </a:extLst>
                </a:gridCol>
                <a:gridCol w="1487778">
                  <a:extLst>
                    <a:ext uri="{9D8B030D-6E8A-4147-A177-3AD203B41FA5}">
                      <a16:colId xmlns:a16="http://schemas.microsoft.com/office/drawing/2014/main" val="4152252527"/>
                    </a:ext>
                  </a:extLst>
                </a:gridCol>
                <a:gridCol w="1488592">
                  <a:extLst>
                    <a:ext uri="{9D8B030D-6E8A-4147-A177-3AD203B41FA5}">
                      <a16:colId xmlns:a16="http://schemas.microsoft.com/office/drawing/2014/main" val="3731292136"/>
                    </a:ext>
                  </a:extLst>
                </a:gridCol>
              </a:tblGrid>
              <a:tr h="370205">
                <a:tc>
                  <a:txBody>
                    <a:bodyPr/>
                    <a:lstStyle/>
                    <a:p>
                      <a:pPr marL="0" marR="0">
                        <a:lnSpc>
                          <a:spcPct val="107000"/>
                        </a:lnSpc>
                        <a:spcBef>
                          <a:spcPts val="0"/>
                        </a:spcBef>
                        <a:spcAft>
                          <a:spcPts val="0"/>
                        </a:spcAft>
                      </a:pPr>
                      <a:r>
                        <a:rPr lang="en-US" sz="1600" b="1" dirty="0">
                          <a:effectLst/>
                          <a:latin typeface="Serif"/>
                          <a:ea typeface="Calibri" panose="020F0502020204030204" pitchFamily="34" charset="0"/>
                          <a:cs typeface="Times New Roman" panose="02020603050405020304" pitchFamily="18" charset="0"/>
                        </a:rPr>
                        <a:t>Cross-price</a:t>
                      </a:r>
                      <a:endParaRPr lang="en-US" sz="1600" dirty="0">
                        <a:effectLst/>
                        <a:latin typeface="Serif"/>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600" b="1" dirty="0">
                          <a:effectLst/>
                          <a:latin typeface="Serif"/>
                          <a:ea typeface="Calibri" panose="020F0502020204030204" pitchFamily="34" charset="0"/>
                          <a:cs typeface="Times New Roman" panose="02020603050405020304" pitchFamily="18" charset="0"/>
                        </a:rPr>
                        <a:t>Elasticities</a:t>
                      </a:r>
                      <a:endParaRPr lang="en-US" sz="16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dirty="0">
                          <a:effectLst/>
                          <a:latin typeface="Serif"/>
                          <a:ea typeface="Calibri" panose="020F0502020204030204" pitchFamily="34" charset="0"/>
                          <a:cs typeface="Times New Roman" panose="02020603050405020304" pitchFamily="18" charset="0"/>
                        </a:rPr>
                        <a:t>Beer</a:t>
                      </a:r>
                      <a:endParaRPr lang="en-US" sz="16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a:effectLst/>
                          <a:latin typeface="Serif"/>
                          <a:ea typeface="Calibri" panose="020F0502020204030204" pitchFamily="34" charset="0"/>
                          <a:cs typeface="Times New Roman" panose="02020603050405020304" pitchFamily="18" charset="0"/>
                        </a:rPr>
                        <a:t>Wine</a:t>
                      </a:r>
                      <a:endParaRPr lang="en-US" sz="160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a:effectLst/>
                          <a:latin typeface="Serif"/>
                          <a:ea typeface="Calibri" panose="020F0502020204030204" pitchFamily="34" charset="0"/>
                          <a:cs typeface="Times New Roman" panose="02020603050405020304" pitchFamily="18" charset="0"/>
                        </a:rPr>
                        <a:t>Hard Seltzer</a:t>
                      </a:r>
                      <a:endParaRPr lang="en-US" sz="160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b="1" dirty="0">
                          <a:effectLst/>
                          <a:latin typeface="Serif"/>
                          <a:ea typeface="Calibri" panose="020F0502020204030204" pitchFamily="34" charset="0"/>
                          <a:cs typeface="Times New Roman" panose="02020603050405020304" pitchFamily="18" charset="0"/>
                        </a:rPr>
                        <a:t>Mixed Drink</a:t>
                      </a:r>
                      <a:endParaRPr lang="en-US" sz="1600" dirty="0">
                        <a:effectLst/>
                        <a:latin typeface="Serif"/>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3492772"/>
                  </a:ext>
                </a:extLst>
              </a:tr>
              <a:tr h="177165">
                <a:tc>
                  <a:txBody>
                    <a:bodyPr/>
                    <a:lstStyle/>
                    <a:p>
                      <a:pPr marL="0" marR="0">
                        <a:lnSpc>
                          <a:spcPct val="107000"/>
                        </a:lnSpc>
                        <a:spcBef>
                          <a:spcPts val="0"/>
                        </a:spcBef>
                        <a:spcAft>
                          <a:spcPts val="0"/>
                        </a:spcAft>
                      </a:pPr>
                      <a:r>
                        <a:rPr lang="en-US" sz="1600" b="1" dirty="0">
                          <a:effectLst/>
                          <a:latin typeface="Serif"/>
                          <a:ea typeface="Calibri" panose="020F0502020204030204" pitchFamily="34" charset="0"/>
                          <a:cs typeface="Times New Roman" panose="02020603050405020304" pitchFamily="18" charset="0"/>
                        </a:rPr>
                        <a:t>Hard Cider</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a:effectLst/>
                          <a:latin typeface="Serif"/>
                          <a:ea typeface="Calibri" panose="020F0502020204030204" pitchFamily="34" charset="0"/>
                          <a:cs typeface="Times New Roman" panose="02020603050405020304" pitchFamily="18" charset="0"/>
                        </a:rPr>
                        <a:t>0.1720</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dirty="0">
                          <a:effectLst/>
                          <a:latin typeface="Serif"/>
                          <a:ea typeface="Calibri" panose="020F0502020204030204" pitchFamily="34" charset="0"/>
                          <a:cs typeface="Times New Roman" panose="02020603050405020304" pitchFamily="18" charset="0"/>
                        </a:rPr>
                        <a:t>0.1612</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dirty="0">
                          <a:effectLst/>
                          <a:latin typeface="Serif"/>
                          <a:ea typeface="Calibri" panose="020F0502020204030204" pitchFamily="34" charset="0"/>
                          <a:cs typeface="Times New Roman" panose="02020603050405020304" pitchFamily="18" charset="0"/>
                        </a:rPr>
                        <a:t>0.1550</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600" dirty="0">
                          <a:effectLst/>
                          <a:latin typeface="Serif"/>
                          <a:ea typeface="Calibri" panose="020F0502020204030204" pitchFamily="34" charset="0"/>
                          <a:cs typeface="Times New Roman" panose="02020603050405020304" pitchFamily="18" charset="0"/>
                        </a:rPr>
                        <a:t>0.1383</a:t>
                      </a: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8383880"/>
                  </a:ext>
                </a:extLst>
              </a:tr>
            </a:tbl>
          </a:graphicData>
        </a:graphic>
      </p:graphicFrame>
      <p:graphicFrame>
        <p:nvGraphicFramePr>
          <p:cNvPr id="10" name="Table 9">
            <a:extLst>
              <a:ext uri="{FF2B5EF4-FFF2-40B4-BE49-F238E27FC236}">
                <a16:creationId xmlns:a16="http://schemas.microsoft.com/office/drawing/2014/main" id="{E58AFE14-0F50-AEE6-6C04-F861F06F4FEF}"/>
              </a:ext>
            </a:extLst>
          </p:cNvPr>
          <p:cNvGraphicFramePr>
            <a:graphicFrameLocks noGrp="1"/>
          </p:cNvGraphicFramePr>
          <p:nvPr>
            <p:extLst>
              <p:ext uri="{D42A27DB-BD31-4B8C-83A1-F6EECF244321}">
                <p14:modId xmlns:p14="http://schemas.microsoft.com/office/powerpoint/2010/main" val="197866455"/>
              </p:ext>
            </p:extLst>
          </p:nvPr>
        </p:nvGraphicFramePr>
        <p:xfrm>
          <a:off x="2912882" y="4762016"/>
          <a:ext cx="8299909" cy="1246505"/>
        </p:xfrm>
        <a:graphic>
          <a:graphicData uri="http://schemas.openxmlformats.org/drawingml/2006/table">
            <a:tbl>
              <a:tblPr firstRow="1" firstCol="1" bandRow="1"/>
              <a:tblGrid>
                <a:gridCol w="1690937">
                  <a:extLst>
                    <a:ext uri="{9D8B030D-6E8A-4147-A177-3AD203B41FA5}">
                      <a16:colId xmlns:a16="http://schemas.microsoft.com/office/drawing/2014/main" val="767221848"/>
                    </a:ext>
                  </a:extLst>
                </a:gridCol>
                <a:gridCol w="1275807">
                  <a:extLst>
                    <a:ext uri="{9D8B030D-6E8A-4147-A177-3AD203B41FA5}">
                      <a16:colId xmlns:a16="http://schemas.microsoft.com/office/drawing/2014/main" val="2452410138"/>
                    </a:ext>
                  </a:extLst>
                </a:gridCol>
                <a:gridCol w="1669466">
                  <a:extLst>
                    <a:ext uri="{9D8B030D-6E8A-4147-A177-3AD203B41FA5}">
                      <a16:colId xmlns:a16="http://schemas.microsoft.com/office/drawing/2014/main" val="4283613606"/>
                    </a:ext>
                  </a:extLst>
                </a:gridCol>
                <a:gridCol w="1669466">
                  <a:extLst>
                    <a:ext uri="{9D8B030D-6E8A-4147-A177-3AD203B41FA5}">
                      <a16:colId xmlns:a16="http://schemas.microsoft.com/office/drawing/2014/main" val="368026587"/>
                    </a:ext>
                  </a:extLst>
                </a:gridCol>
                <a:gridCol w="1994233">
                  <a:extLst>
                    <a:ext uri="{9D8B030D-6E8A-4147-A177-3AD203B41FA5}">
                      <a16:colId xmlns:a16="http://schemas.microsoft.com/office/drawing/2014/main" val="3062390206"/>
                    </a:ext>
                  </a:extLst>
                </a:gridCol>
              </a:tblGrid>
              <a:tr h="182880">
                <a:tc>
                  <a:txBody>
                    <a:bodyPr/>
                    <a:lstStyle/>
                    <a:p>
                      <a:pPr marL="0" marR="0" algn="r">
                        <a:lnSpc>
                          <a:spcPct val="107000"/>
                        </a:lnSpc>
                        <a:spcBef>
                          <a:spcPts val="0"/>
                        </a:spcBef>
                        <a:spcAft>
                          <a:spcPts val="0"/>
                        </a:spcAft>
                      </a:pPr>
                      <a:r>
                        <a:rPr lang="en-US" sz="1600" b="1" dirty="0">
                          <a:solidFill>
                            <a:srgbClr val="00B050"/>
                          </a:solidFill>
                          <a:effectLst/>
                          <a:latin typeface="Serif"/>
                          <a:ea typeface="Calibri" panose="020F0502020204030204" pitchFamily="34" charset="0"/>
                          <a:cs typeface="Times New Roman" panose="02020603050405020304" pitchFamily="18" charset="0"/>
                        </a:rPr>
                        <a:t>Impact Type</a:t>
                      </a:r>
                      <a:endParaRPr lang="en-US" sz="16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dirty="0">
                          <a:solidFill>
                            <a:srgbClr val="00B050"/>
                          </a:solidFill>
                          <a:effectLst/>
                          <a:latin typeface="Serif"/>
                          <a:ea typeface="Calibri" panose="020F0502020204030204" pitchFamily="34" charset="0"/>
                          <a:cs typeface="Times New Roman" panose="02020603050405020304" pitchFamily="18" charset="0"/>
                        </a:rPr>
                        <a:t>Employment</a:t>
                      </a:r>
                      <a:endParaRPr lang="en-US" sz="16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dirty="0">
                          <a:solidFill>
                            <a:srgbClr val="00B050"/>
                          </a:solidFill>
                          <a:effectLst/>
                          <a:latin typeface="Serif"/>
                          <a:ea typeface="Calibri" panose="020F0502020204030204" pitchFamily="34" charset="0"/>
                          <a:cs typeface="Times New Roman" panose="02020603050405020304" pitchFamily="18" charset="0"/>
                        </a:rPr>
                        <a:t>Labor Income</a:t>
                      </a:r>
                      <a:endParaRPr lang="en-US" sz="16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dirty="0">
                          <a:solidFill>
                            <a:srgbClr val="00B050"/>
                          </a:solidFill>
                          <a:effectLst/>
                          <a:latin typeface="Serif"/>
                          <a:ea typeface="Calibri" panose="020F0502020204030204" pitchFamily="34" charset="0"/>
                          <a:cs typeface="Times New Roman" panose="02020603050405020304" pitchFamily="18" charset="0"/>
                        </a:rPr>
                        <a:t>Value Added</a:t>
                      </a:r>
                      <a:endParaRPr lang="en-US" sz="16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b="1" dirty="0">
                          <a:solidFill>
                            <a:srgbClr val="00B050"/>
                          </a:solidFill>
                          <a:effectLst/>
                          <a:latin typeface="Serif"/>
                          <a:ea typeface="Calibri" panose="020F0502020204030204" pitchFamily="34" charset="0"/>
                          <a:cs typeface="Times New Roman" panose="02020603050405020304" pitchFamily="18" charset="0"/>
                        </a:rPr>
                        <a:t>Output</a:t>
                      </a:r>
                      <a:endParaRPr lang="en-US" sz="1600" dirty="0">
                        <a:solidFill>
                          <a:srgbClr val="00B050"/>
                        </a:solidFill>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62227391"/>
                  </a:ext>
                </a:extLst>
              </a:tr>
              <a:tr h="182880">
                <a:tc>
                  <a:txBody>
                    <a:bodyPr/>
                    <a:lstStyle/>
                    <a:p>
                      <a:pPr marL="0" marR="0" algn="r">
                        <a:lnSpc>
                          <a:spcPct val="107000"/>
                        </a:lnSpc>
                        <a:spcBef>
                          <a:spcPts val="0"/>
                        </a:spcBef>
                        <a:spcAft>
                          <a:spcPts val="0"/>
                        </a:spcAft>
                      </a:pPr>
                      <a:r>
                        <a:rPr lang="en-US" sz="1600" b="0">
                          <a:solidFill>
                            <a:srgbClr val="000000"/>
                          </a:solidFill>
                          <a:effectLst/>
                          <a:latin typeface="Serif"/>
                          <a:ea typeface="Calibri" panose="020F0502020204030204" pitchFamily="34" charset="0"/>
                          <a:cs typeface="Times New Roman" panose="02020603050405020304" pitchFamily="18" charset="0"/>
                        </a:rPr>
                        <a:t>Direct Effect</a:t>
                      </a:r>
                      <a:endParaRPr lang="en-US" sz="1600" b="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331</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$10,046,000</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600" dirty="0">
                          <a:solidFill>
                            <a:srgbClr val="000000"/>
                          </a:solidFill>
                          <a:effectLst/>
                          <a:latin typeface="Serif"/>
                          <a:ea typeface="Calibri" panose="020F0502020204030204" pitchFamily="34" charset="0"/>
                          <a:cs typeface="Times New Roman" panose="02020603050405020304" pitchFamily="18" charset="0"/>
                        </a:rPr>
                        <a:t>$14,685,000</a:t>
                      </a:r>
                      <a:endParaRPr lang="en-US" sz="1600" dirty="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$32,946,000</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428389862"/>
                  </a:ext>
                </a:extLst>
              </a:tr>
              <a:tr h="182880">
                <a:tc>
                  <a:txBody>
                    <a:bodyPr/>
                    <a:lstStyle/>
                    <a:p>
                      <a:pPr marL="0" marR="0" algn="r">
                        <a:lnSpc>
                          <a:spcPct val="107000"/>
                        </a:lnSpc>
                        <a:spcBef>
                          <a:spcPts val="0"/>
                        </a:spcBef>
                        <a:spcAft>
                          <a:spcPts val="0"/>
                        </a:spcAft>
                      </a:pPr>
                      <a:r>
                        <a:rPr lang="en-US" sz="1600" b="0">
                          <a:solidFill>
                            <a:srgbClr val="000000"/>
                          </a:solidFill>
                          <a:effectLst/>
                          <a:latin typeface="Serif"/>
                          <a:ea typeface="Calibri" panose="020F0502020204030204" pitchFamily="34" charset="0"/>
                          <a:cs typeface="Times New Roman" panose="02020603050405020304" pitchFamily="18" charset="0"/>
                        </a:rPr>
                        <a:t>Indirect Effect</a:t>
                      </a:r>
                      <a:endParaRPr lang="en-US" sz="1600" b="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83</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$5,148,000</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$7,647,000</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r">
                        <a:lnSpc>
                          <a:spcPct val="107000"/>
                        </a:lnSpc>
                        <a:spcBef>
                          <a:spcPts val="0"/>
                        </a:spcBef>
                        <a:spcAft>
                          <a:spcPts val="0"/>
                        </a:spcAft>
                      </a:pPr>
                      <a:r>
                        <a:rPr lang="en-US" sz="1600" dirty="0">
                          <a:solidFill>
                            <a:srgbClr val="000000"/>
                          </a:solidFill>
                          <a:effectLst/>
                          <a:latin typeface="Serif"/>
                          <a:ea typeface="Calibri" panose="020F0502020204030204" pitchFamily="34" charset="0"/>
                          <a:cs typeface="Times New Roman" panose="02020603050405020304" pitchFamily="18" charset="0"/>
                        </a:rPr>
                        <a:t>$14,408,000</a:t>
                      </a:r>
                      <a:endParaRPr lang="en-US" sz="1600" dirty="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3873464758"/>
                  </a:ext>
                </a:extLst>
              </a:tr>
              <a:tr h="182880">
                <a:tc>
                  <a:txBody>
                    <a:bodyPr/>
                    <a:lstStyle/>
                    <a:p>
                      <a:pPr marL="0" marR="0" algn="r">
                        <a:lnSpc>
                          <a:spcPct val="107000"/>
                        </a:lnSpc>
                        <a:spcBef>
                          <a:spcPts val="0"/>
                        </a:spcBef>
                        <a:spcAft>
                          <a:spcPts val="0"/>
                        </a:spcAft>
                      </a:pPr>
                      <a:r>
                        <a:rPr lang="en-US" sz="1600" b="0" dirty="0">
                          <a:solidFill>
                            <a:srgbClr val="000000"/>
                          </a:solidFill>
                          <a:effectLst/>
                          <a:latin typeface="Serif"/>
                          <a:ea typeface="Calibri" panose="020F0502020204030204" pitchFamily="34" charset="0"/>
                          <a:cs typeface="Times New Roman" panose="02020603050405020304" pitchFamily="18" charset="0"/>
                        </a:rPr>
                        <a:t>Induced Effect</a:t>
                      </a:r>
                      <a:endParaRPr lang="en-US" sz="1600" b="0" dirty="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90</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$4,544,000</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$7,898,000</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$14,047,000</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905876"/>
                  </a:ext>
                </a:extLst>
              </a:tr>
              <a:tr h="182880">
                <a:tc>
                  <a:txBody>
                    <a:bodyPr/>
                    <a:lstStyle/>
                    <a:p>
                      <a:pPr marL="0" marR="0" algn="r">
                        <a:lnSpc>
                          <a:spcPct val="107000"/>
                        </a:lnSpc>
                        <a:spcBef>
                          <a:spcPts val="0"/>
                        </a:spcBef>
                        <a:spcAft>
                          <a:spcPts val="0"/>
                        </a:spcAft>
                      </a:pPr>
                      <a:r>
                        <a:rPr lang="en-US" sz="1600" b="1" dirty="0">
                          <a:solidFill>
                            <a:srgbClr val="000000"/>
                          </a:solidFill>
                          <a:effectLst/>
                          <a:latin typeface="Serif"/>
                          <a:ea typeface="Calibri" panose="020F0502020204030204" pitchFamily="34" charset="0"/>
                          <a:cs typeface="Times New Roman" panose="02020603050405020304" pitchFamily="18" charset="0"/>
                        </a:rPr>
                        <a:t>Total Effect</a:t>
                      </a:r>
                      <a:endParaRPr lang="en-US" sz="1600" dirty="0">
                        <a:effectLst/>
                        <a:latin typeface="Serif"/>
                        <a:ea typeface="Calibri" panose="020F0502020204030204" pitchFamily="34"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505</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$19,738,000</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a:solidFill>
                            <a:srgbClr val="000000"/>
                          </a:solidFill>
                          <a:effectLst/>
                          <a:latin typeface="Serif"/>
                          <a:ea typeface="Calibri" panose="020F0502020204030204" pitchFamily="34" charset="0"/>
                          <a:cs typeface="Times New Roman" panose="02020603050405020304" pitchFamily="18" charset="0"/>
                        </a:rPr>
                        <a:t>$30,230,000</a:t>
                      </a:r>
                      <a:endParaRPr lang="en-US" sz="160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07000"/>
                        </a:lnSpc>
                        <a:spcBef>
                          <a:spcPts val="0"/>
                        </a:spcBef>
                        <a:spcAft>
                          <a:spcPts val="0"/>
                        </a:spcAft>
                      </a:pPr>
                      <a:r>
                        <a:rPr lang="en-US" sz="1600" dirty="0">
                          <a:solidFill>
                            <a:srgbClr val="000000"/>
                          </a:solidFill>
                          <a:effectLst/>
                          <a:latin typeface="Serif"/>
                          <a:ea typeface="Calibri" panose="020F0502020204030204" pitchFamily="34" charset="0"/>
                          <a:cs typeface="Times New Roman" panose="02020603050405020304" pitchFamily="18" charset="0"/>
                        </a:rPr>
                        <a:t>$61,401,000</a:t>
                      </a:r>
                      <a:endParaRPr lang="en-US" sz="1600" dirty="0">
                        <a:effectLst/>
                        <a:latin typeface="Serif"/>
                        <a:ea typeface="Calibri" panose="020F0502020204030204" pitchFamily="34" charset="0"/>
                        <a:cs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27575816"/>
                  </a:ext>
                </a:extLst>
              </a:tr>
            </a:tbl>
          </a:graphicData>
        </a:graphic>
      </p:graphicFrame>
      <p:sp>
        <p:nvSpPr>
          <p:cNvPr id="14" name="Rectangle 13">
            <a:extLst>
              <a:ext uri="{FF2B5EF4-FFF2-40B4-BE49-F238E27FC236}">
                <a16:creationId xmlns:a16="http://schemas.microsoft.com/office/drawing/2014/main" id="{031EC863-8D08-A11D-9EF2-AA5C8E059F9D}"/>
              </a:ext>
            </a:extLst>
          </p:cNvPr>
          <p:cNvSpPr/>
          <p:nvPr/>
        </p:nvSpPr>
        <p:spPr>
          <a:xfrm>
            <a:off x="4347916" y="3369836"/>
            <a:ext cx="5429839" cy="349006"/>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BABA1554-91D5-414B-3786-5D4194A84D30}"/>
              </a:ext>
            </a:extLst>
          </p:cNvPr>
          <p:cNvSpPr txBox="1"/>
          <p:nvPr/>
        </p:nvSpPr>
        <p:spPr>
          <a:xfrm>
            <a:off x="8928955" y="3672172"/>
            <a:ext cx="1992591" cy="338554"/>
          </a:xfrm>
          <a:prstGeom prst="rect">
            <a:avLst/>
          </a:prstGeom>
          <a:noFill/>
        </p:spPr>
        <p:txBody>
          <a:bodyPr wrap="square" rtlCol="0">
            <a:spAutoFit/>
          </a:bodyPr>
          <a:lstStyle/>
          <a:p>
            <a:pPr algn="ctr"/>
            <a:r>
              <a:rPr lang="en-US" sz="1600" dirty="0">
                <a:effectLst/>
                <a:latin typeface="Serif"/>
                <a:ea typeface="Calibri" panose="020F0502020204030204" pitchFamily="34" charset="0"/>
              </a:rPr>
              <a:t>Sum= 0.63</a:t>
            </a:r>
            <a:endParaRPr lang="en-US" sz="1600" dirty="0">
              <a:latin typeface="Serif"/>
            </a:endParaRPr>
          </a:p>
        </p:txBody>
      </p:sp>
      <p:sp>
        <p:nvSpPr>
          <p:cNvPr id="16" name="Rectangle 15">
            <a:extLst>
              <a:ext uri="{FF2B5EF4-FFF2-40B4-BE49-F238E27FC236}">
                <a16:creationId xmlns:a16="http://schemas.microsoft.com/office/drawing/2014/main" id="{6B99DB43-9EFF-413E-9491-1F4A9B8CD4EA}"/>
              </a:ext>
            </a:extLst>
          </p:cNvPr>
          <p:cNvSpPr/>
          <p:nvPr/>
        </p:nvSpPr>
        <p:spPr>
          <a:xfrm>
            <a:off x="4967925" y="5726553"/>
            <a:ext cx="6457362" cy="370194"/>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42326CC-B684-4FF5-8D96-5B5C328F77E5}"/>
              </a:ext>
            </a:extLst>
          </p:cNvPr>
          <p:cNvSpPr txBox="1"/>
          <p:nvPr/>
        </p:nvSpPr>
        <p:spPr>
          <a:xfrm>
            <a:off x="7474277" y="6152109"/>
            <a:ext cx="4450630" cy="338554"/>
          </a:xfrm>
          <a:prstGeom prst="rect">
            <a:avLst/>
          </a:prstGeom>
          <a:noFill/>
        </p:spPr>
        <p:txBody>
          <a:bodyPr wrap="square" rtlCol="0">
            <a:spAutoFit/>
          </a:bodyPr>
          <a:lstStyle/>
          <a:p>
            <a:pPr algn="ctr"/>
            <a:r>
              <a:rPr lang="en-US" sz="1600" dirty="0">
                <a:effectLst/>
                <a:latin typeface="Serif"/>
                <a:ea typeface="Calibri" panose="020F0502020204030204" pitchFamily="34" charset="0"/>
              </a:rPr>
              <a:t>=Net gain even with substitution effect</a:t>
            </a:r>
            <a:endParaRPr lang="en-US" sz="1600" dirty="0">
              <a:latin typeface="Serif"/>
            </a:endParaRPr>
          </a:p>
        </p:txBody>
      </p:sp>
      <p:sp>
        <p:nvSpPr>
          <p:cNvPr id="18" name="Slide Number Placeholder 17">
            <a:extLst>
              <a:ext uri="{FF2B5EF4-FFF2-40B4-BE49-F238E27FC236}">
                <a16:creationId xmlns:a16="http://schemas.microsoft.com/office/drawing/2014/main" id="{055B825C-92C9-84EF-471D-59FA621542E5}"/>
              </a:ext>
            </a:extLst>
          </p:cNvPr>
          <p:cNvSpPr>
            <a:spLocks noGrp="1"/>
          </p:cNvSpPr>
          <p:nvPr>
            <p:ph type="sldNum" sz="quarter" idx="12"/>
          </p:nvPr>
        </p:nvSpPr>
        <p:spPr/>
        <p:txBody>
          <a:bodyPr/>
          <a:lstStyle/>
          <a:p>
            <a:fld id="{39E8FE93-604E-44D6-BB45-28455FD4DC04}" type="slidenum">
              <a:rPr lang="en-US" smtClean="0"/>
              <a:t>17</a:t>
            </a:fld>
            <a:endParaRPr lang="en-US"/>
          </a:p>
        </p:txBody>
      </p:sp>
    </p:spTree>
    <p:extLst>
      <p:ext uri="{BB962C8B-B14F-4D97-AF65-F5344CB8AC3E}">
        <p14:creationId xmlns:p14="http://schemas.microsoft.com/office/powerpoint/2010/main" val="24275238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3EE-057E-A0BD-EDE8-24E2F74E6A24}"/>
              </a:ext>
            </a:extLst>
          </p:cNvPr>
          <p:cNvSpPr>
            <a:spLocks noGrp="1"/>
          </p:cNvSpPr>
          <p:nvPr>
            <p:ph type="title"/>
          </p:nvPr>
        </p:nvSpPr>
        <p:spPr>
          <a:xfrm>
            <a:off x="838200" y="346272"/>
            <a:ext cx="10515600" cy="1325563"/>
          </a:xfrm>
        </p:spPr>
        <p:txBody>
          <a:bodyPr/>
          <a:lstStyle/>
          <a:p>
            <a:r>
              <a:rPr lang="en-US" b="1" dirty="0">
                <a:latin typeface="Serif"/>
              </a:rPr>
              <a:t>Policy Implications </a:t>
            </a:r>
          </a:p>
        </p:txBody>
      </p:sp>
      <p:sp>
        <p:nvSpPr>
          <p:cNvPr id="3" name="Content Placeholder 2">
            <a:extLst>
              <a:ext uri="{FF2B5EF4-FFF2-40B4-BE49-F238E27FC236}">
                <a16:creationId xmlns:a16="http://schemas.microsoft.com/office/drawing/2014/main" id="{5B7FF41A-3022-DA4C-C4A7-F0C25167115E}"/>
              </a:ext>
            </a:extLst>
          </p:cNvPr>
          <p:cNvSpPr>
            <a:spLocks noGrp="1"/>
          </p:cNvSpPr>
          <p:nvPr>
            <p:ph idx="1"/>
          </p:nvPr>
        </p:nvSpPr>
        <p:spPr>
          <a:xfrm>
            <a:off x="2057791" y="2452757"/>
            <a:ext cx="3265602" cy="819397"/>
          </a:xfrm>
        </p:spPr>
        <p:txBody>
          <a:bodyPr>
            <a:noAutofit/>
          </a:bodyPr>
          <a:lstStyle/>
          <a:p>
            <a:pPr marL="0" indent="0">
              <a:lnSpc>
                <a:spcPct val="100000"/>
              </a:lnSpc>
              <a:buNone/>
            </a:pPr>
            <a:r>
              <a:rPr lang="en-US" sz="2000" dirty="0">
                <a:latin typeface="Serif"/>
                <a:ea typeface="Calibri" panose="020F0502020204030204" pitchFamily="34" charset="0"/>
              </a:rPr>
              <a:t>E</a:t>
            </a:r>
            <a:r>
              <a:rPr lang="en-US" sz="2000" dirty="0">
                <a:effectLst/>
                <a:latin typeface="Serif"/>
                <a:ea typeface="Calibri" panose="020F0502020204030204" pitchFamily="34" charset="0"/>
              </a:rPr>
              <a:t>ncouraging craft beverage industry development will create net economic gains</a:t>
            </a:r>
          </a:p>
          <a:p>
            <a:pPr marL="0" indent="0">
              <a:buNone/>
            </a:pPr>
            <a:endParaRPr lang="en-US" sz="2000" dirty="0">
              <a:effectLst/>
              <a:latin typeface="Serif"/>
              <a:ea typeface="Calibri" panose="020F0502020204030204" pitchFamily="34"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46F3B68B-E570-2A39-C6D0-BA00DCC18A59}"/>
              </a:ext>
            </a:extLst>
          </p:cNvPr>
          <p:cNvSpPr txBox="1">
            <a:spLocks/>
          </p:cNvSpPr>
          <p:nvPr/>
        </p:nvSpPr>
        <p:spPr>
          <a:xfrm>
            <a:off x="6647074" y="2452757"/>
            <a:ext cx="3741264" cy="1525354"/>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2200" dirty="0">
                <a:latin typeface="Serif"/>
                <a:ea typeface="Calibri" panose="020F0502020204030204" pitchFamily="34" charset="0"/>
                <a:cs typeface="Times New Roman" panose="02020603050405020304" pitchFamily="18" charset="0"/>
              </a:rPr>
              <a:t>Study can support considerations of future investments in or promotions of cider industry at state administration level </a:t>
            </a:r>
          </a:p>
          <a:p>
            <a:pPr marL="0" indent="0">
              <a:buNone/>
            </a:pPr>
            <a:endParaRPr lang="en-US" sz="1800" dirty="0">
              <a:latin typeface="Times New Roman" panose="02020603050405020304" pitchFamily="18" charset="0"/>
              <a:ea typeface="Calibri" panose="020F0502020204030204" pitchFamily="34" charset="0"/>
            </a:endParaRPr>
          </a:p>
        </p:txBody>
      </p:sp>
      <p:sp>
        <p:nvSpPr>
          <p:cNvPr id="8" name="Content Placeholder 2">
            <a:extLst>
              <a:ext uri="{FF2B5EF4-FFF2-40B4-BE49-F238E27FC236}">
                <a16:creationId xmlns:a16="http://schemas.microsoft.com/office/drawing/2014/main" id="{028775FC-ADD7-D390-E4BF-4A84A550AD80}"/>
              </a:ext>
            </a:extLst>
          </p:cNvPr>
          <p:cNvSpPr txBox="1">
            <a:spLocks/>
          </p:cNvSpPr>
          <p:nvPr/>
        </p:nvSpPr>
        <p:spPr>
          <a:xfrm>
            <a:off x="2057791" y="4780891"/>
            <a:ext cx="3390707" cy="14996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latin typeface="Serif"/>
                <a:ea typeface="Calibri" panose="020F0502020204030204" pitchFamily="34" charset="0"/>
                <a:cs typeface="Times New Roman" panose="02020603050405020304" pitchFamily="18" charset="0"/>
              </a:rPr>
              <a:t>Study seeks to be point of reference for researchers attempting to understand hard cider markets in other regions</a:t>
            </a:r>
          </a:p>
        </p:txBody>
      </p:sp>
      <p:sp>
        <p:nvSpPr>
          <p:cNvPr id="12" name="Content Placeholder 2">
            <a:extLst>
              <a:ext uri="{FF2B5EF4-FFF2-40B4-BE49-F238E27FC236}">
                <a16:creationId xmlns:a16="http://schemas.microsoft.com/office/drawing/2014/main" id="{6421874D-C01D-A1D4-607E-20F24B4DE124}"/>
              </a:ext>
            </a:extLst>
          </p:cNvPr>
          <p:cNvSpPr txBox="1">
            <a:spLocks/>
          </p:cNvSpPr>
          <p:nvPr/>
        </p:nvSpPr>
        <p:spPr>
          <a:xfrm>
            <a:off x="6756268" y="4443026"/>
            <a:ext cx="3225932" cy="1325563"/>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000" dirty="0">
              <a:latin typeface="Serif"/>
              <a:ea typeface="Calibri" panose="020F0502020204030204" pitchFamily="34" charset="0"/>
              <a:cs typeface="Times New Roman" panose="02020603050405020304" pitchFamily="18" charset="0"/>
            </a:endParaRPr>
          </a:p>
          <a:p>
            <a:pPr marL="0" indent="0">
              <a:lnSpc>
                <a:spcPct val="120000"/>
              </a:lnSpc>
              <a:buNone/>
            </a:pPr>
            <a:r>
              <a:rPr lang="en-US" sz="2600" dirty="0">
                <a:latin typeface="Serif"/>
                <a:ea typeface="Calibri" panose="020F0502020204030204" pitchFamily="34" charset="0"/>
                <a:cs typeface="Times New Roman" panose="02020603050405020304" pitchFamily="18" charset="0"/>
              </a:rPr>
              <a:t>Similar effects likely to hold for the craft hard seltzer market</a:t>
            </a:r>
          </a:p>
        </p:txBody>
      </p:sp>
      <p:sp>
        <p:nvSpPr>
          <p:cNvPr id="13" name="Rectangle 12">
            <a:extLst>
              <a:ext uri="{FF2B5EF4-FFF2-40B4-BE49-F238E27FC236}">
                <a16:creationId xmlns:a16="http://schemas.microsoft.com/office/drawing/2014/main" id="{D1BEBF75-148B-5858-CAD1-727A8B281FBC}"/>
              </a:ext>
            </a:extLst>
          </p:cNvPr>
          <p:cNvSpPr/>
          <p:nvPr/>
        </p:nvSpPr>
        <p:spPr>
          <a:xfrm>
            <a:off x="3181547" y="2104674"/>
            <a:ext cx="853126" cy="131675"/>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14A6D4B-0C4D-BCC4-09BD-C3E71B5840D5}"/>
              </a:ext>
            </a:extLst>
          </p:cNvPr>
          <p:cNvSpPr/>
          <p:nvPr/>
        </p:nvSpPr>
        <p:spPr>
          <a:xfrm>
            <a:off x="7837994" y="2104674"/>
            <a:ext cx="853126" cy="131675"/>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0122E99-CFFD-F3A5-C040-196610EEA6A5}"/>
              </a:ext>
            </a:extLst>
          </p:cNvPr>
          <p:cNvSpPr/>
          <p:nvPr/>
        </p:nvSpPr>
        <p:spPr>
          <a:xfrm>
            <a:off x="7837994" y="4377039"/>
            <a:ext cx="853126" cy="131675"/>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E07A12E3-73B3-5BE9-4A6C-4C0850861273}"/>
              </a:ext>
            </a:extLst>
          </p:cNvPr>
          <p:cNvSpPr/>
          <p:nvPr/>
        </p:nvSpPr>
        <p:spPr>
          <a:xfrm>
            <a:off x="3181547" y="4375688"/>
            <a:ext cx="853126" cy="131675"/>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C0126A76-2E86-57A1-2E43-A91E190A1707}"/>
              </a:ext>
            </a:extLst>
          </p:cNvPr>
          <p:cNvSpPr>
            <a:spLocks noGrp="1"/>
          </p:cNvSpPr>
          <p:nvPr>
            <p:ph type="sldNum" sz="quarter" idx="12"/>
          </p:nvPr>
        </p:nvSpPr>
        <p:spPr/>
        <p:txBody>
          <a:bodyPr/>
          <a:lstStyle/>
          <a:p>
            <a:fld id="{39E8FE93-604E-44D6-BB45-28455FD4DC04}" type="slidenum">
              <a:rPr lang="en-US" smtClean="0"/>
              <a:t>18</a:t>
            </a:fld>
            <a:endParaRPr lang="en-US"/>
          </a:p>
        </p:txBody>
      </p:sp>
    </p:spTree>
    <p:extLst>
      <p:ext uri="{BB962C8B-B14F-4D97-AF65-F5344CB8AC3E}">
        <p14:creationId xmlns:p14="http://schemas.microsoft.com/office/powerpoint/2010/main" val="7527480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87923247-DD5E-69B5-B402-AE8C25605B50}"/>
              </a:ext>
            </a:extLst>
          </p:cNvPr>
          <p:cNvSpPr/>
          <p:nvPr/>
        </p:nvSpPr>
        <p:spPr>
          <a:xfrm>
            <a:off x="0" y="5203596"/>
            <a:ext cx="12192000" cy="1654404"/>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0AC3EE-057E-A0BD-EDE8-24E2F74E6A24}"/>
              </a:ext>
            </a:extLst>
          </p:cNvPr>
          <p:cNvSpPr>
            <a:spLocks noGrp="1"/>
          </p:cNvSpPr>
          <p:nvPr>
            <p:ph type="title"/>
          </p:nvPr>
        </p:nvSpPr>
        <p:spPr>
          <a:xfrm>
            <a:off x="1175993" y="741441"/>
            <a:ext cx="10515600" cy="1325563"/>
          </a:xfrm>
        </p:spPr>
        <p:txBody>
          <a:bodyPr/>
          <a:lstStyle/>
          <a:p>
            <a:r>
              <a:rPr lang="en-US" b="1" dirty="0">
                <a:latin typeface="Serif"/>
              </a:rPr>
              <a:t>Limitations </a:t>
            </a:r>
          </a:p>
        </p:txBody>
      </p:sp>
      <p:sp>
        <p:nvSpPr>
          <p:cNvPr id="3" name="Content Placeholder 2">
            <a:extLst>
              <a:ext uri="{FF2B5EF4-FFF2-40B4-BE49-F238E27FC236}">
                <a16:creationId xmlns:a16="http://schemas.microsoft.com/office/drawing/2014/main" id="{5B7FF41A-3022-DA4C-C4A7-F0C25167115E}"/>
              </a:ext>
            </a:extLst>
          </p:cNvPr>
          <p:cNvSpPr>
            <a:spLocks noGrp="1"/>
          </p:cNvSpPr>
          <p:nvPr>
            <p:ph idx="1"/>
          </p:nvPr>
        </p:nvSpPr>
        <p:spPr>
          <a:xfrm>
            <a:off x="1548746" y="2690312"/>
            <a:ext cx="3265602" cy="819397"/>
          </a:xfrm>
        </p:spPr>
        <p:txBody>
          <a:bodyPr>
            <a:noAutofit/>
          </a:bodyPr>
          <a:lstStyle/>
          <a:p>
            <a:pPr marL="0" indent="0">
              <a:lnSpc>
                <a:spcPct val="100000"/>
              </a:lnSpc>
              <a:buNone/>
            </a:pPr>
            <a:r>
              <a:rPr lang="en-US" sz="2000" dirty="0">
                <a:latin typeface="Serif"/>
                <a:ea typeface="Calibri" panose="020F0502020204030204" pitchFamily="34" charset="0"/>
              </a:rPr>
              <a:t>Attributes other than price and localness not included in DCE</a:t>
            </a:r>
            <a:endParaRPr lang="en-US" sz="2000" dirty="0">
              <a:effectLst/>
              <a:latin typeface="Serif"/>
              <a:ea typeface="Calibri" panose="020F0502020204030204" pitchFamily="34" charset="0"/>
            </a:endParaRPr>
          </a:p>
          <a:p>
            <a:pPr marL="0" indent="0">
              <a:buNone/>
            </a:pPr>
            <a:endParaRPr lang="en-US" sz="2000" dirty="0">
              <a:effectLst/>
              <a:latin typeface="Serif"/>
              <a:ea typeface="Calibri" panose="020F0502020204030204" pitchFamily="34" charset="0"/>
              <a:cs typeface="Times New Roman" panose="02020603050405020304" pitchFamily="18" charset="0"/>
            </a:endParaRPr>
          </a:p>
        </p:txBody>
      </p:sp>
      <p:sp>
        <p:nvSpPr>
          <p:cNvPr id="7" name="Content Placeholder 2">
            <a:extLst>
              <a:ext uri="{FF2B5EF4-FFF2-40B4-BE49-F238E27FC236}">
                <a16:creationId xmlns:a16="http://schemas.microsoft.com/office/drawing/2014/main" id="{46F3B68B-E570-2A39-C6D0-BA00DCC18A59}"/>
              </a:ext>
            </a:extLst>
          </p:cNvPr>
          <p:cNvSpPr txBox="1">
            <a:spLocks/>
          </p:cNvSpPr>
          <p:nvPr/>
        </p:nvSpPr>
        <p:spPr>
          <a:xfrm>
            <a:off x="5638603" y="2786257"/>
            <a:ext cx="2252219" cy="8583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2000" dirty="0">
                <a:latin typeface="Serif"/>
                <a:ea typeface="Calibri" panose="020F0502020204030204" pitchFamily="34" charset="0"/>
                <a:cs typeface="Times New Roman" panose="02020603050405020304" pitchFamily="18" charset="0"/>
              </a:rPr>
              <a:t>Limiting assumptions </a:t>
            </a:r>
          </a:p>
          <a:p>
            <a:pPr marL="0" indent="0">
              <a:buNone/>
            </a:pPr>
            <a:endParaRPr lang="en-US" sz="1800" dirty="0">
              <a:latin typeface="Times New Roman" panose="02020603050405020304" pitchFamily="18" charset="0"/>
              <a:ea typeface="Calibri" panose="020F0502020204030204" pitchFamily="34" charset="0"/>
            </a:endParaRPr>
          </a:p>
        </p:txBody>
      </p:sp>
      <p:sp>
        <p:nvSpPr>
          <p:cNvPr id="12" name="Content Placeholder 2">
            <a:extLst>
              <a:ext uri="{FF2B5EF4-FFF2-40B4-BE49-F238E27FC236}">
                <a16:creationId xmlns:a16="http://schemas.microsoft.com/office/drawing/2014/main" id="{6421874D-C01D-A1D4-607E-20F24B4DE124}"/>
              </a:ext>
            </a:extLst>
          </p:cNvPr>
          <p:cNvSpPr txBox="1">
            <a:spLocks/>
          </p:cNvSpPr>
          <p:nvPr/>
        </p:nvSpPr>
        <p:spPr>
          <a:xfrm>
            <a:off x="6764713" y="4730753"/>
            <a:ext cx="3225932" cy="13255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000" dirty="0">
              <a:latin typeface="Serif"/>
              <a:ea typeface="Calibri" panose="020F0502020204030204" pitchFamily="34" charset="0"/>
              <a:cs typeface="Times New Roman" panose="02020603050405020304" pitchFamily="18" charset="0"/>
            </a:endParaRPr>
          </a:p>
        </p:txBody>
      </p:sp>
      <p:sp>
        <p:nvSpPr>
          <p:cNvPr id="13" name="Rectangle 12">
            <a:extLst>
              <a:ext uri="{FF2B5EF4-FFF2-40B4-BE49-F238E27FC236}">
                <a16:creationId xmlns:a16="http://schemas.microsoft.com/office/drawing/2014/main" id="{D1BEBF75-148B-5858-CAD1-727A8B281FBC}"/>
              </a:ext>
            </a:extLst>
          </p:cNvPr>
          <p:cNvSpPr/>
          <p:nvPr/>
        </p:nvSpPr>
        <p:spPr>
          <a:xfrm>
            <a:off x="1126503" y="2690312"/>
            <a:ext cx="98981" cy="1050244"/>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A4D7D88-E08C-8DBC-38F0-CF1FBFD2C3D0}"/>
              </a:ext>
            </a:extLst>
          </p:cNvPr>
          <p:cNvSpPr/>
          <p:nvPr/>
        </p:nvSpPr>
        <p:spPr>
          <a:xfrm>
            <a:off x="5268014" y="2690312"/>
            <a:ext cx="98981" cy="1050244"/>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C7A86BA-F1F2-77E1-2BD7-02DA19C1607A}"/>
              </a:ext>
            </a:extLst>
          </p:cNvPr>
          <p:cNvSpPr/>
          <p:nvPr/>
        </p:nvSpPr>
        <p:spPr>
          <a:xfrm>
            <a:off x="7890822" y="2690312"/>
            <a:ext cx="98981" cy="1050244"/>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ontent Placeholder 2">
            <a:extLst>
              <a:ext uri="{FF2B5EF4-FFF2-40B4-BE49-F238E27FC236}">
                <a16:creationId xmlns:a16="http://schemas.microsoft.com/office/drawing/2014/main" id="{DCED01E4-60E8-ACEC-F219-D440F768AF80}"/>
              </a:ext>
            </a:extLst>
          </p:cNvPr>
          <p:cNvSpPr txBox="1">
            <a:spLocks/>
          </p:cNvSpPr>
          <p:nvPr/>
        </p:nvSpPr>
        <p:spPr>
          <a:xfrm>
            <a:off x="8261411" y="2714515"/>
            <a:ext cx="2252219" cy="8583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lang="en-US" sz="2000" dirty="0">
                <a:latin typeface="Serif"/>
                <a:ea typeface="Calibri" panose="020F0502020204030204" pitchFamily="34" charset="0"/>
                <a:cs typeface="Times New Roman" panose="02020603050405020304" pitchFamily="18" charset="0"/>
              </a:rPr>
              <a:t>Miscellaneous data sources</a:t>
            </a:r>
          </a:p>
          <a:p>
            <a:pPr marL="0" indent="0">
              <a:buNone/>
            </a:pPr>
            <a:endParaRPr lang="en-US" sz="1800" dirty="0">
              <a:latin typeface="Times New Roman" panose="02020603050405020304" pitchFamily="18" charset="0"/>
              <a:ea typeface="Calibri" panose="020F0502020204030204" pitchFamily="34" charset="0"/>
            </a:endParaRPr>
          </a:p>
        </p:txBody>
      </p:sp>
      <p:sp>
        <p:nvSpPr>
          <p:cNvPr id="26" name="Slide Number Placeholder 25">
            <a:extLst>
              <a:ext uri="{FF2B5EF4-FFF2-40B4-BE49-F238E27FC236}">
                <a16:creationId xmlns:a16="http://schemas.microsoft.com/office/drawing/2014/main" id="{7E41045D-93E0-4FAF-729C-73DD43D403E7}"/>
              </a:ext>
            </a:extLst>
          </p:cNvPr>
          <p:cNvSpPr>
            <a:spLocks noGrp="1"/>
          </p:cNvSpPr>
          <p:nvPr>
            <p:ph type="sldNum" sz="quarter" idx="12"/>
          </p:nvPr>
        </p:nvSpPr>
        <p:spPr/>
        <p:txBody>
          <a:bodyPr/>
          <a:lstStyle/>
          <a:p>
            <a:fld id="{39E8FE93-604E-44D6-BB45-28455FD4DC04}" type="slidenum">
              <a:rPr lang="en-US" smtClean="0"/>
              <a:t>19</a:t>
            </a:fld>
            <a:endParaRPr lang="en-US"/>
          </a:p>
        </p:txBody>
      </p:sp>
    </p:spTree>
    <p:extLst>
      <p:ext uri="{BB962C8B-B14F-4D97-AF65-F5344CB8AC3E}">
        <p14:creationId xmlns:p14="http://schemas.microsoft.com/office/powerpoint/2010/main" val="27385851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FFB3166-3446-CC71-6270-100F7111D430}"/>
              </a:ext>
            </a:extLst>
          </p:cNvPr>
          <p:cNvSpPr/>
          <p:nvPr/>
        </p:nvSpPr>
        <p:spPr>
          <a:xfrm>
            <a:off x="0" y="0"/>
            <a:ext cx="3742441" cy="6858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E6364B-27D8-3B8C-1B74-56D79BDFCAD5}"/>
              </a:ext>
            </a:extLst>
          </p:cNvPr>
          <p:cNvSpPr>
            <a:spLocks noGrp="1"/>
          </p:cNvSpPr>
          <p:nvPr>
            <p:ph type="title"/>
          </p:nvPr>
        </p:nvSpPr>
        <p:spPr>
          <a:xfrm>
            <a:off x="621384" y="2766218"/>
            <a:ext cx="3592398" cy="1325563"/>
          </a:xfrm>
        </p:spPr>
        <p:txBody>
          <a:bodyPr/>
          <a:lstStyle/>
          <a:p>
            <a:r>
              <a:rPr lang="en-US" b="1" dirty="0">
                <a:latin typeface="Serif"/>
              </a:rPr>
              <a:t>Contents</a:t>
            </a:r>
          </a:p>
        </p:txBody>
      </p:sp>
      <p:sp>
        <p:nvSpPr>
          <p:cNvPr id="3" name="Content Placeholder 2">
            <a:extLst>
              <a:ext uri="{FF2B5EF4-FFF2-40B4-BE49-F238E27FC236}">
                <a16:creationId xmlns:a16="http://schemas.microsoft.com/office/drawing/2014/main" id="{E8293D70-1015-6466-7AAE-15B13B216634}"/>
              </a:ext>
            </a:extLst>
          </p:cNvPr>
          <p:cNvSpPr>
            <a:spLocks noGrp="1"/>
          </p:cNvSpPr>
          <p:nvPr>
            <p:ph idx="1"/>
          </p:nvPr>
        </p:nvSpPr>
        <p:spPr>
          <a:xfrm>
            <a:off x="4213782" y="1608809"/>
            <a:ext cx="7601931" cy="4462053"/>
          </a:xfrm>
        </p:spPr>
        <p:txBody>
          <a:bodyPr numCol="2">
            <a:normAutofit/>
          </a:bodyPr>
          <a:lstStyle/>
          <a:p>
            <a:r>
              <a:rPr lang="en-US" sz="2000" dirty="0">
                <a:latin typeface="Serif"/>
              </a:rPr>
              <a:t>Introduction</a:t>
            </a:r>
          </a:p>
          <a:p>
            <a:r>
              <a:rPr lang="en-US" sz="2000" dirty="0">
                <a:latin typeface="Serif"/>
              </a:rPr>
              <a:t>Objectives</a:t>
            </a:r>
          </a:p>
          <a:p>
            <a:r>
              <a:rPr lang="en-US" sz="2000" dirty="0">
                <a:latin typeface="Serif"/>
              </a:rPr>
              <a:t>Contribution</a:t>
            </a:r>
          </a:p>
          <a:p>
            <a:r>
              <a:rPr lang="en-US" sz="2000" dirty="0">
                <a:latin typeface="Serif"/>
              </a:rPr>
              <a:t>Background</a:t>
            </a:r>
          </a:p>
          <a:p>
            <a:r>
              <a:rPr lang="en-US" sz="2000" dirty="0">
                <a:latin typeface="Serif"/>
              </a:rPr>
              <a:t>Hard cider: History in the U.S.</a:t>
            </a:r>
          </a:p>
          <a:p>
            <a:r>
              <a:rPr lang="en-US" sz="2000" dirty="0">
                <a:latin typeface="Serif"/>
              </a:rPr>
              <a:t>Craft beverages: Current market scenario</a:t>
            </a:r>
          </a:p>
          <a:p>
            <a:r>
              <a:rPr lang="en-US" sz="2000" dirty="0">
                <a:latin typeface="Serif"/>
              </a:rPr>
              <a:t>Conceptual Framework</a:t>
            </a:r>
          </a:p>
          <a:p>
            <a:r>
              <a:rPr lang="en-US" sz="2000" dirty="0">
                <a:latin typeface="Serif"/>
              </a:rPr>
              <a:t>Methods: Discrete Choice Analysis</a:t>
            </a:r>
          </a:p>
          <a:p>
            <a:r>
              <a:rPr lang="en-US" sz="2000" dirty="0">
                <a:latin typeface="Serif"/>
              </a:rPr>
              <a:t>Methods: Input-Output Analysis</a:t>
            </a:r>
          </a:p>
          <a:p>
            <a:r>
              <a:rPr lang="en-US" sz="2000" dirty="0">
                <a:latin typeface="Serif"/>
              </a:rPr>
              <a:t>Results: Discrete Choice Analysis</a:t>
            </a:r>
          </a:p>
          <a:p>
            <a:r>
              <a:rPr lang="en-US" sz="2000" dirty="0">
                <a:latin typeface="Serif"/>
              </a:rPr>
              <a:t>Results: Input-Output Analysis</a:t>
            </a:r>
          </a:p>
          <a:p>
            <a:r>
              <a:rPr lang="en-US" sz="2000" dirty="0">
                <a:latin typeface="Serif"/>
              </a:rPr>
              <a:t>Policy Implications</a:t>
            </a:r>
          </a:p>
          <a:p>
            <a:r>
              <a:rPr lang="en-US" sz="2000" dirty="0">
                <a:latin typeface="Serif"/>
              </a:rPr>
              <a:t>Limitations</a:t>
            </a:r>
          </a:p>
          <a:p>
            <a:r>
              <a:rPr lang="en-US" sz="2000" dirty="0">
                <a:latin typeface="Serif"/>
              </a:rPr>
              <a:t>Future research </a:t>
            </a:r>
          </a:p>
        </p:txBody>
      </p:sp>
      <p:sp>
        <p:nvSpPr>
          <p:cNvPr id="5" name="Slide Number Placeholder 4">
            <a:extLst>
              <a:ext uri="{FF2B5EF4-FFF2-40B4-BE49-F238E27FC236}">
                <a16:creationId xmlns:a16="http://schemas.microsoft.com/office/drawing/2014/main" id="{7F29B875-2172-47BD-4EBF-646172EB206D}"/>
              </a:ext>
            </a:extLst>
          </p:cNvPr>
          <p:cNvSpPr>
            <a:spLocks noGrp="1"/>
          </p:cNvSpPr>
          <p:nvPr>
            <p:ph type="sldNum" sz="quarter" idx="12"/>
          </p:nvPr>
        </p:nvSpPr>
        <p:spPr/>
        <p:txBody>
          <a:bodyPr/>
          <a:lstStyle/>
          <a:p>
            <a:fld id="{39E8FE93-604E-44D6-BB45-28455FD4DC04}" type="slidenum">
              <a:rPr lang="en-US" smtClean="0"/>
              <a:t>2</a:t>
            </a:fld>
            <a:endParaRPr lang="en-US"/>
          </a:p>
        </p:txBody>
      </p:sp>
    </p:spTree>
    <p:extLst>
      <p:ext uri="{BB962C8B-B14F-4D97-AF65-F5344CB8AC3E}">
        <p14:creationId xmlns:p14="http://schemas.microsoft.com/office/powerpoint/2010/main" val="17007505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3EE-057E-A0BD-EDE8-24E2F74E6A24}"/>
              </a:ext>
            </a:extLst>
          </p:cNvPr>
          <p:cNvSpPr>
            <a:spLocks noGrp="1"/>
          </p:cNvSpPr>
          <p:nvPr>
            <p:ph type="title"/>
          </p:nvPr>
        </p:nvSpPr>
        <p:spPr>
          <a:xfrm>
            <a:off x="838200" y="346272"/>
            <a:ext cx="10515600" cy="1325563"/>
          </a:xfrm>
        </p:spPr>
        <p:txBody>
          <a:bodyPr/>
          <a:lstStyle/>
          <a:p>
            <a:pPr algn="ctr"/>
            <a:r>
              <a:rPr lang="en-US" b="1" dirty="0">
                <a:latin typeface="Serif"/>
              </a:rPr>
              <a:t>Future Research</a:t>
            </a:r>
          </a:p>
        </p:txBody>
      </p:sp>
      <p:sp>
        <p:nvSpPr>
          <p:cNvPr id="3" name="Content Placeholder 2">
            <a:extLst>
              <a:ext uri="{FF2B5EF4-FFF2-40B4-BE49-F238E27FC236}">
                <a16:creationId xmlns:a16="http://schemas.microsoft.com/office/drawing/2014/main" id="{5B7FF41A-3022-DA4C-C4A7-F0C25167115E}"/>
              </a:ext>
            </a:extLst>
          </p:cNvPr>
          <p:cNvSpPr>
            <a:spLocks noGrp="1"/>
          </p:cNvSpPr>
          <p:nvPr>
            <p:ph idx="1"/>
          </p:nvPr>
        </p:nvSpPr>
        <p:spPr>
          <a:xfrm>
            <a:off x="1326823" y="2330289"/>
            <a:ext cx="4562573" cy="4920792"/>
          </a:xfrm>
        </p:spPr>
        <p:txBody>
          <a:bodyPr>
            <a:noAutofit/>
          </a:bodyPr>
          <a:lstStyle/>
          <a:p>
            <a:pPr marL="0" indent="0" algn="just">
              <a:lnSpc>
                <a:spcPct val="100000"/>
              </a:lnSpc>
              <a:buNone/>
            </a:pPr>
            <a:r>
              <a:rPr lang="en-US" sz="2000" dirty="0">
                <a:effectLst/>
                <a:latin typeface="Serif"/>
                <a:ea typeface="Calibri" panose="020F0502020204030204" pitchFamily="34" charset="0"/>
              </a:rPr>
              <a:t>Expanding local cider value chain assessment by connecting cider apple production as an upstream leg, resulting in a more thorough contribution analysis</a:t>
            </a:r>
          </a:p>
          <a:p>
            <a:pPr>
              <a:lnSpc>
                <a:spcPct val="100000"/>
              </a:lnSpc>
              <a:buClr>
                <a:srgbClr val="00B050"/>
              </a:buClr>
              <a:buFont typeface="Wingdings" panose="05000000000000000000" pitchFamily="2" charset="2"/>
              <a:buChar char="Ø"/>
            </a:pPr>
            <a:r>
              <a:rPr lang="en-US" sz="1800" dirty="0">
                <a:latin typeface="Serif"/>
                <a:ea typeface="Calibri" panose="020F0502020204030204" pitchFamily="34" charset="0"/>
              </a:rPr>
              <a:t>Case </a:t>
            </a:r>
            <a:r>
              <a:rPr lang="en-US" sz="1800" dirty="0">
                <a:effectLst/>
                <a:latin typeface="Serif"/>
                <a:ea typeface="Calibri" panose="020F0502020204030204" pitchFamily="34" charset="0"/>
              </a:rPr>
              <a:t>studies at Washington, New York and Virginia, cider apple growing might be profitable in the long term </a:t>
            </a:r>
          </a:p>
          <a:p>
            <a:pPr>
              <a:lnSpc>
                <a:spcPct val="100000"/>
              </a:lnSpc>
              <a:buClr>
                <a:srgbClr val="00B050"/>
              </a:buClr>
              <a:buFont typeface="Wingdings" panose="05000000000000000000" pitchFamily="2" charset="2"/>
              <a:buChar char="Ø"/>
            </a:pPr>
            <a:r>
              <a:rPr lang="en-US" sz="1800" dirty="0">
                <a:effectLst/>
                <a:latin typeface="Serif"/>
                <a:ea typeface="Calibri" panose="020F0502020204030204" pitchFamily="34" charset="0"/>
              </a:rPr>
              <a:t>Producers interested in diversifying ciders via body, flavor, and arom</a:t>
            </a:r>
            <a:r>
              <a:rPr lang="en-US" sz="1800" dirty="0">
                <a:latin typeface="Serif"/>
                <a:ea typeface="Calibri" panose="020F0502020204030204" pitchFamily="34" charset="0"/>
              </a:rPr>
              <a:t>a; may</a:t>
            </a:r>
            <a:r>
              <a:rPr lang="en-US" sz="1800" dirty="0">
                <a:effectLst/>
                <a:latin typeface="Serif"/>
                <a:ea typeface="Calibri" panose="020F0502020204030204" pitchFamily="34" charset="0"/>
              </a:rPr>
              <a:t> increase demand for specialized cultivars</a:t>
            </a:r>
          </a:p>
          <a:p>
            <a:pPr>
              <a:lnSpc>
                <a:spcPct val="100000"/>
              </a:lnSpc>
              <a:buClr>
                <a:srgbClr val="00B050"/>
              </a:buClr>
              <a:buFont typeface="Wingdings" panose="05000000000000000000" pitchFamily="2" charset="2"/>
              <a:buChar char="Ø"/>
            </a:pPr>
            <a:r>
              <a:rPr lang="en-US" sz="1800" dirty="0">
                <a:effectLst/>
                <a:latin typeface="Serif"/>
                <a:ea typeface="Calibri" panose="020F0502020204030204" pitchFamily="34" charset="0"/>
              </a:rPr>
              <a:t>Michigan 3</a:t>
            </a:r>
            <a:r>
              <a:rPr lang="en-US" sz="1800" baseline="30000" dirty="0">
                <a:effectLst/>
                <a:latin typeface="Serif"/>
                <a:ea typeface="Calibri" panose="020F0502020204030204" pitchFamily="34" charset="0"/>
              </a:rPr>
              <a:t>rd</a:t>
            </a:r>
            <a:r>
              <a:rPr lang="en-US" sz="1800" dirty="0">
                <a:effectLst/>
                <a:latin typeface="Serif"/>
                <a:ea typeface="Calibri" panose="020F0502020204030204" pitchFamily="34" charset="0"/>
              </a:rPr>
              <a:t> largest apple producing state of th</a:t>
            </a:r>
            <a:r>
              <a:rPr lang="en-US" sz="1800" dirty="0">
                <a:latin typeface="Serif"/>
                <a:ea typeface="Calibri" panose="020F0502020204030204" pitchFamily="34" charset="0"/>
              </a:rPr>
              <a:t>e</a:t>
            </a:r>
            <a:r>
              <a:rPr lang="en-US" sz="1800" dirty="0">
                <a:effectLst/>
                <a:latin typeface="Serif"/>
                <a:ea typeface="Calibri" panose="020F0502020204030204" pitchFamily="34" charset="0"/>
              </a:rPr>
              <a:t> </a:t>
            </a:r>
            <a:r>
              <a:rPr lang="en-US" sz="1800" dirty="0">
                <a:latin typeface="Serif"/>
                <a:ea typeface="Calibri" panose="020F0502020204030204" pitchFamily="34" charset="0"/>
              </a:rPr>
              <a:t>U.S., </a:t>
            </a:r>
            <a:r>
              <a:rPr lang="en-US" sz="1800" dirty="0">
                <a:effectLst/>
                <a:latin typeface="Serif"/>
                <a:ea typeface="Calibri" panose="020F0502020204030204" pitchFamily="34" charset="0"/>
              </a:rPr>
              <a:t>may hold a competitive advantage</a:t>
            </a:r>
            <a:endParaRPr lang="en-US" sz="2000" dirty="0">
              <a:effectLst/>
              <a:latin typeface="Serif"/>
              <a:ea typeface="Calibri" panose="020F0502020204030204" pitchFamily="34" charset="0"/>
              <a:cs typeface="Times New Roman" panose="02020603050405020304" pitchFamily="18" charset="0"/>
            </a:endParaRPr>
          </a:p>
        </p:txBody>
      </p:sp>
      <p:sp>
        <p:nvSpPr>
          <p:cNvPr id="12" name="Content Placeholder 2">
            <a:extLst>
              <a:ext uri="{FF2B5EF4-FFF2-40B4-BE49-F238E27FC236}">
                <a16:creationId xmlns:a16="http://schemas.microsoft.com/office/drawing/2014/main" id="{6421874D-C01D-A1D4-607E-20F24B4DE124}"/>
              </a:ext>
            </a:extLst>
          </p:cNvPr>
          <p:cNvSpPr txBox="1">
            <a:spLocks/>
          </p:cNvSpPr>
          <p:nvPr/>
        </p:nvSpPr>
        <p:spPr>
          <a:xfrm>
            <a:off x="6764713" y="4693046"/>
            <a:ext cx="3225932" cy="13255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000" dirty="0">
              <a:latin typeface="Serif"/>
              <a:ea typeface="Calibri" panose="020F0502020204030204" pitchFamily="34" charset="0"/>
              <a:cs typeface="Times New Roman" panose="02020603050405020304" pitchFamily="18" charset="0"/>
            </a:endParaRPr>
          </a:p>
        </p:txBody>
      </p:sp>
      <p:sp>
        <p:nvSpPr>
          <p:cNvPr id="14" name="Content Placeholder 2">
            <a:extLst>
              <a:ext uri="{FF2B5EF4-FFF2-40B4-BE49-F238E27FC236}">
                <a16:creationId xmlns:a16="http://schemas.microsoft.com/office/drawing/2014/main" id="{A42A6701-C05B-1C6E-932A-DD91DE2FA64C}"/>
              </a:ext>
            </a:extLst>
          </p:cNvPr>
          <p:cNvSpPr txBox="1">
            <a:spLocks/>
          </p:cNvSpPr>
          <p:nvPr/>
        </p:nvSpPr>
        <p:spPr>
          <a:xfrm>
            <a:off x="6938128" y="2330289"/>
            <a:ext cx="4029173" cy="370989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buFont typeface="Arial" panose="020B0604020202020204" pitchFamily="34" charset="0"/>
              <a:buNone/>
            </a:pPr>
            <a:r>
              <a:rPr lang="en-US" sz="2000" dirty="0">
                <a:effectLst/>
                <a:latin typeface="Serif"/>
                <a:ea typeface="Calibri" panose="020F0502020204030204" pitchFamily="34" charset="0"/>
              </a:rPr>
              <a:t>Investigating economic potential of regional agritourism promotional campaigns such as ‘cider trails’ or cider festivals</a:t>
            </a:r>
          </a:p>
          <a:p>
            <a:pPr>
              <a:lnSpc>
                <a:spcPct val="100000"/>
              </a:lnSpc>
              <a:buClr>
                <a:srgbClr val="00B050"/>
              </a:buClr>
              <a:buFont typeface="Wingdings" panose="05000000000000000000" pitchFamily="2" charset="2"/>
              <a:buChar char="Ø"/>
            </a:pPr>
            <a:r>
              <a:rPr lang="en-US" sz="1800" dirty="0">
                <a:effectLst/>
                <a:latin typeface="Serif"/>
                <a:ea typeface="Calibri" panose="020F0502020204030204" pitchFamily="34" charset="0"/>
              </a:rPr>
              <a:t>Seeking new experiences, learning about local products, and inclination to support artisan businesses influence people to tour craft cideries</a:t>
            </a:r>
          </a:p>
        </p:txBody>
      </p:sp>
      <p:sp>
        <p:nvSpPr>
          <p:cNvPr id="15" name="Rectangle 14">
            <a:extLst>
              <a:ext uri="{FF2B5EF4-FFF2-40B4-BE49-F238E27FC236}">
                <a16:creationId xmlns:a16="http://schemas.microsoft.com/office/drawing/2014/main" id="{828454DB-ED2C-04C4-B943-C0C4ADB096C1}"/>
              </a:ext>
            </a:extLst>
          </p:cNvPr>
          <p:cNvSpPr/>
          <p:nvPr/>
        </p:nvSpPr>
        <p:spPr>
          <a:xfrm>
            <a:off x="2686638" y="1926844"/>
            <a:ext cx="1842941" cy="117474"/>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D8B709D-1E91-FCBE-A4A1-B6449F57C6B7}"/>
              </a:ext>
            </a:extLst>
          </p:cNvPr>
          <p:cNvSpPr/>
          <p:nvPr/>
        </p:nvSpPr>
        <p:spPr>
          <a:xfrm>
            <a:off x="7949938" y="1926844"/>
            <a:ext cx="1842941" cy="117474"/>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79FF2ADA-4AE3-9733-DFBF-386D79DF765B}"/>
              </a:ext>
            </a:extLst>
          </p:cNvPr>
          <p:cNvSpPr>
            <a:spLocks noGrp="1"/>
          </p:cNvSpPr>
          <p:nvPr>
            <p:ph type="sldNum" sz="quarter" idx="12"/>
          </p:nvPr>
        </p:nvSpPr>
        <p:spPr/>
        <p:txBody>
          <a:bodyPr/>
          <a:lstStyle/>
          <a:p>
            <a:fld id="{39E8FE93-604E-44D6-BB45-28455FD4DC04}" type="slidenum">
              <a:rPr lang="en-US" smtClean="0"/>
              <a:t>20</a:t>
            </a:fld>
            <a:endParaRPr lang="en-US"/>
          </a:p>
        </p:txBody>
      </p:sp>
    </p:spTree>
    <p:extLst>
      <p:ext uri="{BB962C8B-B14F-4D97-AF65-F5344CB8AC3E}">
        <p14:creationId xmlns:p14="http://schemas.microsoft.com/office/powerpoint/2010/main" val="29286831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9EE3E-F1F3-AFB7-6A41-6232281DE2B2}"/>
              </a:ext>
            </a:extLst>
          </p:cNvPr>
          <p:cNvSpPr>
            <a:spLocks noGrp="1"/>
          </p:cNvSpPr>
          <p:nvPr>
            <p:ph type="title"/>
          </p:nvPr>
        </p:nvSpPr>
        <p:spPr>
          <a:xfrm>
            <a:off x="3268053" y="1870828"/>
            <a:ext cx="5044126" cy="1325563"/>
          </a:xfrm>
        </p:spPr>
        <p:txBody>
          <a:bodyPr>
            <a:normAutofit fontScale="90000"/>
          </a:bodyPr>
          <a:lstStyle/>
          <a:p>
            <a:pPr algn="ctr"/>
            <a:r>
              <a:rPr lang="en-US" sz="8000" b="1" dirty="0">
                <a:solidFill>
                  <a:srgbClr val="00B050"/>
                </a:solidFill>
                <a:latin typeface="Serif"/>
              </a:rPr>
              <a:t>THANK YOU!</a:t>
            </a:r>
            <a:br>
              <a:rPr lang="en-US" dirty="0">
                <a:solidFill>
                  <a:schemeClr val="bg1"/>
                </a:solidFill>
              </a:rPr>
            </a:br>
            <a:br>
              <a:rPr lang="en-US" dirty="0"/>
            </a:br>
            <a:r>
              <a:rPr lang="en-US" dirty="0"/>
              <a:t>Q/A</a:t>
            </a:r>
          </a:p>
        </p:txBody>
      </p:sp>
      <p:sp>
        <p:nvSpPr>
          <p:cNvPr id="5" name="Slide Number Placeholder 4">
            <a:extLst>
              <a:ext uri="{FF2B5EF4-FFF2-40B4-BE49-F238E27FC236}">
                <a16:creationId xmlns:a16="http://schemas.microsoft.com/office/drawing/2014/main" id="{EBACC4A4-4631-C001-03BC-190C9DFD6698}"/>
              </a:ext>
            </a:extLst>
          </p:cNvPr>
          <p:cNvSpPr>
            <a:spLocks noGrp="1"/>
          </p:cNvSpPr>
          <p:nvPr>
            <p:ph type="sldNum" sz="quarter" idx="12"/>
          </p:nvPr>
        </p:nvSpPr>
        <p:spPr/>
        <p:txBody>
          <a:bodyPr/>
          <a:lstStyle/>
          <a:p>
            <a:fld id="{39E8FE93-604E-44D6-BB45-28455FD4DC04}" type="slidenum">
              <a:rPr lang="en-US" smtClean="0"/>
              <a:t>21</a:t>
            </a:fld>
            <a:endParaRPr lang="en-US"/>
          </a:p>
        </p:txBody>
      </p:sp>
      <p:pic>
        <p:nvPicPr>
          <p:cNvPr id="6" name="Picture 5" descr="A picture containing bottle, table, wine, indoor&#10;&#10;Description automatically generated">
            <a:extLst>
              <a:ext uri="{FF2B5EF4-FFF2-40B4-BE49-F238E27FC236}">
                <a16:creationId xmlns:a16="http://schemas.microsoft.com/office/drawing/2014/main" id="{94B24171-C0D1-8FFB-DD69-398EF6F29A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329" y="4987172"/>
            <a:ext cx="2721204" cy="1870828"/>
          </a:xfrm>
          <a:prstGeom prst="rect">
            <a:avLst/>
          </a:prstGeom>
        </p:spPr>
      </p:pic>
      <p:pic>
        <p:nvPicPr>
          <p:cNvPr id="7" name="Picture 6" descr="A picture containing bottle, table, wine, indoor&#10;&#10;Description automatically generated">
            <a:extLst>
              <a:ext uri="{FF2B5EF4-FFF2-40B4-BE49-F238E27FC236}">
                <a16:creationId xmlns:a16="http://schemas.microsoft.com/office/drawing/2014/main" id="{DCB72E6E-B39C-52B7-DF64-8C9F5AE79C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9771" y="4987172"/>
            <a:ext cx="2721204" cy="1870828"/>
          </a:xfrm>
          <a:prstGeom prst="rect">
            <a:avLst/>
          </a:prstGeom>
        </p:spPr>
      </p:pic>
      <p:pic>
        <p:nvPicPr>
          <p:cNvPr id="8" name="Picture 7" descr="A picture containing bottle, table, wine, indoor&#10;&#10;Description automatically generated">
            <a:extLst>
              <a:ext uri="{FF2B5EF4-FFF2-40B4-BE49-F238E27FC236}">
                <a16:creationId xmlns:a16="http://schemas.microsoft.com/office/drawing/2014/main" id="{EC4AD4DB-2A42-5B42-2B2B-035ECC84FE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0975" y="5015452"/>
            <a:ext cx="2721204" cy="1870828"/>
          </a:xfrm>
          <a:prstGeom prst="rect">
            <a:avLst/>
          </a:prstGeom>
        </p:spPr>
      </p:pic>
      <p:pic>
        <p:nvPicPr>
          <p:cNvPr id="9" name="Picture 8" descr="A picture containing bottle, table, wine, indoor&#10;&#10;Description automatically generated">
            <a:extLst>
              <a:ext uri="{FF2B5EF4-FFF2-40B4-BE49-F238E27FC236}">
                <a16:creationId xmlns:a16="http://schemas.microsoft.com/office/drawing/2014/main" id="{78C0A8A9-44AF-28A3-B339-C8B59F4D4E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28481" y="5015452"/>
            <a:ext cx="2721204" cy="1870828"/>
          </a:xfrm>
          <a:prstGeom prst="rect">
            <a:avLst/>
          </a:prstGeom>
        </p:spPr>
      </p:pic>
      <p:pic>
        <p:nvPicPr>
          <p:cNvPr id="10" name="Picture 9" descr="A picture containing bottle, table, wine, indoor&#10;&#10;Description automatically generated">
            <a:extLst>
              <a:ext uri="{FF2B5EF4-FFF2-40B4-BE49-F238E27FC236}">
                <a16:creationId xmlns:a16="http://schemas.microsoft.com/office/drawing/2014/main" id="{5C6729AB-6A7C-3AEC-A6E7-C8A9E328F8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70796" y="4987172"/>
            <a:ext cx="2721204" cy="1870828"/>
          </a:xfrm>
          <a:prstGeom prst="rect">
            <a:avLst/>
          </a:prstGeom>
        </p:spPr>
      </p:pic>
    </p:spTree>
    <p:extLst>
      <p:ext uri="{BB962C8B-B14F-4D97-AF65-F5344CB8AC3E}">
        <p14:creationId xmlns:p14="http://schemas.microsoft.com/office/powerpoint/2010/main" val="3474997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B33B7-BE73-80C8-6F83-43CB3C44E8A4}"/>
              </a:ext>
            </a:extLst>
          </p:cNvPr>
          <p:cNvSpPr>
            <a:spLocks noGrp="1"/>
          </p:cNvSpPr>
          <p:nvPr>
            <p:ph type="title"/>
          </p:nvPr>
        </p:nvSpPr>
        <p:spPr>
          <a:xfrm>
            <a:off x="4965430" y="629268"/>
            <a:ext cx="6586491" cy="1286160"/>
          </a:xfrm>
        </p:spPr>
        <p:txBody>
          <a:bodyPr anchor="b">
            <a:normAutofit/>
          </a:bodyPr>
          <a:lstStyle/>
          <a:p>
            <a:r>
              <a:rPr lang="en-US" b="1" dirty="0">
                <a:latin typeface="Serif"/>
              </a:rPr>
              <a:t>Introduction</a:t>
            </a:r>
          </a:p>
        </p:txBody>
      </p:sp>
      <p:sp>
        <p:nvSpPr>
          <p:cNvPr id="40" name="Content Placeholder 2">
            <a:extLst>
              <a:ext uri="{FF2B5EF4-FFF2-40B4-BE49-F238E27FC236}">
                <a16:creationId xmlns:a16="http://schemas.microsoft.com/office/drawing/2014/main" id="{D5C5FAE7-672A-F48D-0256-7398FF45326C}"/>
              </a:ext>
            </a:extLst>
          </p:cNvPr>
          <p:cNvSpPr>
            <a:spLocks noGrp="1"/>
          </p:cNvSpPr>
          <p:nvPr>
            <p:ph idx="1"/>
          </p:nvPr>
        </p:nvSpPr>
        <p:spPr>
          <a:xfrm>
            <a:off x="5080934" y="2438400"/>
            <a:ext cx="6470986" cy="4048116"/>
          </a:xfrm>
        </p:spPr>
        <p:txBody>
          <a:bodyPr>
            <a:normAutofit/>
          </a:bodyPr>
          <a:lstStyle/>
          <a:p>
            <a:pPr marL="0" marR="0">
              <a:spcBef>
                <a:spcPts val="0"/>
              </a:spcBef>
              <a:spcAft>
                <a:spcPts val="800"/>
              </a:spcAft>
            </a:pPr>
            <a:r>
              <a:rPr lang="en-US" sz="2000" dirty="0">
                <a:effectLst/>
                <a:latin typeface="Serif"/>
                <a:ea typeface="Calibri" panose="020F0502020204030204" pitchFamily="34" charset="0"/>
                <a:cs typeface="Times New Roman" panose="02020603050405020304" pitchFamily="18" charset="0"/>
              </a:rPr>
              <a:t>Craft beverage supply chain discussions recently popular in regional economic development literature  (‘import substitution’)</a:t>
            </a:r>
          </a:p>
          <a:p>
            <a:pPr marL="0" marR="0">
              <a:spcBef>
                <a:spcPts val="0"/>
              </a:spcBef>
              <a:spcAft>
                <a:spcPts val="800"/>
              </a:spcAft>
            </a:pPr>
            <a:r>
              <a:rPr lang="en-US" sz="2000" dirty="0">
                <a:effectLst/>
                <a:latin typeface="Serif"/>
                <a:ea typeface="Calibri" panose="020F0502020204030204" pitchFamily="34" charset="0"/>
                <a:cs typeface="Times New Roman" panose="02020603050405020304" pitchFamily="18" charset="0"/>
              </a:rPr>
              <a:t>Hard cider supply chain has potential to add value to Michigan’s economy </a:t>
            </a:r>
          </a:p>
          <a:p>
            <a:pPr marL="0" marR="0">
              <a:spcBef>
                <a:spcPts val="0"/>
              </a:spcBef>
              <a:spcAft>
                <a:spcPts val="800"/>
              </a:spcAft>
            </a:pPr>
            <a:r>
              <a:rPr lang="en-US" sz="2000" dirty="0">
                <a:effectLst/>
                <a:latin typeface="Serif"/>
                <a:ea typeface="Calibri" panose="020F0502020204030204" pitchFamily="34" charset="0"/>
                <a:cs typeface="Times New Roman" panose="02020603050405020304" pitchFamily="18" charset="0"/>
              </a:rPr>
              <a:t>Change </a:t>
            </a:r>
            <a:r>
              <a:rPr lang="en-US" sz="2000" dirty="0">
                <a:latin typeface="Serif"/>
                <a:ea typeface="Calibri" panose="020F0502020204030204" pitchFamily="34" charset="0"/>
                <a:cs typeface="Times New Roman" panose="02020603050405020304" pitchFamily="18" charset="0"/>
              </a:rPr>
              <a:t>in initial demand/ industry expenditure- primary/direct effects</a:t>
            </a:r>
          </a:p>
          <a:p>
            <a:pPr marL="0" marR="0">
              <a:spcBef>
                <a:spcPts val="0"/>
              </a:spcBef>
              <a:spcAft>
                <a:spcPts val="800"/>
              </a:spcAft>
            </a:pPr>
            <a:r>
              <a:rPr lang="en-US" sz="2000" dirty="0">
                <a:latin typeface="Serif"/>
                <a:ea typeface="Calibri" panose="020F0502020204030204" pitchFamily="34" charset="0"/>
                <a:cs typeface="Times New Roman" panose="02020603050405020304" pitchFamily="18" charset="0"/>
              </a:rPr>
              <a:t>New transactions </a:t>
            </a:r>
            <a:r>
              <a:rPr lang="en-US" sz="2000" dirty="0">
                <a:effectLst/>
                <a:latin typeface="Serif"/>
                <a:ea typeface="Calibri" panose="020F0502020204030204" pitchFamily="34" charset="0"/>
                <a:cs typeface="Times New Roman" panose="02020603050405020304" pitchFamily="18" charset="0"/>
              </a:rPr>
              <a:t>in related industries, expenditures of new income- secondary/ indirect and induced effects</a:t>
            </a:r>
          </a:p>
          <a:p>
            <a:pPr marL="0" marR="0">
              <a:spcBef>
                <a:spcPts val="0"/>
              </a:spcBef>
              <a:spcAft>
                <a:spcPts val="800"/>
              </a:spcAft>
            </a:pPr>
            <a:r>
              <a:rPr lang="en-US" sz="2000" dirty="0">
                <a:latin typeface="Serif"/>
                <a:ea typeface="Calibri" panose="020F0502020204030204" pitchFamily="34" charset="0"/>
                <a:cs typeface="Times New Roman" panose="02020603050405020304" pitchFamily="18" charset="0"/>
              </a:rPr>
              <a:t>Mapping</a:t>
            </a:r>
            <a:r>
              <a:rPr lang="en-US" sz="2000" dirty="0">
                <a:effectLst/>
                <a:latin typeface="Serif"/>
                <a:ea typeface="Calibri" panose="020F0502020204030204" pitchFamily="34" charset="0"/>
                <a:cs typeface="Times New Roman" panose="02020603050405020304" pitchFamily="18" charset="0"/>
              </a:rPr>
              <a:t> linkages within the supply chain necessary for estimating total growth</a:t>
            </a:r>
          </a:p>
        </p:txBody>
      </p:sp>
      <p:cxnSp>
        <p:nvCxnSpPr>
          <p:cNvPr id="50" name="Straight Connector 4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7ACE3E"/>
            </a:solidFill>
          </a:ln>
        </p:spPr>
        <p:style>
          <a:lnRef idx="1">
            <a:schemeClr val="accent1"/>
          </a:lnRef>
          <a:fillRef idx="0">
            <a:schemeClr val="accent1"/>
          </a:fillRef>
          <a:effectRef idx="0">
            <a:schemeClr val="accent1"/>
          </a:effectRef>
          <a:fontRef idx="minor">
            <a:schemeClr val="tx1"/>
          </a:fontRef>
        </p:style>
      </p:cxnSp>
      <p:pic>
        <p:nvPicPr>
          <p:cNvPr id="7" name="Picture 6" descr="A picture containing text&#10;&#10;Description automatically generated">
            <a:extLst>
              <a:ext uri="{FF2B5EF4-FFF2-40B4-BE49-F238E27FC236}">
                <a16:creationId xmlns:a16="http://schemas.microsoft.com/office/drawing/2014/main" id="{202CF952-8650-3815-7BA0-642180C38C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0056" y="1272348"/>
            <a:ext cx="2171888" cy="4846740"/>
          </a:xfrm>
          <a:prstGeom prst="rect">
            <a:avLst/>
          </a:prstGeom>
        </p:spPr>
      </p:pic>
      <p:sp>
        <p:nvSpPr>
          <p:cNvPr id="3" name="Slide Number Placeholder 2">
            <a:extLst>
              <a:ext uri="{FF2B5EF4-FFF2-40B4-BE49-F238E27FC236}">
                <a16:creationId xmlns:a16="http://schemas.microsoft.com/office/drawing/2014/main" id="{8D49584F-AC52-80AB-FF5E-A41E4D46F485}"/>
              </a:ext>
            </a:extLst>
          </p:cNvPr>
          <p:cNvSpPr>
            <a:spLocks noGrp="1"/>
          </p:cNvSpPr>
          <p:nvPr>
            <p:ph type="sldNum" sz="quarter" idx="12"/>
          </p:nvPr>
        </p:nvSpPr>
        <p:spPr/>
        <p:txBody>
          <a:bodyPr/>
          <a:lstStyle/>
          <a:p>
            <a:fld id="{39E8FE93-604E-44D6-BB45-28455FD4DC04}" type="slidenum">
              <a:rPr lang="en-US" smtClean="0"/>
              <a:t>3</a:t>
            </a:fld>
            <a:endParaRPr lang="en-US"/>
          </a:p>
        </p:txBody>
      </p:sp>
    </p:spTree>
    <p:extLst>
      <p:ext uri="{BB962C8B-B14F-4D97-AF65-F5344CB8AC3E}">
        <p14:creationId xmlns:p14="http://schemas.microsoft.com/office/powerpoint/2010/main" val="1035761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7E021-6223-28F3-FA89-4A3C3979DC91}"/>
              </a:ext>
            </a:extLst>
          </p:cNvPr>
          <p:cNvSpPr>
            <a:spLocks noGrp="1"/>
          </p:cNvSpPr>
          <p:nvPr>
            <p:ph type="title"/>
          </p:nvPr>
        </p:nvSpPr>
        <p:spPr>
          <a:xfrm>
            <a:off x="1134416" y="607900"/>
            <a:ext cx="10515600" cy="1325563"/>
          </a:xfrm>
        </p:spPr>
        <p:txBody>
          <a:bodyPr/>
          <a:lstStyle/>
          <a:p>
            <a:r>
              <a:rPr lang="en-US" b="1" dirty="0">
                <a:latin typeface="Serif"/>
              </a:rPr>
              <a:t>Objectives</a:t>
            </a:r>
          </a:p>
        </p:txBody>
      </p:sp>
      <p:sp>
        <p:nvSpPr>
          <p:cNvPr id="3" name="Content Placeholder 2">
            <a:extLst>
              <a:ext uri="{FF2B5EF4-FFF2-40B4-BE49-F238E27FC236}">
                <a16:creationId xmlns:a16="http://schemas.microsoft.com/office/drawing/2014/main" id="{025CA021-6469-4DB1-96FB-B4197E2F4B2B}"/>
              </a:ext>
            </a:extLst>
          </p:cNvPr>
          <p:cNvSpPr>
            <a:spLocks noGrp="1"/>
          </p:cNvSpPr>
          <p:nvPr>
            <p:ph idx="1"/>
          </p:nvPr>
        </p:nvSpPr>
        <p:spPr>
          <a:xfrm>
            <a:off x="2056260" y="2316495"/>
            <a:ext cx="3563306" cy="1325563"/>
          </a:xfrm>
        </p:spPr>
        <p:txBody>
          <a:bodyPr>
            <a:noAutofit/>
          </a:bodyPr>
          <a:lstStyle/>
          <a:p>
            <a:pPr marL="0" marR="0" indent="0">
              <a:lnSpc>
                <a:spcPct val="107000"/>
              </a:lnSpc>
              <a:spcBef>
                <a:spcPts val="0"/>
              </a:spcBef>
              <a:spcAft>
                <a:spcPts val="800"/>
              </a:spcAft>
              <a:buNone/>
            </a:pPr>
            <a:r>
              <a:rPr lang="en-US" sz="2000" dirty="0">
                <a:effectLst/>
                <a:latin typeface="Serif"/>
                <a:ea typeface="Calibri" panose="020F0502020204030204" pitchFamily="34" charset="0"/>
                <a:cs typeface="Times New Roman" panose="02020603050405020304" pitchFamily="18" charset="0"/>
              </a:rPr>
              <a:t>To document the supply chain transactions underlying Michigan’s in-state cider production</a:t>
            </a:r>
          </a:p>
        </p:txBody>
      </p:sp>
      <p:sp>
        <p:nvSpPr>
          <p:cNvPr id="4" name="Google Shape;9543;p79">
            <a:extLst>
              <a:ext uri="{FF2B5EF4-FFF2-40B4-BE49-F238E27FC236}">
                <a16:creationId xmlns:a16="http://schemas.microsoft.com/office/drawing/2014/main" id="{A62A9A65-DB5E-8192-3B70-8DB6888EEDC0}"/>
              </a:ext>
            </a:extLst>
          </p:cNvPr>
          <p:cNvSpPr/>
          <p:nvPr/>
        </p:nvSpPr>
        <p:spPr>
          <a:xfrm>
            <a:off x="6356412" y="2433099"/>
            <a:ext cx="721075" cy="684885"/>
          </a:xfrm>
          <a:custGeom>
            <a:avLst/>
            <a:gdLst/>
            <a:ahLst/>
            <a:cxnLst/>
            <a:rect l="l" t="t" r="r" b="b"/>
            <a:pathLst>
              <a:path w="18956" h="17942" extrusionOk="0">
                <a:moveTo>
                  <a:pt x="6270" y="9375"/>
                </a:moveTo>
                <a:lnTo>
                  <a:pt x="6267" y="16812"/>
                </a:lnTo>
                <a:lnTo>
                  <a:pt x="1130" y="16812"/>
                </a:lnTo>
                <a:lnTo>
                  <a:pt x="1130" y="13545"/>
                </a:lnTo>
                <a:lnTo>
                  <a:pt x="6270" y="9375"/>
                </a:lnTo>
                <a:close/>
                <a:moveTo>
                  <a:pt x="7399" y="9116"/>
                </a:moveTo>
                <a:lnTo>
                  <a:pt x="12103" y="11534"/>
                </a:lnTo>
                <a:lnTo>
                  <a:pt x="12100" y="16812"/>
                </a:lnTo>
                <a:lnTo>
                  <a:pt x="7399" y="16812"/>
                </a:lnTo>
                <a:lnTo>
                  <a:pt x="7399" y="9116"/>
                </a:lnTo>
                <a:close/>
                <a:moveTo>
                  <a:pt x="564" y="1"/>
                </a:moveTo>
                <a:cubicBezTo>
                  <a:pt x="251" y="1"/>
                  <a:pt x="1" y="254"/>
                  <a:pt x="1" y="564"/>
                </a:cubicBezTo>
                <a:lnTo>
                  <a:pt x="1" y="13274"/>
                </a:lnTo>
                <a:lnTo>
                  <a:pt x="1" y="17376"/>
                </a:lnTo>
                <a:cubicBezTo>
                  <a:pt x="1" y="17689"/>
                  <a:pt x="251" y="17942"/>
                  <a:pt x="564" y="17942"/>
                </a:cubicBezTo>
                <a:lnTo>
                  <a:pt x="18324" y="17942"/>
                </a:lnTo>
                <a:cubicBezTo>
                  <a:pt x="18637" y="17942"/>
                  <a:pt x="18890" y="17689"/>
                  <a:pt x="18890" y="17376"/>
                </a:cubicBezTo>
                <a:cubicBezTo>
                  <a:pt x="18890" y="17062"/>
                  <a:pt x="18637" y="16812"/>
                  <a:pt x="18324" y="16812"/>
                </a:cubicBezTo>
                <a:lnTo>
                  <a:pt x="13232" y="16812"/>
                </a:lnTo>
                <a:lnTo>
                  <a:pt x="13232" y="11425"/>
                </a:lnTo>
                <a:lnTo>
                  <a:pt x="16210" y="8444"/>
                </a:lnTo>
                <a:lnTo>
                  <a:pt x="17400" y="9634"/>
                </a:lnTo>
                <a:cubicBezTo>
                  <a:pt x="17514" y="9748"/>
                  <a:pt x="17656" y="9799"/>
                  <a:pt x="17796" y="9799"/>
                </a:cubicBezTo>
                <a:cubicBezTo>
                  <a:pt x="18059" y="9799"/>
                  <a:pt x="18314" y="9616"/>
                  <a:pt x="18357" y="9317"/>
                </a:cubicBezTo>
                <a:lnTo>
                  <a:pt x="18905" y="5592"/>
                </a:lnTo>
                <a:cubicBezTo>
                  <a:pt x="18955" y="5247"/>
                  <a:pt x="18683" y="4948"/>
                  <a:pt x="18347" y="4948"/>
                </a:cubicBezTo>
                <a:cubicBezTo>
                  <a:pt x="18320" y="4948"/>
                  <a:pt x="18292" y="4950"/>
                  <a:pt x="18264" y="4954"/>
                </a:cubicBezTo>
                <a:lnTo>
                  <a:pt x="14539" y="5502"/>
                </a:lnTo>
                <a:cubicBezTo>
                  <a:pt x="14078" y="5568"/>
                  <a:pt x="13895" y="6132"/>
                  <a:pt x="14223" y="6460"/>
                </a:cubicBezTo>
                <a:lnTo>
                  <a:pt x="15412" y="7649"/>
                </a:lnTo>
                <a:lnTo>
                  <a:pt x="12558" y="10501"/>
                </a:lnTo>
                <a:lnTo>
                  <a:pt x="7092" y="7688"/>
                </a:lnTo>
                <a:lnTo>
                  <a:pt x="7059" y="7673"/>
                </a:lnTo>
                <a:lnTo>
                  <a:pt x="7044" y="7667"/>
                </a:lnTo>
                <a:cubicBezTo>
                  <a:pt x="7032" y="7661"/>
                  <a:pt x="7020" y="7658"/>
                  <a:pt x="7008" y="7655"/>
                </a:cubicBezTo>
                <a:cubicBezTo>
                  <a:pt x="7002" y="7652"/>
                  <a:pt x="6996" y="7649"/>
                  <a:pt x="6990" y="7649"/>
                </a:cubicBezTo>
                <a:lnTo>
                  <a:pt x="6957" y="7640"/>
                </a:lnTo>
                <a:lnTo>
                  <a:pt x="6942" y="7637"/>
                </a:lnTo>
                <a:cubicBezTo>
                  <a:pt x="6926" y="7634"/>
                  <a:pt x="6908" y="7631"/>
                  <a:pt x="6893" y="7628"/>
                </a:cubicBezTo>
                <a:lnTo>
                  <a:pt x="6770" y="7628"/>
                </a:lnTo>
                <a:cubicBezTo>
                  <a:pt x="6758" y="7631"/>
                  <a:pt x="6743" y="7634"/>
                  <a:pt x="6728" y="7637"/>
                </a:cubicBezTo>
                <a:lnTo>
                  <a:pt x="6710" y="7640"/>
                </a:lnTo>
                <a:lnTo>
                  <a:pt x="6680" y="7649"/>
                </a:lnTo>
                <a:lnTo>
                  <a:pt x="6658" y="7652"/>
                </a:lnTo>
                <a:cubicBezTo>
                  <a:pt x="6646" y="7658"/>
                  <a:pt x="6631" y="7664"/>
                  <a:pt x="6616" y="7670"/>
                </a:cubicBezTo>
                <a:cubicBezTo>
                  <a:pt x="6610" y="7670"/>
                  <a:pt x="6607" y="7673"/>
                  <a:pt x="6601" y="7676"/>
                </a:cubicBezTo>
                <a:cubicBezTo>
                  <a:pt x="6595" y="7679"/>
                  <a:pt x="6583" y="7685"/>
                  <a:pt x="6574" y="7688"/>
                </a:cubicBezTo>
                <a:lnTo>
                  <a:pt x="6556" y="7700"/>
                </a:lnTo>
                <a:cubicBezTo>
                  <a:pt x="6547" y="7703"/>
                  <a:pt x="6538" y="7709"/>
                  <a:pt x="6529" y="7715"/>
                </a:cubicBezTo>
                <a:lnTo>
                  <a:pt x="6514" y="7724"/>
                </a:lnTo>
                <a:cubicBezTo>
                  <a:pt x="6502" y="7733"/>
                  <a:pt x="6490" y="7743"/>
                  <a:pt x="6475" y="7752"/>
                </a:cubicBezTo>
                <a:lnTo>
                  <a:pt x="6475" y="7755"/>
                </a:lnTo>
                <a:lnTo>
                  <a:pt x="1130" y="12091"/>
                </a:lnTo>
                <a:lnTo>
                  <a:pt x="1130" y="564"/>
                </a:lnTo>
                <a:cubicBezTo>
                  <a:pt x="1130" y="254"/>
                  <a:pt x="877" y="1"/>
                  <a:pt x="564" y="1"/>
                </a:cubicBezTo>
                <a:close/>
              </a:path>
            </a:pathLst>
          </a:custGeom>
          <a:solidFill>
            <a:srgbClr val="00B050"/>
          </a:solidFill>
          <a:ln>
            <a:solidFill>
              <a:srgbClr val="00B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nvGrpSpPr>
          <p:cNvPr id="5" name="Google Shape;9412;p79">
            <a:extLst>
              <a:ext uri="{FF2B5EF4-FFF2-40B4-BE49-F238E27FC236}">
                <a16:creationId xmlns:a16="http://schemas.microsoft.com/office/drawing/2014/main" id="{7B074957-9AAC-6140-3241-5C7ACCAE3226}"/>
              </a:ext>
            </a:extLst>
          </p:cNvPr>
          <p:cNvGrpSpPr/>
          <p:nvPr/>
        </p:nvGrpSpPr>
        <p:grpSpPr>
          <a:xfrm>
            <a:off x="1035618" y="2421024"/>
            <a:ext cx="699761" cy="696960"/>
            <a:chOff x="4447550" y="249750"/>
            <a:chExt cx="500425" cy="481125"/>
          </a:xfrm>
          <a:solidFill>
            <a:srgbClr val="00B050"/>
          </a:solidFill>
        </p:grpSpPr>
        <p:sp>
          <p:nvSpPr>
            <p:cNvPr id="6" name="Google Shape;9413;p79">
              <a:extLst>
                <a:ext uri="{FF2B5EF4-FFF2-40B4-BE49-F238E27FC236}">
                  <a16:creationId xmlns:a16="http://schemas.microsoft.com/office/drawing/2014/main" id="{17B03355-4204-2FFD-FFBE-00AD385E9228}"/>
                </a:ext>
              </a:extLst>
            </p:cNvPr>
            <p:cNvSpPr/>
            <p:nvPr/>
          </p:nvSpPr>
          <p:spPr>
            <a:xfrm>
              <a:off x="4447550" y="413675"/>
              <a:ext cx="353475" cy="317200"/>
            </a:xfrm>
            <a:custGeom>
              <a:avLst/>
              <a:gdLst/>
              <a:ahLst/>
              <a:cxnLst/>
              <a:rect l="l" t="t" r="r" b="b"/>
              <a:pathLst>
                <a:path w="14139" h="12688" extrusionOk="0">
                  <a:moveTo>
                    <a:pt x="12274" y="0"/>
                  </a:moveTo>
                  <a:lnTo>
                    <a:pt x="10639" y="1635"/>
                  </a:lnTo>
                  <a:cubicBezTo>
                    <a:pt x="10811" y="1720"/>
                    <a:pt x="10970" y="1831"/>
                    <a:pt x="11109" y="1964"/>
                  </a:cubicBezTo>
                  <a:cubicBezTo>
                    <a:pt x="11771" y="2623"/>
                    <a:pt x="11771" y="3698"/>
                    <a:pt x="11109" y="4358"/>
                  </a:cubicBezTo>
                  <a:lnTo>
                    <a:pt x="5520" y="9949"/>
                  </a:lnTo>
                  <a:cubicBezTo>
                    <a:pt x="5189" y="10281"/>
                    <a:pt x="4755" y="10446"/>
                    <a:pt x="4322" y="10446"/>
                  </a:cubicBezTo>
                  <a:cubicBezTo>
                    <a:pt x="3889" y="10446"/>
                    <a:pt x="3456" y="10281"/>
                    <a:pt x="3126" y="9949"/>
                  </a:cubicBezTo>
                  <a:cubicBezTo>
                    <a:pt x="2463" y="9287"/>
                    <a:pt x="2463" y="8215"/>
                    <a:pt x="3126" y="7552"/>
                  </a:cubicBezTo>
                  <a:lnTo>
                    <a:pt x="5330" y="5351"/>
                  </a:lnTo>
                  <a:cubicBezTo>
                    <a:pt x="4924" y="4499"/>
                    <a:pt x="4764" y="3554"/>
                    <a:pt x="4866" y="2620"/>
                  </a:cubicBezTo>
                  <a:lnTo>
                    <a:pt x="4866" y="2620"/>
                  </a:lnTo>
                  <a:lnTo>
                    <a:pt x="1527" y="5956"/>
                  </a:lnTo>
                  <a:cubicBezTo>
                    <a:pt x="0" y="7501"/>
                    <a:pt x="6" y="9992"/>
                    <a:pt x="1545" y="11530"/>
                  </a:cubicBezTo>
                  <a:cubicBezTo>
                    <a:pt x="2316" y="12301"/>
                    <a:pt x="3327" y="12687"/>
                    <a:pt x="4339" y="12687"/>
                  </a:cubicBezTo>
                  <a:cubicBezTo>
                    <a:pt x="5343" y="12687"/>
                    <a:pt x="6348" y="12307"/>
                    <a:pt x="7119" y="11545"/>
                  </a:cubicBezTo>
                  <a:lnTo>
                    <a:pt x="12708" y="5956"/>
                  </a:lnTo>
                  <a:cubicBezTo>
                    <a:pt x="13783" y="4878"/>
                    <a:pt x="14138" y="3276"/>
                    <a:pt x="13626" y="1843"/>
                  </a:cubicBezTo>
                  <a:cubicBezTo>
                    <a:pt x="13500" y="1467"/>
                    <a:pt x="13316" y="1114"/>
                    <a:pt x="13075" y="798"/>
                  </a:cubicBezTo>
                  <a:lnTo>
                    <a:pt x="13066" y="807"/>
                  </a:lnTo>
                  <a:cubicBezTo>
                    <a:pt x="12952" y="663"/>
                    <a:pt x="12843" y="503"/>
                    <a:pt x="12708" y="368"/>
                  </a:cubicBezTo>
                  <a:cubicBezTo>
                    <a:pt x="12569" y="235"/>
                    <a:pt x="12428" y="115"/>
                    <a:pt x="12274" y="0"/>
                  </a:cubicBezTo>
                  <a:close/>
                </a:path>
              </a:pathLst>
            </a:custGeom>
            <a:grpFill/>
            <a:ln>
              <a:solidFill>
                <a:srgbClr val="00B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7" name="Google Shape;9414;p79">
              <a:extLst>
                <a:ext uri="{FF2B5EF4-FFF2-40B4-BE49-F238E27FC236}">
                  <a16:creationId xmlns:a16="http://schemas.microsoft.com/office/drawing/2014/main" id="{69A315D8-3525-0DFF-C4B7-AA9878906815}"/>
                </a:ext>
              </a:extLst>
            </p:cNvPr>
            <p:cNvSpPr/>
            <p:nvPr/>
          </p:nvSpPr>
          <p:spPr>
            <a:xfrm>
              <a:off x="4589675" y="249750"/>
              <a:ext cx="358300" cy="322025"/>
            </a:xfrm>
            <a:custGeom>
              <a:avLst/>
              <a:gdLst/>
              <a:ahLst/>
              <a:cxnLst/>
              <a:rect l="l" t="t" r="r" b="b"/>
              <a:pathLst>
                <a:path w="14332" h="12881" extrusionOk="0">
                  <a:moveTo>
                    <a:pt x="9992" y="1"/>
                  </a:moveTo>
                  <a:cubicBezTo>
                    <a:pt x="8989" y="1"/>
                    <a:pt x="7985" y="381"/>
                    <a:pt x="7215" y="1143"/>
                  </a:cubicBezTo>
                  <a:lnTo>
                    <a:pt x="1434" y="6925"/>
                  </a:lnTo>
                  <a:cubicBezTo>
                    <a:pt x="359" y="8003"/>
                    <a:pt x="1" y="9605"/>
                    <a:pt x="515" y="11038"/>
                  </a:cubicBezTo>
                  <a:cubicBezTo>
                    <a:pt x="639" y="11414"/>
                    <a:pt x="826" y="11767"/>
                    <a:pt x="1066" y="12083"/>
                  </a:cubicBezTo>
                  <a:lnTo>
                    <a:pt x="1073" y="12074"/>
                  </a:lnTo>
                  <a:cubicBezTo>
                    <a:pt x="1187" y="12218"/>
                    <a:pt x="1295" y="12378"/>
                    <a:pt x="1434" y="12513"/>
                  </a:cubicBezTo>
                  <a:cubicBezTo>
                    <a:pt x="1569" y="12646"/>
                    <a:pt x="1711" y="12766"/>
                    <a:pt x="1864" y="12881"/>
                  </a:cubicBezTo>
                  <a:lnTo>
                    <a:pt x="3500" y="11243"/>
                  </a:lnTo>
                  <a:cubicBezTo>
                    <a:pt x="3328" y="11158"/>
                    <a:pt x="3168" y="11050"/>
                    <a:pt x="3030" y="10918"/>
                  </a:cubicBezTo>
                  <a:cubicBezTo>
                    <a:pt x="2367" y="10255"/>
                    <a:pt x="2367" y="9183"/>
                    <a:pt x="3030" y="8521"/>
                  </a:cubicBezTo>
                  <a:lnTo>
                    <a:pt x="8811" y="2739"/>
                  </a:lnTo>
                  <a:cubicBezTo>
                    <a:pt x="9143" y="2408"/>
                    <a:pt x="9576" y="2242"/>
                    <a:pt x="10010" y="2242"/>
                  </a:cubicBezTo>
                  <a:cubicBezTo>
                    <a:pt x="10443" y="2242"/>
                    <a:pt x="10876" y="2408"/>
                    <a:pt x="11205" y="2739"/>
                  </a:cubicBezTo>
                  <a:cubicBezTo>
                    <a:pt x="11868" y="3401"/>
                    <a:pt x="11868" y="4473"/>
                    <a:pt x="11205" y="5136"/>
                  </a:cubicBezTo>
                  <a:lnTo>
                    <a:pt x="8811" y="7530"/>
                  </a:lnTo>
                  <a:cubicBezTo>
                    <a:pt x="9215" y="8382"/>
                    <a:pt x="9375" y="9328"/>
                    <a:pt x="9272" y="10261"/>
                  </a:cubicBezTo>
                  <a:lnTo>
                    <a:pt x="12804" y="6732"/>
                  </a:lnTo>
                  <a:cubicBezTo>
                    <a:pt x="14331" y="5187"/>
                    <a:pt x="14325" y="2697"/>
                    <a:pt x="12786" y="1158"/>
                  </a:cubicBezTo>
                  <a:cubicBezTo>
                    <a:pt x="12015" y="387"/>
                    <a:pt x="11004" y="1"/>
                    <a:pt x="9992" y="1"/>
                  </a:cubicBezTo>
                  <a:close/>
                </a:path>
              </a:pathLst>
            </a:custGeom>
            <a:grpFill/>
            <a:ln>
              <a:solidFill>
                <a:srgbClr val="00B050"/>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435D74"/>
                </a:solidFill>
              </a:endParaRPr>
            </a:p>
          </p:txBody>
        </p:sp>
      </p:grpSp>
      <p:grpSp>
        <p:nvGrpSpPr>
          <p:cNvPr id="8" name="Google Shape;10267;p81">
            <a:extLst>
              <a:ext uri="{FF2B5EF4-FFF2-40B4-BE49-F238E27FC236}">
                <a16:creationId xmlns:a16="http://schemas.microsoft.com/office/drawing/2014/main" id="{A64486E6-B2E3-AC37-2CEF-BCE93DF40C72}"/>
              </a:ext>
            </a:extLst>
          </p:cNvPr>
          <p:cNvGrpSpPr/>
          <p:nvPr/>
        </p:nvGrpSpPr>
        <p:grpSpPr>
          <a:xfrm>
            <a:off x="1134416" y="4730293"/>
            <a:ext cx="602547" cy="585465"/>
            <a:chOff x="-62516625" y="3743175"/>
            <a:chExt cx="315875" cy="318400"/>
          </a:xfrm>
          <a:solidFill>
            <a:srgbClr val="00B050"/>
          </a:solidFill>
        </p:grpSpPr>
        <p:sp>
          <p:nvSpPr>
            <p:cNvPr id="9" name="Google Shape;10268;p81">
              <a:extLst>
                <a:ext uri="{FF2B5EF4-FFF2-40B4-BE49-F238E27FC236}">
                  <a16:creationId xmlns:a16="http://schemas.microsoft.com/office/drawing/2014/main" id="{3624EEC1-3D09-9BC4-ECCB-20B33A41FAC1}"/>
                </a:ext>
              </a:extLst>
            </p:cNvPr>
            <p:cNvSpPr/>
            <p:nvPr/>
          </p:nvSpPr>
          <p:spPr>
            <a:xfrm>
              <a:off x="-62334675" y="3884950"/>
              <a:ext cx="62250" cy="145725"/>
            </a:xfrm>
            <a:custGeom>
              <a:avLst/>
              <a:gdLst/>
              <a:ahLst/>
              <a:cxnLst/>
              <a:rect l="l" t="t" r="r" b="b"/>
              <a:pathLst>
                <a:path w="2490" h="5829" extrusionOk="0">
                  <a:moveTo>
                    <a:pt x="1229" y="0"/>
                  </a:moveTo>
                  <a:cubicBezTo>
                    <a:pt x="977" y="0"/>
                    <a:pt x="820" y="189"/>
                    <a:pt x="820" y="410"/>
                  </a:cubicBezTo>
                  <a:lnTo>
                    <a:pt x="820" y="662"/>
                  </a:lnTo>
                  <a:cubicBezTo>
                    <a:pt x="347" y="819"/>
                    <a:pt x="0" y="1292"/>
                    <a:pt x="0" y="1859"/>
                  </a:cubicBezTo>
                  <a:cubicBezTo>
                    <a:pt x="0" y="2520"/>
                    <a:pt x="536" y="2930"/>
                    <a:pt x="977" y="3245"/>
                  </a:cubicBezTo>
                  <a:cubicBezTo>
                    <a:pt x="1292" y="3466"/>
                    <a:pt x="1639" y="3718"/>
                    <a:pt x="1639" y="3938"/>
                  </a:cubicBezTo>
                  <a:cubicBezTo>
                    <a:pt x="1639" y="4190"/>
                    <a:pt x="1450" y="4348"/>
                    <a:pt x="1229" y="4348"/>
                  </a:cubicBezTo>
                  <a:cubicBezTo>
                    <a:pt x="977" y="4348"/>
                    <a:pt x="820" y="4127"/>
                    <a:pt x="820" y="3938"/>
                  </a:cubicBezTo>
                  <a:cubicBezTo>
                    <a:pt x="820" y="3718"/>
                    <a:pt x="631" y="3497"/>
                    <a:pt x="442" y="3497"/>
                  </a:cubicBezTo>
                  <a:cubicBezTo>
                    <a:pt x="221" y="3497"/>
                    <a:pt x="0" y="3718"/>
                    <a:pt x="0" y="3938"/>
                  </a:cubicBezTo>
                  <a:cubicBezTo>
                    <a:pt x="0" y="4505"/>
                    <a:pt x="347" y="4915"/>
                    <a:pt x="820" y="5135"/>
                  </a:cubicBezTo>
                  <a:lnTo>
                    <a:pt x="820" y="5387"/>
                  </a:lnTo>
                  <a:cubicBezTo>
                    <a:pt x="820" y="5639"/>
                    <a:pt x="1009" y="5828"/>
                    <a:pt x="1229" y="5828"/>
                  </a:cubicBezTo>
                  <a:cubicBezTo>
                    <a:pt x="1450" y="5828"/>
                    <a:pt x="1639" y="5639"/>
                    <a:pt x="1639" y="5387"/>
                  </a:cubicBezTo>
                  <a:lnTo>
                    <a:pt x="1639" y="5135"/>
                  </a:lnTo>
                  <a:cubicBezTo>
                    <a:pt x="2111" y="4978"/>
                    <a:pt x="2489" y="4505"/>
                    <a:pt x="2489" y="3938"/>
                  </a:cubicBezTo>
                  <a:cubicBezTo>
                    <a:pt x="2489" y="3277"/>
                    <a:pt x="1922" y="2867"/>
                    <a:pt x="1481" y="2552"/>
                  </a:cubicBezTo>
                  <a:cubicBezTo>
                    <a:pt x="1166" y="2331"/>
                    <a:pt x="820" y="2079"/>
                    <a:pt x="820" y="1859"/>
                  </a:cubicBezTo>
                  <a:cubicBezTo>
                    <a:pt x="820" y="1607"/>
                    <a:pt x="1009" y="1418"/>
                    <a:pt x="1229" y="1418"/>
                  </a:cubicBezTo>
                  <a:cubicBezTo>
                    <a:pt x="1450" y="1418"/>
                    <a:pt x="1639" y="1607"/>
                    <a:pt x="1639" y="1859"/>
                  </a:cubicBezTo>
                  <a:cubicBezTo>
                    <a:pt x="1639" y="2079"/>
                    <a:pt x="1859" y="2237"/>
                    <a:pt x="2048" y="2237"/>
                  </a:cubicBezTo>
                  <a:cubicBezTo>
                    <a:pt x="2237" y="2237"/>
                    <a:pt x="2489" y="2048"/>
                    <a:pt x="2489" y="1859"/>
                  </a:cubicBezTo>
                  <a:cubicBezTo>
                    <a:pt x="2489" y="1292"/>
                    <a:pt x="2143" y="882"/>
                    <a:pt x="1639" y="662"/>
                  </a:cubicBezTo>
                  <a:lnTo>
                    <a:pt x="1639" y="410"/>
                  </a:lnTo>
                  <a:cubicBezTo>
                    <a:pt x="1639" y="158"/>
                    <a:pt x="1450" y="0"/>
                    <a:pt x="1229" y="0"/>
                  </a:cubicBezTo>
                  <a:close/>
                </a:path>
              </a:pathLst>
            </a:custGeom>
            <a:grpFill/>
            <a:ln>
              <a:solidFill>
                <a:schemeClr val="accent6">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269;p81">
              <a:extLst>
                <a:ext uri="{FF2B5EF4-FFF2-40B4-BE49-F238E27FC236}">
                  <a16:creationId xmlns:a16="http://schemas.microsoft.com/office/drawing/2014/main" id="{EC02FD8D-D9BC-A629-B1FA-DAD705073685}"/>
                </a:ext>
              </a:extLst>
            </p:cNvPr>
            <p:cNvSpPr/>
            <p:nvPr/>
          </p:nvSpPr>
          <p:spPr>
            <a:xfrm>
              <a:off x="-62516625" y="3743175"/>
              <a:ext cx="315875" cy="318400"/>
            </a:xfrm>
            <a:custGeom>
              <a:avLst/>
              <a:gdLst/>
              <a:ahLst/>
              <a:cxnLst/>
              <a:rect l="l" t="t" r="r" b="b"/>
              <a:pathLst>
                <a:path w="12635" h="12736" extrusionOk="0">
                  <a:moveTo>
                    <a:pt x="4632" y="3308"/>
                  </a:moveTo>
                  <a:cubicBezTo>
                    <a:pt x="5388" y="3308"/>
                    <a:pt x="6018" y="3938"/>
                    <a:pt x="6018" y="4694"/>
                  </a:cubicBezTo>
                  <a:cubicBezTo>
                    <a:pt x="6018" y="5450"/>
                    <a:pt x="5420" y="6049"/>
                    <a:pt x="4632" y="6049"/>
                  </a:cubicBezTo>
                  <a:cubicBezTo>
                    <a:pt x="3876" y="6049"/>
                    <a:pt x="3246" y="5419"/>
                    <a:pt x="3246" y="4694"/>
                  </a:cubicBezTo>
                  <a:cubicBezTo>
                    <a:pt x="3246" y="3938"/>
                    <a:pt x="3876" y="3308"/>
                    <a:pt x="4632" y="3308"/>
                  </a:cubicBezTo>
                  <a:close/>
                  <a:moveTo>
                    <a:pt x="8507" y="5230"/>
                  </a:moveTo>
                  <a:cubicBezTo>
                    <a:pt x="10303" y="5230"/>
                    <a:pt x="11815" y="6742"/>
                    <a:pt x="11815" y="8538"/>
                  </a:cubicBezTo>
                  <a:cubicBezTo>
                    <a:pt x="11815" y="10365"/>
                    <a:pt x="10334" y="11846"/>
                    <a:pt x="8507" y="11846"/>
                  </a:cubicBezTo>
                  <a:cubicBezTo>
                    <a:pt x="6680" y="11846"/>
                    <a:pt x="5199" y="10365"/>
                    <a:pt x="5199" y="8538"/>
                  </a:cubicBezTo>
                  <a:cubicBezTo>
                    <a:pt x="5199" y="6742"/>
                    <a:pt x="6680" y="5230"/>
                    <a:pt x="8507" y="5230"/>
                  </a:cubicBezTo>
                  <a:close/>
                  <a:moveTo>
                    <a:pt x="4664" y="0"/>
                  </a:moveTo>
                  <a:cubicBezTo>
                    <a:pt x="2080" y="0"/>
                    <a:pt x="1" y="2079"/>
                    <a:pt x="1" y="4694"/>
                  </a:cubicBezTo>
                  <a:cubicBezTo>
                    <a:pt x="1" y="5703"/>
                    <a:pt x="316" y="6711"/>
                    <a:pt x="914" y="7498"/>
                  </a:cubicBezTo>
                  <a:lnTo>
                    <a:pt x="4317" y="12571"/>
                  </a:lnTo>
                  <a:cubicBezTo>
                    <a:pt x="4396" y="12681"/>
                    <a:pt x="4530" y="12736"/>
                    <a:pt x="4660" y="12736"/>
                  </a:cubicBezTo>
                  <a:cubicBezTo>
                    <a:pt x="4790" y="12736"/>
                    <a:pt x="4916" y="12681"/>
                    <a:pt x="4979" y="12571"/>
                  </a:cubicBezTo>
                  <a:lnTo>
                    <a:pt x="5672" y="11531"/>
                  </a:lnTo>
                  <a:cubicBezTo>
                    <a:pt x="6396" y="12256"/>
                    <a:pt x="7404" y="12665"/>
                    <a:pt x="8507" y="12665"/>
                  </a:cubicBezTo>
                  <a:cubicBezTo>
                    <a:pt x="10776" y="12665"/>
                    <a:pt x="12634" y="10838"/>
                    <a:pt x="12634" y="8538"/>
                  </a:cubicBezTo>
                  <a:cubicBezTo>
                    <a:pt x="12634" y="6553"/>
                    <a:pt x="11217" y="4852"/>
                    <a:pt x="9326" y="4474"/>
                  </a:cubicBezTo>
                  <a:lnTo>
                    <a:pt x="9326" y="4222"/>
                  </a:lnTo>
                  <a:cubicBezTo>
                    <a:pt x="9074" y="1796"/>
                    <a:pt x="7089" y="0"/>
                    <a:pt x="4664" y="0"/>
                  </a:cubicBezTo>
                  <a:close/>
                </a:path>
              </a:pathLst>
            </a:custGeom>
            <a:grpFill/>
            <a:ln>
              <a:solidFill>
                <a:schemeClr val="accent6">
                  <a:lumMod val="75000"/>
                </a:schemeClr>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 name="Google Shape;9820;p80">
            <a:extLst>
              <a:ext uri="{FF2B5EF4-FFF2-40B4-BE49-F238E27FC236}">
                <a16:creationId xmlns:a16="http://schemas.microsoft.com/office/drawing/2014/main" id="{7153722A-E2E6-DC90-CC21-6EFA0B0AA4DC}"/>
              </a:ext>
            </a:extLst>
          </p:cNvPr>
          <p:cNvGrpSpPr/>
          <p:nvPr/>
        </p:nvGrpSpPr>
        <p:grpSpPr>
          <a:xfrm>
            <a:off x="6474940" y="4673476"/>
            <a:ext cx="602547" cy="585464"/>
            <a:chOff x="-41111350" y="3239100"/>
            <a:chExt cx="318200" cy="317425"/>
          </a:xfrm>
          <a:solidFill>
            <a:srgbClr val="00B050"/>
          </a:solidFill>
        </p:grpSpPr>
        <p:sp>
          <p:nvSpPr>
            <p:cNvPr id="12" name="Google Shape;9821;p80">
              <a:extLst>
                <a:ext uri="{FF2B5EF4-FFF2-40B4-BE49-F238E27FC236}">
                  <a16:creationId xmlns:a16="http://schemas.microsoft.com/office/drawing/2014/main" id="{08B8B867-E3B4-10DD-128B-8F704A421025}"/>
                </a:ext>
              </a:extLst>
            </p:cNvPr>
            <p:cNvSpPr/>
            <p:nvPr/>
          </p:nvSpPr>
          <p:spPr>
            <a:xfrm>
              <a:off x="-41111350" y="3239100"/>
              <a:ext cx="145725" cy="144925"/>
            </a:xfrm>
            <a:custGeom>
              <a:avLst/>
              <a:gdLst/>
              <a:ahLst/>
              <a:cxnLst/>
              <a:rect l="l" t="t" r="r" b="b"/>
              <a:pathLst>
                <a:path w="5829" h="5797" extrusionOk="0">
                  <a:moveTo>
                    <a:pt x="2930" y="1670"/>
                  </a:moveTo>
                  <a:cubicBezTo>
                    <a:pt x="3119" y="1670"/>
                    <a:pt x="3308" y="1859"/>
                    <a:pt x="3308" y="2048"/>
                  </a:cubicBezTo>
                  <a:lnTo>
                    <a:pt x="3308" y="2489"/>
                  </a:lnTo>
                  <a:lnTo>
                    <a:pt x="3749" y="2489"/>
                  </a:lnTo>
                  <a:cubicBezTo>
                    <a:pt x="4001" y="2489"/>
                    <a:pt x="4159" y="2678"/>
                    <a:pt x="4159" y="2930"/>
                  </a:cubicBezTo>
                  <a:cubicBezTo>
                    <a:pt x="4159" y="3151"/>
                    <a:pt x="3938" y="3340"/>
                    <a:pt x="3749" y="3340"/>
                  </a:cubicBezTo>
                  <a:lnTo>
                    <a:pt x="3308" y="3340"/>
                  </a:lnTo>
                  <a:lnTo>
                    <a:pt x="3308" y="3781"/>
                  </a:lnTo>
                  <a:cubicBezTo>
                    <a:pt x="3308" y="4001"/>
                    <a:pt x="3119" y="4159"/>
                    <a:pt x="2930" y="4159"/>
                  </a:cubicBezTo>
                  <a:cubicBezTo>
                    <a:pt x="2710" y="4159"/>
                    <a:pt x="2520" y="3970"/>
                    <a:pt x="2520" y="3781"/>
                  </a:cubicBezTo>
                  <a:lnTo>
                    <a:pt x="2520" y="3340"/>
                  </a:lnTo>
                  <a:lnTo>
                    <a:pt x="2079" y="3340"/>
                  </a:lnTo>
                  <a:cubicBezTo>
                    <a:pt x="1859" y="3340"/>
                    <a:pt x="1701" y="3151"/>
                    <a:pt x="1701" y="2930"/>
                  </a:cubicBezTo>
                  <a:cubicBezTo>
                    <a:pt x="1701" y="2678"/>
                    <a:pt x="1859" y="2489"/>
                    <a:pt x="2079" y="2489"/>
                  </a:cubicBezTo>
                  <a:lnTo>
                    <a:pt x="2520" y="2489"/>
                  </a:lnTo>
                  <a:lnTo>
                    <a:pt x="2520" y="2048"/>
                  </a:lnTo>
                  <a:cubicBezTo>
                    <a:pt x="2520" y="1827"/>
                    <a:pt x="2710" y="1670"/>
                    <a:pt x="2930" y="1670"/>
                  </a:cubicBezTo>
                  <a:close/>
                  <a:moveTo>
                    <a:pt x="441" y="0"/>
                  </a:moveTo>
                  <a:cubicBezTo>
                    <a:pt x="189" y="0"/>
                    <a:pt x="0" y="189"/>
                    <a:pt x="0" y="441"/>
                  </a:cubicBezTo>
                  <a:lnTo>
                    <a:pt x="0" y="5387"/>
                  </a:lnTo>
                  <a:cubicBezTo>
                    <a:pt x="32" y="5639"/>
                    <a:pt x="221" y="5797"/>
                    <a:pt x="441" y="5797"/>
                  </a:cubicBezTo>
                  <a:lnTo>
                    <a:pt x="5387" y="5797"/>
                  </a:lnTo>
                  <a:cubicBezTo>
                    <a:pt x="5639" y="5797"/>
                    <a:pt x="5829" y="5608"/>
                    <a:pt x="5829" y="5387"/>
                  </a:cubicBezTo>
                  <a:lnTo>
                    <a:pt x="5829" y="441"/>
                  </a:lnTo>
                  <a:cubicBezTo>
                    <a:pt x="5829" y="189"/>
                    <a:pt x="5639" y="0"/>
                    <a:pt x="5387"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9822;p80">
              <a:extLst>
                <a:ext uri="{FF2B5EF4-FFF2-40B4-BE49-F238E27FC236}">
                  <a16:creationId xmlns:a16="http://schemas.microsoft.com/office/drawing/2014/main" id="{FCADD250-F6E4-F42C-2FE6-2F8089694C2C}"/>
                </a:ext>
              </a:extLst>
            </p:cNvPr>
            <p:cNvSpPr/>
            <p:nvPr/>
          </p:nvSpPr>
          <p:spPr>
            <a:xfrm>
              <a:off x="-41110575" y="3412375"/>
              <a:ext cx="146525" cy="144150"/>
            </a:xfrm>
            <a:custGeom>
              <a:avLst/>
              <a:gdLst/>
              <a:ahLst/>
              <a:cxnLst/>
              <a:rect l="l" t="t" r="r" b="b"/>
              <a:pathLst>
                <a:path w="5861" h="5766" extrusionOk="0">
                  <a:moveTo>
                    <a:pt x="3450" y="1859"/>
                  </a:moveTo>
                  <a:cubicBezTo>
                    <a:pt x="3561" y="1859"/>
                    <a:pt x="3671" y="1890"/>
                    <a:pt x="3750" y="1953"/>
                  </a:cubicBezTo>
                  <a:cubicBezTo>
                    <a:pt x="3907" y="2111"/>
                    <a:pt x="3907" y="2395"/>
                    <a:pt x="3750" y="2552"/>
                  </a:cubicBezTo>
                  <a:lnTo>
                    <a:pt x="3466" y="2836"/>
                  </a:lnTo>
                  <a:lnTo>
                    <a:pt x="3750" y="3119"/>
                  </a:lnTo>
                  <a:cubicBezTo>
                    <a:pt x="3907" y="3277"/>
                    <a:pt x="3907" y="3529"/>
                    <a:pt x="3750" y="3686"/>
                  </a:cubicBezTo>
                  <a:cubicBezTo>
                    <a:pt x="3671" y="3765"/>
                    <a:pt x="3561" y="3804"/>
                    <a:pt x="3450" y="3804"/>
                  </a:cubicBezTo>
                  <a:cubicBezTo>
                    <a:pt x="3340" y="3804"/>
                    <a:pt x="3230" y="3765"/>
                    <a:pt x="3151" y="3686"/>
                  </a:cubicBezTo>
                  <a:lnTo>
                    <a:pt x="2899" y="3434"/>
                  </a:lnTo>
                  <a:lnTo>
                    <a:pt x="2616" y="3686"/>
                  </a:lnTo>
                  <a:cubicBezTo>
                    <a:pt x="2537" y="3765"/>
                    <a:pt x="2426" y="3804"/>
                    <a:pt x="2316" y="3804"/>
                  </a:cubicBezTo>
                  <a:cubicBezTo>
                    <a:pt x="2206" y="3804"/>
                    <a:pt x="2096" y="3765"/>
                    <a:pt x="2017" y="3686"/>
                  </a:cubicBezTo>
                  <a:cubicBezTo>
                    <a:pt x="1859" y="3529"/>
                    <a:pt x="1859" y="3277"/>
                    <a:pt x="2017" y="3119"/>
                  </a:cubicBezTo>
                  <a:lnTo>
                    <a:pt x="2300" y="2836"/>
                  </a:lnTo>
                  <a:lnTo>
                    <a:pt x="2017" y="2552"/>
                  </a:lnTo>
                  <a:cubicBezTo>
                    <a:pt x="1859" y="2395"/>
                    <a:pt x="1859" y="2111"/>
                    <a:pt x="2017" y="1953"/>
                  </a:cubicBezTo>
                  <a:cubicBezTo>
                    <a:pt x="2096" y="1890"/>
                    <a:pt x="2206" y="1859"/>
                    <a:pt x="2316" y="1859"/>
                  </a:cubicBezTo>
                  <a:cubicBezTo>
                    <a:pt x="2426" y="1859"/>
                    <a:pt x="2537" y="1890"/>
                    <a:pt x="2616" y="1953"/>
                  </a:cubicBezTo>
                  <a:lnTo>
                    <a:pt x="2899" y="2237"/>
                  </a:lnTo>
                  <a:lnTo>
                    <a:pt x="3151" y="1953"/>
                  </a:lnTo>
                  <a:cubicBezTo>
                    <a:pt x="3230" y="1890"/>
                    <a:pt x="3340" y="1859"/>
                    <a:pt x="3450" y="1859"/>
                  </a:cubicBezTo>
                  <a:close/>
                  <a:moveTo>
                    <a:pt x="442" y="0"/>
                  </a:moveTo>
                  <a:cubicBezTo>
                    <a:pt x="221" y="0"/>
                    <a:pt x="1" y="189"/>
                    <a:pt x="1" y="378"/>
                  </a:cubicBezTo>
                  <a:lnTo>
                    <a:pt x="1" y="5356"/>
                  </a:lnTo>
                  <a:cubicBezTo>
                    <a:pt x="1" y="5608"/>
                    <a:pt x="221" y="5766"/>
                    <a:pt x="442" y="5766"/>
                  </a:cubicBezTo>
                  <a:lnTo>
                    <a:pt x="5419" y="5766"/>
                  </a:lnTo>
                  <a:cubicBezTo>
                    <a:pt x="5640" y="5766"/>
                    <a:pt x="5861" y="5545"/>
                    <a:pt x="5861" y="5356"/>
                  </a:cubicBezTo>
                  <a:lnTo>
                    <a:pt x="5861" y="378"/>
                  </a:lnTo>
                  <a:cubicBezTo>
                    <a:pt x="5861" y="158"/>
                    <a:pt x="5640" y="0"/>
                    <a:pt x="541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9823;p80">
              <a:extLst>
                <a:ext uri="{FF2B5EF4-FFF2-40B4-BE49-F238E27FC236}">
                  <a16:creationId xmlns:a16="http://schemas.microsoft.com/office/drawing/2014/main" id="{C06E5677-5CFA-4541-1AC4-B2A3301074BA}"/>
                </a:ext>
              </a:extLst>
            </p:cNvPr>
            <p:cNvSpPr/>
            <p:nvPr/>
          </p:nvSpPr>
          <p:spPr>
            <a:xfrm>
              <a:off x="-40938875" y="3239100"/>
              <a:ext cx="145725" cy="144925"/>
            </a:xfrm>
            <a:custGeom>
              <a:avLst/>
              <a:gdLst/>
              <a:ahLst/>
              <a:cxnLst/>
              <a:rect l="l" t="t" r="r" b="b"/>
              <a:pathLst>
                <a:path w="5829" h="5797" extrusionOk="0">
                  <a:moveTo>
                    <a:pt x="3750" y="2457"/>
                  </a:moveTo>
                  <a:cubicBezTo>
                    <a:pt x="3970" y="2457"/>
                    <a:pt x="4128" y="2646"/>
                    <a:pt x="4128" y="2867"/>
                  </a:cubicBezTo>
                  <a:cubicBezTo>
                    <a:pt x="4159" y="3151"/>
                    <a:pt x="3970" y="3308"/>
                    <a:pt x="3750" y="3308"/>
                  </a:cubicBezTo>
                  <a:lnTo>
                    <a:pt x="2080" y="3308"/>
                  </a:lnTo>
                  <a:cubicBezTo>
                    <a:pt x="1859" y="3308"/>
                    <a:pt x="1702" y="3119"/>
                    <a:pt x="1702" y="2867"/>
                  </a:cubicBezTo>
                  <a:cubicBezTo>
                    <a:pt x="1702" y="2646"/>
                    <a:pt x="1891" y="2457"/>
                    <a:pt x="2080" y="2457"/>
                  </a:cubicBezTo>
                  <a:close/>
                  <a:moveTo>
                    <a:pt x="442" y="0"/>
                  </a:moveTo>
                  <a:cubicBezTo>
                    <a:pt x="190" y="0"/>
                    <a:pt x="1" y="189"/>
                    <a:pt x="1" y="441"/>
                  </a:cubicBezTo>
                  <a:lnTo>
                    <a:pt x="1" y="5387"/>
                  </a:lnTo>
                  <a:cubicBezTo>
                    <a:pt x="1" y="5639"/>
                    <a:pt x="190" y="5797"/>
                    <a:pt x="442" y="5797"/>
                  </a:cubicBezTo>
                  <a:lnTo>
                    <a:pt x="5388" y="5797"/>
                  </a:lnTo>
                  <a:cubicBezTo>
                    <a:pt x="5640" y="5797"/>
                    <a:pt x="5829" y="5608"/>
                    <a:pt x="5829" y="5387"/>
                  </a:cubicBezTo>
                  <a:lnTo>
                    <a:pt x="5829" y="441"/>
                  </a:lnTo>
                  <a:cubicBezTo>
                    <a:pt x="5829" y="189"/>
                    <a:pt x="5640" y="0"/>
                    <a:pt x="5388"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9824;p80">
              <a:extLst>
                <a:ext uri="{FF2B5EF4-FFF2-40B4-BE49-F238E27FC236}">
                  <a16:creationId xmlns:a16="http://schemas.microsoft.com/office/drawing/2014/main" id="{D9955D01-3071-4E6D-246E-A350C8622C21}"/>
                </a:ext>
              </a:extLst>
            </p:cNvPr>
            <p:cNvSpPr/>
            <p:nvPr/>
          </p:nvSpPr>
          <p:spPr>
            <a:xfrm>
              <a:off x="-40938875" y="3411575"/>
              <a:ext cx="145725" cy="144950"/>
            </a:xfrm>
            <a:custGeom>
              <a:avLst/>
              <a:gdLst/>
              <a:ahLst/>
              <a:cxnLst/>
              <a:rect l="l" t="t" r="r" b="b"/>
              <a:pathLst>
                <a:path w="5829" h="5798" extrusionOk="0">
                  <a:moveTo>
                    <a:pt x="3750" y="1639"/>
                  </a:moveTo>
                  <a:cubicBezTo>
                    <a:pt x="3970" y="1639"/>
                    <a:pt x="4128" y="1859"/>
                    <a:pt x="4128" y="2080"/>
                  </a:cubicBezTo>
                  <a:cubicBezTo>
                    <a:pt x="4159" y="2332"/>
                    <a:pt x="3970" y="2490"/>
                    <a:pt x="3750" y="2490"/>
                  </a:cubicBezTo>
                  <a:lnTo>
                    <a:pt x="2080" y="2490"/>
                  </a:lnTo>
                  <a:cubicBezTo>
                    <a:pt x="1859" y="2490"/>
                    <a:pt x="1702" y="2269"/>
                    <a:pt x="1702" y="2080"/>
                  </a:cubicBezTo>
                  <a:cubicBezTo>
                    <a:pt x="1702" y="1859"/>
                    <a:pt x="1891" y="1639"/>
                    <a:pt x="2080" y="1639"/>
                  </a:cubicBezTo>
                  <a:close/>
                  <a:moveTo>
                    <a:pt x="3750" y="3309"/>
                  </a:moveTo>
                  <a:cubicBezTo>
                    <a:pt x="3970" y="3309"/>
                    <a:pt x="4128" y="3498"/>
                    <a:pt x="4128" y="3687"/>
                  </a:cubicBezTo>
                  <a:cubicBezTo>
                    <a:pt x="4159" y="3970"/>
                    <a:pt x="3970" y="4128"/>
                    <a:pt x="3750" y="4128"/>
                  </a:cubicBezTo>
                  <a:lnTo>
                    <a:pt x="2080" y="4128"/>
                  </a:lnTo>
                  <a:cubicBezTo>
                    <a:pt x="1859" y="4128"/>
                    <a:pt x="1702" y="3939"/>
                    <a:pt x="1702" y="3687"/>
                  </a:cubicBezTo>
                  <a:cubicBezTo>
                    <a:pt x="1702" y="3466"/>
                    <a:pt x="1891" y="3309"/>
                    <a:pt x="2080" y="3309"/>
                  </a:cubicBezTo>
                  <a:close/>
                  <a:moveTo>
                    <a:pt x="442" y="1"/>
                  </a:moveTo>
                  <a:cubicBezTo>
                    <a:pt x="190" y="1"/>
                    <a:pt x="1" y="190"/>
                    <a:pt x="1" y="379"/>
                  </a:cubicBezTo>
                  <a:lnTo>
                    <a:pt x="1" y="5388"/>
                  </a:lnTo>
                  <a:cubicBezTo>
                    <a:pt x="1" y="5640"/>
                    <a:pt x="190" y="5798"/>
                    <a:pt x="442" y="5798"/>
                  </a:cubicBezTo>
                  <a:lnTo>
                    <a:pt x="5388" y="5798"/>
                  </a:lnTo>
                  <a:cubicBezTo>
                    <a:pt x="5640" y="5798"/>
                    <a:pt x="5829" y="5577"/>
                    <a:pt x="5829" y="5388"/>
                  </a:cubicBezTo>
                  <a:lnTo>
                    <a:pt x="5829" y="410"/>
                  </a:lnTo>
                  <a:cubicBezTo>
                    <a:pt x="5829" y="190"/>
                    <a:pt x="5640" y="1"/>
                    <a:pt x="5388"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 name="Content Placeholder 2">
            <a:extLst>
              <a:ext uri="{FF2B5EF4-FFF2-40B4-BE49-F238E27FC236}">
                <a16:creationId xmlns:a16="http://schemas.microsoft.com/office/drawing/2014/main" id="{5168FEB5-2A5B-CC33-D369-1F11022D7A03}"/>
              </a:ext>
            </a:extLst>
          </p:cNvPr>
          <p:cNvSpPr txBox="1">
            <a:spLocks/>
          </p:cNvSpPr>
          <p:nvPr/>
        </p:nvSpPr>
        <p:spPr>
          <a:xfrm>
            <a:off x="7332955" y="2208223"/>
            <a:ext cx="3518940" cy="17875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0"/>
              </a:spcBef>
              <a:spcAft>
                <a:spcPts val="800"/>
              </a:spcAft>
              <a:buNone/>
            </a:pPr>
            <a:r>
              <a:rPr lang="en-US" sz="2000" dirty="0">
                <a:latin typeface="Serif"/>
                <a:ea typeface="Calibri" panose="020F0502020204030204" pitchFamily="34" charset="0"/>
                <a:cs typeface="Times New Roman" panose="02020603050405020304" pitchFamily="18" charset="0"/>
              </a:rPr>
              <a:t>To estimate gross economic contribution of Michigan cider industry with insight from supply chain assessment</a:t>
            </a:r>
          </a:p>
          <a:p>
            <a:endParaRPr lang="en-US" dirty="0"/>
          </a:p>
        </p:txBody>
      </p:sp>
      <p:sp>
        <p:nvSpPr>
          <p:cNvPr id="17" name="Content Placeholder 2">
            <a:extLst>
              <a:ext uri="{FF2B5EF4-FFF2-40B4-BE49-F238E27FC236}">
                <a16:creationId xmlns:a16="http://schemas.microsoft.com/office/drawing/2014/main" id="{95A0E9B6-78DB-A05B-EE77-6896859647B0}"/>
              </a:ext>
            </a:extLst>
          </p:cNvPr>
          <p:cNvSpPr txBox="1">
            <a:spLocks/>
          </p:cNvSpPr>
          <p:nvPr/>
        </p:nvSpPr>
        <p:spPr>
          <a:xfrm>
            <a:off x="2056260" y="4421965"/>
            <a:ext cx="3518940" cy="178758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0"/>
              </a:spcBef>
              <a:spcAft>
                <a:spcPts val="800"/>
              </a:spcAft>
              <a:buNone/>
            </a:pPr>
            <a:r>
              <a:rPr lang="en-US" sz="2000" dirty="0">
                <a:latin typeface="Serif"/>
                <a:ea typeface="Calibri" panose="020F0502020204030204" pitchFamily="34" charset="0"/>
                <a:cs typeface="Times New Roman" panose="02020603050405020304" pitchFamily="18" charset="0"/>
              </a:rPr>
              <a:t>To evaluate net impact of hypothetically expanding Michigan market for craft hard cider with campaigns such as ‘buy local’</a:t>
            </a:r>
          </a:p>
          <a:p>
            <a:endParaRPr lang="en-US" dirty="0"/>
          </a:p>
        </p:txBody>
      </p:sp>
      <p:sp>
        <p:nvSpPr>
          <p:cNvPr id="18" name="Content Placeholder 2">
            <a:extLst>
              <a:ext uri="{FF2B5EF4-FFF2-40B4-BE49-F238E27FC236}">
                <a16:creationId xmlns:a16="http://schemas.microsoft.com/office/drawing/2014/main" id="{519A62FC-65DC-CE52-E32C-318AD18DBAD1}"/>
              </a:ext>
            </a:extLst>
          </p:cNvPr>
          <p:cNvSpPr txBox="1">
            <a:spLocks/>
          </p:cNvSpPr>
          <p:nvPr/>
        </p:nvSpPr>
        <p:spPr>
          <a:xfrm>
            <a:off x="7332955" y="4513345"/>
            <a:ext cx="3518940" cy="1061887"/>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0"/>
              </a:spcBef>
              <a:spcAft>
                <a:spcPts val="800"/>
              </a:spcAft>
              <a:buNone/>
            </a:pPr>
            <a:r>
              <a:rPr lang="en-US" sz="2000" dirty="0">
                <a:latin typeface="Serif"/>
                <a:ea typeface="Calibri" panose="020F0502020204030204" pitchFamily="34" charset="0"/>
              </a:rPr>
              <a:t>To incorporate demand-side substitution effects in the empirical analysis</a:t>
            </a:r>
            <a:endParaRPr lang="en-US" sz="2000" dirty="0">
              <a:latin typeface="Serif"/>
              <a:ea typeface="Calibri" panose="020F0502020204030204" pitchFamily="34" charset="0"/>
              <a:cs typeface="Times New Roman" panose="02020603050405020304" pitchFamily="18" charset="0"/>
            </a:endParaRPr>
          </a:p>
          <a:p>
            <a:endParaRPr lang="en-US" dirty="0"/>
          </a:p>
        </p:txBody>
      </p:sp>
      <p:sp>
        <p:nvSpPr>
          <p:cNvPr id="19" name="Slide Number Placeholder 18">
            <a:extLst>
              <a:ext uri="{FF2B5EF4-FFF2-40B4-BE49-F238E27FC236}">
                <a16:creationId xmlns:a16="http://schemas.microsoft.com/office/drawing/2014/main" id="{07532065-C19E-DBC3-BE24-121BE835CD1A}"/>
              </a:ext>
            </a:extLst>
          </p:cNvPr>
          <p:cNvSpPr>
            <a:spLocks noGrp="1"/>
          </p:cNvSpPr>
          <p:nvPr>
            <p:ph type="sldNum" sz="quarter" idx="12"/>
          </p:nvPr>
        </p:nvSpPr>
        <p:spPr/>
        <p:txBody>
          <a:bodyPr/>
          <a:lstStyle/>
          <a:p>
            <a:fld id="{39E8FE93-604E-44D6-BB45-28455FD4DC04}" type="slidenum">
              <a:rPr lang="en-US" smtClean="0"/>
              <a:t>4</a:t>
            </a:fld>
            <a:endParaRPr lang="en-US"/>
          </a:p>
        </p:txBody>
      </p:sp>
    </p:spTree>
    <p:extLst>
      <p:ext uri="{BB962C8B-B14F-4D97-AF65-F5344CB8AC3E}">
        <p14:creationId xmlns:p14="http://schemas.microsoft.com/office/powerpoint/2010/main" val="4279338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7030594F-E4AC-3CB2-4CE7-BF025E04D959}"/>
              </a:ext>
            </a:extLst>
          </p:cNvPr>
          <p:cNvSpPr/>
          <p:nvPr/>
        </p:nvSpPr>
        <p:spPr>
          <a:xfrm>
            <a:off x="8491537" y="2743200"/>
            <a:ext cx="3343275" cy="3333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D09FC7F6-1ED0-3411-7B1C-9290EE876F16}"/>
              </a:ext>
            </a:extLst>
          </p:cNvPr>
          <p:cNvSpPr/>
          <p:nvPr/>
        </p:nvSpPr>
        <p:spPr>
          <a:xfrm>
            <a:off x="4543424" y="2743200"/>
            <a:ext cx="3343275" cy="3333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F85EEF73-D8CF-569C-2849-99ABD2EE3B52}"/>
              </a:ext>
            </a:extLst>
          </p:cNvPr>
          <p:cNvSpPr/>
          <p:nvPr/>
        </p:nvSpPr>
        <p:spPr>
          <a:xfrm>
            <a:off x="595311" y="2743200"/>
            <a:ext cx="3343275" cy="3333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1CCB9307-F24E-5EA9-1EE8-E98DAC0B986B}"/>
              </a:ext>
            </a:extLst>
          </p:cNvPr>
          <p:cNvSpPr/>
          <p:nvPr/>
        </p:nvSpPr>
        <p:spPr>
          <a:xfrm>
            <a:off x="9610723" y="1831241"/>
            <a:ext cx="1238250" cy="1162050"/>
          </a:xfrm>
          <a:prstGeom prst="ellipse">
            <a:avLst/>
          </a:prstGeom>
          <a:solidFill>
            <a:srgbClr val="00B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38288B52-1A83-4339-F5B0-F3B4EDF60803}"/>
              </a:ext>
            </a:extLst>
          </p:cNvPr>
          <p:cNvSpPr/>
          <p:nvPr/>
        </p:nvSpPr>
        <p:spPr>
          <a:xfrm>
            <a:off x="5641180" y="1819140"/>
            <a:ext cx="1238250" cy="1162050"/>
          </a:xfrm>
          <a:prstGeom prst="ellipse">
            <a:avLst/>
          </a:prstGeom>
          <a:solidFill>
            <a:srgbClr val="00B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D0B2F0-7790-0AA2-091A-CFB18D21FA1C}"/>
              </a:ext>
            </a:extLst>
          </p:cNvPr>
          <p:cNvSpPr>
            <a:spLocks noGrp="1"/>
          </p:cNvSpPr>
          <p:nvPr>
            <p:ph type="title"/>
          </p:nvPr>
        </p:nvSpPr>
        <p:spPr/>
        <p:txBody>
          <a:bodyPr/>
          <a:lstStyle/>
          <a:p>
            <a:r>
              <a:rPr lang="en-US" sz="4400" b="1" dirty="0">
                <a:latin typeface="Serif"/>
              </a:rPr>
              <a:t>Contribution </a:t>
            </a:r>
            <a:endParaRPr lang="en-US" dirty="0"/>
          </a:p>
        </p:txBody>
      </p:sp>
      <p:sp>
        <p:nvSpPr>
          <p:cNvPr id="11" name="Content Placeholder 10">
            <a:extLst>
              <a:ext uri="{FF2B5EF4-FFF2-40B4-BE49-F238E27FC236}">
                <a16:creationId xmlns:a16="http://schemas.microsoft.com/office/drawing/2014/main" id="{A355E759-37C7-BB24-6E6B-A52A8EAF4BF3}"/>
              </a:ext>
            </a:extLst>
          </p:cNvPr>
          <p:cNvSpPr>
            <a:spLocks noGrp="1"/>
          </p:cNvSpPr>
          <p:nvPr>
            <p:ph idx="1"/>
          </p:nvPr>
        </p:nvSpPr>
        <p:spPr>
          <a:xfrm>
            <a:off x="990600" y="3266314"/>
            <a:ext cx="2600325" cy="2467363"/>
          </a:xfrm>
          <a:noFill/>
        </p:spPr>
        <p:txBody>
          <a:bodyPr>
            <a:normAutofit/>
          </a:bodyPr>
          <a:lstStyle/>
          <a:p>
            <a:pPr marL="0" indent="0">
              <a:buNone/>
            </a:pPr>
            <a:r>
              <a:rPr lang="en-US" sz="2000" dirty="0"/>
              <a:t>Addressing gap in literature - no local value chain assessment of hard cider has been completed in the United States</a:t>
            </a:r>
          </a:p>
        </p:txBody>
      </p:sp>
      <p:sp>
        <p:nvSpPr>
          <p:cNvPr id="14" name="TextBox 13">
            <a:extLst>
              <a:ext uri="{FF2B5EF4-FFF2-40B4-BE49-F238E27FC236}">
                <a16:creationId xmlns:a16="http://schemas.microsoft.com/office/drawing/2014/main" id="{DE0EC0AF-4DC1-0A7B-8E93-656048B554AE}"/>
              </a:ext>
            </a:extLst>
          </p:cNvPr>
          <p:cNvSpPr txBox="1"/>
          <p:nvPr/>
        </p:nvSpPr>
        <p:spPr>
          <a:xfrm>
            <a:off x="5019675" y="3380614"/>
            <a:ext cx="2581276" cy="2246769"/>
          </a:xfrm>
          <a:prstGeom prst="rect">
            <a:avLst/>
          </a:prstGeom>
          <a:noFill/>
        </p:spPr>
        <p:txBody>
          <a:bodyPr wrap="square">
            <a:spAutoFit/>
          </a:bodyPr>
          <a:lstStyle/>
          <a:p>
            <a:pPr lvl="0"/>
            <a:r>
              <a:rPr lang="en-US" sz="2000" dirty="0"/>
              <a:t>Providing a framework of how to empirically integrate craft beverage consumer demand data into an economic impact analysis</a:t>
            </a:r>
          </a:p>
        </p:txBody>
      </p:sp>
      <p:sp>
        <p:nvSpPr>
          <p:cNvPr id="16" name="TextBox 15">
            <a:extLst>
              <a:ext uri="{FF2B5EF4-FFF2-40B4-BE49-F238E27FC236}">
                <a16:creationId xmlns:a16="http://schemas.microsoft.com/office/drawing/2014/main" id="{CC83BA80-6EC1-47AC-1941-D858840ACDAB}"/>
              </a:ext>
            </a:extLst>
          </p:cNvPr>
          <p:cNvSpPr txBox="1"/>
          <p:nvPr/>
        </p:nvSpPr>
        <p:spPr>
          <a:xfrm>
            <a:off x="9058274" y="3429000"/>
            <a:ext cx="2209800" cy="1631216"/>
          </a:xfrm>
          <a:prstGeom prst="rect">
            <a:avLst/>
          </a:prstGeom>
          <a:noFill/>
        </p:spPr>
        <p:txBody>
          <a:bodyPr wrap="square">
            <a:spAutoFit/>
          </a:bodyPr>
          <a:lstStyle/>
          <a:p>
            <a:pPr lvl="0"/>
            <a:r>
              <a:rPr lang="en-US" sz="2000" dirty="0"/>
              <a:t>Adding insight to an industry with relatively little consume knowledge</a:t>
            </a:r>
          </a:p>
        </p:txBody>
      </p:sp>
      <p:sp>
        <p:nvSpPr>
          <p:cNvPr id="17" name="Oval 16">
            <a:extLst>
              <a:ext uri="{FF2B5EF4-FFF2-40B4-BE49-F238E27FC236}">
                <a16:creationId xmlns:a16="http://schemas.microsoft.com/office/drawing/2014/main" id="{06E05F49-AA85-3115-7A15-DA06E103A56D}"/>
              </a:ext>
            </a:extLst>
          </p:cNvPr>
          <p:cNvSpPr/>
          <p:nvPr/>
        </p:nvSpPr>
        <p:spPr>
          <a:xfrm>
            <a:off x="1671637" y="1819140"/>
            <a:ext cx="1238250" cy="1162050"/>
          </a:xfrm>
          <a:prstGeom prst="ellipse">
            <a:avLst/>
          </a:prstGeom>
          <a:solidFill>
            <a:srgbClr val="00B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8CD283F-917F-B474-956C-076FA3A3AAF1}"/>
              </a:ext>
            </a:extLst>
          </p:cNvPr>
          <p:cNvSpPr txBox="1"/>
          <p:nvPr/>
        </p:nvSpPr>
        <p:spPr>
          <a:xfrm>
            <a:off x="2028825" y="1984667"/>
            <a:ext cx="704850" cy="830997"/>
          </a:xfrm>
          <a:prstGeom prst="rect">
            <a:avLst/>
          </a:prstGeom>
          <a:noFill/>
        </p:spPr>
        <p:txBody>
          <a:bodyPr wrap="square" rtlCol="0">
            <a:spAutoFit/>
          </a:bodyPr>
          <a:lstStyle/>
          <a:p>
            <a:r>
              <a:rPr lang="en-US" sz="4800" b="1" dirty="0">
                <a:solidFill>
                  <a:schemeClr val="bg1"/>
                </a:solidFill>
              </a:rPr>
              <a:t>1</a:t>
            </a:r>
          </a:p>
        </p:txBody>
      </p:sp>
      <p:sp>
        <p:nvSpPr>
          <p:cNvPr id="19" name="TextBox 18">
            <a:extLst>
              <a:ext uri="{FF2B5EF4-FFF2-40B4-BE49-F238E27FC236}">
                <a16:creationId xmlns:a16="http://schemas.microsoft.com/office/drawing/2014/main" id="{946EF178-433C-8981-FD77-A0BCEB81FC8A}"/>
              </a:ext>
            </a:extLst>
          </p:cNvPr>
          <p:cNvSpPr txBox="1"/>
          <p:nvPr/>
        </p:nvSpPr>
        <p:spPr>
          <a:xfrm>
            <a:off x="9982200" y="2014597"/>
            <a:ext cx="704850" cy="830997"/>
          </a:xfrm>
          <a:prstGeom prst="rect">
            <a:avLst/>
          </a:prstGeom>
          <a:noFill/>
        </p:spPr>
        <p:txBody>
          <a:bodyPr wrap="square" rtlCol="0">
            <a:spAutoFit/>
          </a:bodyPr>
          <a:lstStyle/>
          <a:p>
            <a:r>
              <a:rPr lang="en-US" sz="4800" b="1" dirty="0">
                <a:solidFill>
                  <a:schemeClr val="bg1"/>
                </a:solidFill>
              </a:rPr>
              <a:t>3</a:t>
            </a:r>
          </a:p>
        </p:txBody>
      </p:sp>
      <p:sp>
        <p:nvSpPr>
          <p:cNvPr id="20" name="TextBox 19">
            <a:extLst>
              <a:ext uri="{FF2B5EF4-FFF2-40B4-BE49-F238E27FC236}">
                <a16:creationId xmlns:a16="http://schemas.microsoft.com/office/drawing/2014/main" id="{0B2E8F39-A680-77EF-40E3-8EF82CFDE598}"/>
              </a:ext>
            </a:extLst>
          </p:cNvPr>
          <p:cNvSpPr txBox="1"/>
          <p:nvPr/>
        </p:nvSpPr>
        <p:spPr>
          <a:xfrm>
            <a:off x="6041231" y="1984666"/>
            <a:ext cx="704850" cy="830997"/>
          </a:xfrm>
          <a:prstGeom prst="rect">
            <a:avLst/>
          </a:prstGeom>
          <a:noFill/>
        </p:spPr>
        <p:txBody>
          <a:bodyPr wrap="square" rtlCol="0">
            <a:spAutoFit/>
          </a:bodyPr>
          <a:lstStyle/>
          <a:p>
            <a:r>
              <a:rPr lang="en-US" sz="4800" b="1" dirty="0">
                <a:solidFill>
                  <a:schemeClr val="bg1"/>
                </a:solidFill>
              </a:rPr>
              <a:t>2</a:t>
            </a:r>
          </a:p>
        </p:txBody>
      </p:sp>
      <p:sp>
        <p:nvSpPr>
          <p:cNvPr id="3" name="Slide Number Placeholder 2">
            <a:extLst>
              <a:ext uri="{FF2B5EF4-FFF2-40B4-BE49-F238E27FC236}">
                <a16:creationId xmlns:a16="http://schemas.microsoft.com/office/drawing/2014/main" id="{CA0153F6-C0AD-E0F3-05C1-C7F3FCD9A5EB}"/>
              </a:ext>
            </a:extLst>
          </p:cNvPr>
          <p:cNvSpPr>
            <a:spLocks noGrp="1"/>
          </p:cNvSpPr>
          <p:nvPr>
            <p:ph type="sldNum" sz="quarter" idx="12"/>
          </p:nvPr>
        </p:nvSpPr>
        <p:spPr/>
        <p:txBody>
          <a:bodyPr/>
          <a:lstStyle/>
          <a:p>
            <a:fld id="{39E8FE93-604E-44D6-BB45-28455FD4DC04}" type="slidenum">
              <a:rPr lang="en-US" smtClean="0"/>
              <a:t>5</a:t>
            </a:fld>
            <a:endParaRPr lang="en-US"/>
          </a:p>
        </p:txBody>
      </p:sp>
    </p:spTree>
    <p:extLst>
      <p:ext uri="{BB962C8B-B14F-4D97-AF65-F5344CB8AC3E}">
        <p14:creationId xmlns:p14="http://schemas.microsoft.com/office/powerpoint/2010/main" val="2260649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7B5C0-8EEC-FA59-7F19-0E645172317A}"/>
              </a:ext>
            </a:extLst>
          </p:cNvPr>
          <p:cNvSpPr>
            <a:spLocks noGrp="1"/>
          </p:cNvSpPr>
          <p:nvPr>
            <p:ph type="title"/>
          </p:nvPr>
        </p:nvSpPr>
        <p:spPr>
          <a:xfrm>
            <a:off x="951321" y="827039"/>
            <a:ext cx="10515600" cy="1325563"/>
          </a:xfrm>
        </p:spPr>
        <p:txBody>
          <a:bodyPr/>
          <a:lstStyle/>
          <a:p>
            <a:r>
              <a:rPr lang="en-US" b="1" dirty="0">
                <a:latin typeface="Serif"/>
              </a:rPr>
              <a:t>Background</a:t>
            </a:r>
            <a:r>
              <a:rPr lang="en-US" dirty="0"/>
              <a:t> </a:t>
            </a:r>
          </a:p>
        </p:txBody>
      </p:sp>
      <p:sp>
        <p:nvSpPr>
          <p:cNvPr id="3" name="Content Placeholder 2">
            <a:extLst>
              <a:ext uri="{FF2B5EF4-FFF2-40B4-BE49-F238E27FC236}">
                <a16:creationId xmlns:a16="http://schemas.microsoft.com/office/drawing/2014/main" id="{85D3AA57-EE75-3266-DB45-DCBFB6F1D36A}"/>
              </a:ext>
            </a:extLst>
          </p:cNvPr>
          <p:cNvSpPr>
            <a:spLocks noGrp="1"/>
          </p:cNvSpPr>
          <p:nvPr>
            <p:ph idx="1"/>
          </p:nvPr>
        </p:nvSpPr>
        <p:spPr>
          <a:xfrm>
            <a:off x="2223939" y="2023586"/>
            <a:ext cx="8550898" cy="4351338"/>
          </a:xfrm>
        </p:spPr>
        <p:txBody>
          <a:bodyPr/>
          <a:lstStyle/>
          <a:p>
            <a:r>
              <a:rPr lang="en-US" sz="2000" dirty="0">
                <a:effectLst/>
                <a:latin typeface="Serif"/>
                <a:ea typeface="Calibri" panose="020F0502020204030204" pitchFamily="34" charset="0"/>
                <a:cs typeface="Times New Roman" panose="02020603050405020304" pitchFamily="18" charset="0"/>
              </a:rPr>
              <a:t>Replacing consumption of goods that are imported to a region with consumption of locally produced goods : “import substitution” (Cooke and Watson 2011)</a:t>
            </a:r>
          </a:p>
          <a:p>
            <a:r>
              <a:rPr lang="en-US" sz="2000" dirty="0">
                <a:effectLst/>
                <a:latin typeface="Serif"/>
                <a:ea typeface="Calibri" panose="020F0502020204030204" pitchFamily="34" charset="0"/>
                <a:cs typeface="Times New Roman" panose="02020603050405020304" pitchFamily="18" charset="0"/>
              </a:rPr>
              <a:t>Food expenditures from ‘Buy Local’ campaigns are not usually new; consumers divert money away from other channels of purchase (McFadden 2017) </a:t>
            </a:r>
          </a:p>
          <a:p>
            <a:r>
              <a:rPr lang="en-US" sz="2000" dirty="0">
                <a:latin typeface="Serif"/>
                <a:ea typeface="Calibri" panose="020F0502020204030204" pitchFamily="34" charset="0"/>
                <a:cs typeface="Times New Roman" panose="02020603050405020304" pitchFamily="18" charset="0"/>
              </a:rPr>
              <a:t>T</a:t>
            </a:r>
            <a:r>
              <a:rPr lang="en-US" sz="2000" dirty="0">
                <a:effectLst/>
                <a:latin typeface="Serif"/>
                <a:ea typeface="Calibri" panose="020F0502020204030204" pitchFamily="34" charset="0"/>
                <a:cs typeface="Times New Roman" panose="02020603050405020304" pitchFamily="18" charset="0"/>
              </a:rPr>
              <a:t>rade-off, may or may not result in eventual gain for regional economy</a:t>
            </a:r>
          </a:p>
          <a:p>
            <a:r>
              <a:rPr lang="en-US" sz="2000" dirty="0">
                <a:effectLst/>
                <a:latin typeface="Serif"/>
                <a:ea typeface="Calibri" panose="020F0502020204030204" pitchFamily="34" charset="0"/>
                <a:cs typeface="Times New Roman" panose="02020603050405020304" pitchFamily="18" charset="0"/>
              </a:rPr>
              <a:t>Opportunity-cost framework to evaluate the net economic impact of farmers’ markets in West Virginia (Hughes et al. 2008) </a:t>
            </a:r>
            <a:endParaRPr lang="en-US" sz="2000" dirty="0">
              <a:latin typeface="Serif"/>
              <a:ea typeface="Calibri" panose="020F0502020204030204" pitchFamily="34" charset="0"/>
              <a:cs typeface="Times New Roman" panose="02020603050405020304" pitchFamily="18" charset="0"/>
            </a:endParaRPr>
          </a:p>
          <a:p>
            <a:r>
              <a:rPr lang="en-US" sz="2000" dirty="0">
                <a:effectLst/>
                <a:latin typeface="Serif"/>
                <a:ea typeface="Calibri" panose="020F0502020204030204" pitchFamily="34" charset="0"/>
                <a:cs typeface="Times New Roman" panose="02020603050405020304" pitchFamily="18" charset="0"/>
              </a:rPr>
              <a:t>Net gain in West Virginia, but no significant impact of in South Carolina of ‘buy local’ campaigns through farmer market products (Hughes and </a:t>
            </a:r>
            <a:r>
              <a:rPr lang="en-US" sz="2000" dirty="0" err="1">
                <a:effectLst/>
                <a:latin typeface="Serif"/>
                <a:ea typeface="Calibri" panose="020F0502020204030204" pitchFamily="34" charset="0"/>
                <a:cs typeface="Times New Roman" panose="02020603050405020304" pitchFamily="18" charset="0"/>
              </a:rPr>
              <a:t>Isengildina</a:t>
            </a:r>
            <a:r>
              <a:rPr lang="en-US" sz="2000" dirty="0">
                <a:effectLst/>
                <a:latin typeface="Serif"/>
                <a:ea typeface="Calibri" panose="020F0502020204030204" pitchFamily="34" charset="0"/>
                <a:cs typeface="Times New Roman" panose="02020603050405020304" pitchFamily="18" charset="0"/>
              </a:rPr>
              <a:t>-Massa 2015). </a:t>
            </a:r>
          </a:p>
          <a:p>
            <a:pPr marL="0" indent="0">
              <a:buNone/>
            </a:pPr>
            <a:endParaRPr lang="en-US" dirty="0"/>
          </a:p>
        </p:txBody>
      </p:sp>
      <p:sp>
        <p:nvSpPr>
          <p:cNvPr id="4" name="Isosceles Triangle 3">
            <a:extLst>
              <a:ext uri="{FF2B5EF4-FFF2-40B4-BE49-F238E27FC236}">
                <a16:creationId xmlns:a16="http://schemas.microsoft.com/office/drawing/2014/main" id="{6F0F26F9-6E71-7679-643A-AF0369E8CCBD}"/>
              </a:ext>
            </a:extLst>
          </p:cNvPr>
          <p:cNvSpPr/>
          <p:nvPr/>
        </p:nvSpPr>
        <p:spPr>
          <a:xfrm rot="5400000">
            <a:off x="-398677" y="5555300"/>
            <a:ext cx="1748674" cy="951321"/>
          </a:xfrm>
          <a:prstGeom prst="triangl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B10BF2D8-2CFA-D49C-87E9-57F7008CEE3E}"/>
              </a:ext>
            </a:extLst>
          </p:cNvPr>
          <p:cNvSpPr>
            <a:spLocks noGrp="1"/>
          </p:cNvSpPr>
          <p:nvPr>
            <p:ph type="sldNum" sz="quarter" idx="12"/>
          </p:nvPr>
        </p:nvSpPr>
        <p:spPr/>
        <p:txBody>
          <a:bodyPr/>
          <a:lstStyle/>
          <a:p>
            <a:fld id="{39E8FE93-604E-44D6-BB45-28455FD4DC04}" type="slidenum">
              <a:rPr lang="en-US" smtClean="0"/>
              <a:t>6</a:t>
            </a:fld>
            <a:endParaRPr lang="en-US"/>
          </a:p>
        </p:txBody>
      </p:sp>
    </p:spTree>
    <p:extLst>
      <p:ext uri="{BB962C8B-B14F-4D97-AF65-F5344CB8AC3E}">
        <p14:creationId xmlns:p14="http://schemas.microsoft.com/office/powerpoint/2010/main" val="3406594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16949-6AF5-792D-9920-7F84AD49CF1B}"/>
              </a:ext>
            </a:extLst>
          </p:cNvPr>
          <p:cNvSpPr>
            <a:spLocks noGrp="1"/>
          </p:cNvSpPr>
          <p:nvPr>
            <p:ph type="title"/>
          </p:nvPr>
        </p:nvSpPr>
        <p:spPr/>
        <p:txBody>
          <a:bodyPr/>
          <a:lstStyle/>
          <a:p>
            <a:r>
              <a:rPr lang="en-US" b="1" dirty="0">
                <a:latin typeface="Serif"/>
              </a:rPr>
              <a:t>Background (cont.)</a:t>
            </a:r>
            <a:r>
              <a:rPr lang="en-US" dirty="0"/>
              <a:t> </a:t>
            </a:r>
          </a:p>
        </p:txBody>
      </p:sp>
      <p:graphicFrame>
        <p:nvGraphicFramePr>
          <p:cNvPr id="4" name="Content Placeholder 3">
            <a:extLst>
              <a:ext uri="{FF2B5EF4-FFF2-40B4-BE49-F238E27FC236}">
                <a16:creationId xmlns:a16="http://schemas.microsoft.com/office/drawing/2014/main" id="{2964CDA3-8E63-AB5E-5BA8-B2FA8FAD1A32}"/>
              </a:ext>
            </a:extLst>
          </p:cNvPr>
          <p:cNvGraphicFramePr>
            <a:graphicFrameLocks noGrp="1"/>
          </p:cNvGraphicFramePr>
          <p:nvPr>
            <p:ph idx="1"/>
            <p:extLst>
              <p:ext uri="{D42A27DB-BD31-4B8C-83A1-F6EECF244321}">
                <p14:modId xmlns:p14="http://schemas.microsoft.com/office/powerpoint/2010/main" val="2398356837"/>
              </p:ext>
            </p:extLst>
          </p:nvPr>
        </p:nvGraphicFramePr>
        <p:xfrm>
          <a:off x="738677" y="2642465"/>
          <a:ext cx="6397414" cy="321874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2">
            <a:extLst>
              <a:ext uri="{FF2B5EF4-FFF2-40B4-BE49-F238E27FC236}">
                <a16:creationId xmlns:a16="http://schemas.microsoft.com/office/drawing/2014/main" id="{7E87C147-4BCA-B8B2-5B3B-7CA9C1CC984B}"/>
              </a:ext>
            </a:extLst>
          </p:cNvPr>
          <p:cNvSpPr txBox="1">
            <a:spLocks/>
          </p:cNvSpPr>
          <p:nvPr/>
        </p:nvSpPr>
        <p:spPr>
          <a:xfrm>
            <a:off x="7654564" y="2125120"/>
            <a:ext cx="4063823" cy="38986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latin typeface="Serif"/>
                <a:ea typeface="Calibri" panose="020F0502020204030204" pitchFamily="34" charset="0"/>
              </a:rPr>
              <a:t>Total alcohol consumption by U.S. citizens mostly unchanged for some time </a:t>
            </a:r>
            <a:endParaRPr lang="en-US" sz="2000" dirty="0">
              <a:latin typeface="Serif"/>
              <a:ea typeface="Calibri" panose="020F0502020204030204" pitchFamily="34" charset="0"/>
              <a:cs typeface="Times New Roman" panose="02020603050405020304" pitchFamily="18" charset="0"/>
            </a:endParaRPr>
          </a:p>
          <a:p>
            <a:r>
              <a:rPr lang="en-US" sz="2000" dirty="0">
                <a:latin typeface="Serif"/>
                <a:ea typeface="Calibri" panose="020F0502020204030204" pitchFamily="34" charset="0"/>
                <a:cs typeface="Times New Roman" panose="02020603050405020304" pitchFamily="18" charset="0"/>
              </a:rPr>
              <a:t>Craft beverages themselves are substitutable</a:t>
            </a:r>
          </a:p>
          <a:p>
            <a:r>
              <a:rPr lang="en-US" sz="2000" dirty="0">
                <a:latin typeface="Serif"/>
                <a:ea typeface="Calibri" panose="020F0502020204030204" pitchFamily="34" charset="0"/>
                <a:cs typeface="Times New Roman" panose="02020603050405020304" pitchFamily="18" charset="0"/>
              </a:rPr>
              <a:t>‘Buy Local’ campaign for one beverage may have consequences for other alternatives such as craft beer, wine, and craft hard seltzer</a:t>
            </a:r>
          </a:p>
          <a:p>
            <a:r>
              <a:rPr lang="en-US" sz="2000" dirty="0">
                <a:latin typeface="Serif"/>
                <a:ea typeface="Calibri" panose="020F0502020204030204" pitchFamily="34" charset="0"/>
              </a:rPr>
              <a:t>Net economic impact of a local hard cider industry should consider substitution effects</a:t>
            </a:r>
            <a:endParaRPr lang="en-US" sz="2000" dirty="0">
              <a:latin typeface="Serif"/>
            </a:endParaRPr>
          </a:p>
        </p:txBody>
      </p:sp>
      <p:sp>
        <p:nvSpPr>
          <p:cNvPr id="6" name="TextBox 5">
            <a:extLst>
              <a:ext uri="{FF2B5EF4-FFF2-40B4-BE49-F238E27FC236}">
                <a16:creationId xmlns:a16="http://schemas.microsoft.com/office/drawing/2014/main" id="{CCF38778-6DED-AF7F-5C33-BAC823B72FCB}"/>
              </a:ext>
            </a:extLst>
          </p:cNvPr>
          <p:cNvSpPr txBox="1"/>
          <p:nvPr/>
        </p:nvSpPr>
        <p:spPr>
          <a:xfrm>
            <a:off x="988487" y="2045682"/>
            <a:ext cx="5897793" cy="584775"/>
          </a:xfrm>
          <a:prstGeom prst="rect">
            <a:avLst/>
          </a:prstGeom>
          <a:noFill/>
        </p:spPr>
        <p:txBody>
          <a:bodyPr wrap="square" rtlCol="0">
            <a:spAutoFit/>
          </a:bodyPr>
          <a:lstStyle/>
          <a:p>
            <a:r>
              <a:rPr lang="en-US" sz="1600" dirty="0">
                <a:effectLst/>
                <a:latin typeface="Serif"/>
                <a:ea typeface="Calibri" panose="020F0502020204030204" pitchFamily="34" charset="0"/>
              </a:rPr>
              <a:t>Fig 1: Per capita alcohol consumption of all beverages (in gallons of ethanol)</a:t>
            </a:r>
            <a:endParaRPr lang="en-US" sz="1600" dirty="0">
              <a:latin typeface="Serif"/>
            </a:endParaRPr>
          </a:p>
        </p:txBody>
      </p:sp>
      <p:sp>
        <p:nvSpPr>
          <p:cNvPr id="7" name="TextBox 6">
            <a:extLst>
              <a:ext uri="{FF2B5EF4-FFF2-40B4-BE49-F238E27FC236}">
                <a16:creationId xmlns:a16="http://schemas.microsoft.com/office/drawing/2014/main" id="{23FC5426-AD71-C6D5-9C02-165F8487B340}"/>
              </a:ext>
            </a:extLst>
          </p:cNvPr>
          <p:cNvSpPr txBox="1"/>
          <p:nvPr/>
        </p:nvSpPr>
        <p:spPr>
          <a:xfrm>
            <a:off x="738677" y="5885227"/>
            <a:ext cx="2525354" cy="276999"/>
          </a:xfrm>
          <a:prstGeom prst="rect">
            <a:avLst/>
          </a:prstGeom>
          <a:noFill/>
        </p:spPr>
        <p:txBody>
          <a:bodyPr wrap="square" rtlCol="0">
            <a:spAutoFit/>
          </a:bodyPr>
          <a:lstStyle/>
          <a:p>
            <a:r>
              <a:rPr lang="en-US" sz="1200" dirty="0">
                <a:effectLst/>
                <a:latin typeface="Serif"/>
                <a:ea typeface="Calibri" panose="020F0502020204030204" pitchFamily="34" charset="0"/>
              </a:rPr>
              <a:t>Source: Slater and Alpert 2021</a:t>
            </a:r>
            <a:endParaRPr lang="en-US" sz="1200" dirty="0">
              <a:latin typeface="Serif"/>
            </a:endParaRPr>
          </a:p>
        </p:txBody>
      </p:sp>
      <p:sp>
        <p:nvSpPr>
          <p:cNvPr id="8" name="Slide Number Placeholder 7">
            <a:extLst>
              <a:ext uri="{FF2B5EF4-FFF2-40B4-BE49-F238E27FC236}">
                <a16:creationId xmlns:a16="http://schemas.microsoft.com/office/drawing/2014/main" id="{8713F5A5-BE23-A2D1-47E5-F88E1DFE115B}"/>
              </a:ext>
            </a:extLst>
          </p:cNvPr>
          <p:cNvSpPr>
            <a:spLocks noGrp="1"/>
          </p:cNvSpPr>
          <p:nvPr>
            <p:ph type="sldNum" sz="quarter" idx="12"/>
          </p:nvPr>
        </p:nvSpPr>
        <p:spPr/>
        <p:txBody>
          <a:bodyPr/>
          <a:lstStyle/>
          <a:p>
            <a:fld id="{39E8FE93-604E-44D6-BB45-28455FD4DC04}" type="slidenum">
              <a:rPr lang="en-US" smtClean="0"/>
              <a:t>7</a:t>
            </a:fld>
            <a:endParaRPr lang="en-US"/>
          </a:p>
        </p:txBody>
      </p:sp>
    </p:spTree>
    <p:extLst>
      <p:ext uri="{BB962C8B-B14F-4D97-AF65-F5344CB8AC3E}">
        <p14:creationId xmlns:p14="http://schemas.microsoft.com/office/powerpoint/2010/main" val="1605694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a:extLst>
              <a:ext uri="{FF2B5EF4-FFF2-40B4-BE49-F238E27FC236}">
                <a16:creationId xmlns:a16="http://schemas.microsoft.com/office/drawing/2014/main" id="{7E52AF62-194E-235F-66AB-6117DBB4F87B}"/>
              </a:ext>
            </a:extLst>
          </p:cNvPr>
          <p:cNvGraphicFramePr>
            <a:graphicFrameLocks/>
          </p:cNvGraphicFramePr>
          <p:nvPr>
            <p:extLst>
              <p:ext uri="{D42A27DB-BD31-4B8C-83A1-F6EECF244321}">
                <p14:modId xmlns:p14="http://schemas.microsoft.com/office/powerpoint/2010/main" val="450514764"/>
              </p:ext>
            </p:extLst>
          </p:nvPr>
        </p:nvGraphicFramePr>
        <p:xfrm>
          <a:off x="716437" y="1508289"/>
          <a:ext cx="10775917" cy="4999071"/>
        </p:xfrm>
        <a:graphic>
          <a:graphicData uri="http://schemas.openxmlformats.org/drawingml/2006/table">
            <a:tbl>
              <a:tblPr firstRow="1" firstCol="1" bandRow="1"/>
              <a:tblGrid>
                <a:gridCol w="2040274">
                  <a:extLst>
                    <a:ext uri="{9D8B030D-6E8A-4147-A177-3AD203B41FA5}">
                      <a16:colId xmlns:a16="http://schemas.microsoft.com/office/drawing/2014/main" val="2386737612"/>
                    </a:ext>
                  </a:extLst>
                </a:gridCol>
                <a:gridCol w="8735643">
                  <a:extLst>
                    <a:ext uri="{9D8B030D-6E8A-4147-A177-3AD203B41FA5}">
                      <a16:colId xmlns:a16="http://schemas.microsoft.com/office/drawing/2014/main" val="3486048386"/>
                    </a:ext>
                  </a:extLst>
                </a:gridCol>
              </a:tblGrid>
              <a:tr h="262153">
                <a:tc>
                  <a:txBody>
                    <a:bodyPr/>
                    <a:lstStyle/>
                    <a:p>
                      <a:pPr marL="0" marR="0" algn="l" fontAlgn="t">
                        <a:lnSpc>
                          <a:spcPct val="107000"/>
                        </a:lnSpc>
                        <a:spcBef>
                          <a:spcPts val="0"/>
                        </a:spcBef>
                        <a:spcAft>
                          <a:spcPts val="0"/>
                        </a:spcAft>
                      </a:pPr>
                      <a:r>
                        <a:rPr lang="en-US" sz="1600" b="1" i="0" u="none" strike="noStrike" dirty="0">
                          <a:solidFill>
                            <a:srgbClr val="00B050"/>
                          </a:solidFill>
                          <a:effectLst/>
                          <a:latin typeface="Serif"/>
                          <a:ea typeface="Calibri" panose="020F0502020204030204" pitchFamily="34" charset="0"/>
                          <a:cs typeface="Times New Roman" panose="02020603050405020304" pitchFamily="18" charset="0"/>
                        </a:rPr>
                        <a:t>Year(s)</a:t>
                      </a:r>
                      <a:endParaRPr lang="en-US" sz="1600" b="0" i="0" u="none" strike="noStrike" dirty="0">
                        <a:solidFill>
                          <a:srgbClr val="00B050"/>
                        </a:solidFill>
                        <a:effectLst/>
                        <a:latin typeface="Serif"/>
                      </a:endParaRPr>
                    </a:p>
                  </a:txBody>
                  <a:tcPr marL="64916" marR="64916" marT="901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600" b="1" i="0" u="none" strike="noStrike" dirty="0">
                          <a:solidFill>
                            <a:srgbClr val="00B050"/>
                          </a:solidFill>
                          <a:effectLst/>
                          <a:latin typeface="Serif"/>
                          <a:ea typeface="Calibri" panose="020F0502020204030204" pitchFamily="34" charset="0"/>
                          <a:cs typeface="Times New Roman" panose="02020603050405020304" pitchFamily="18" charset="0"/>
                        </a:rPr>
                        <a:t>Event</a:t>
                      </a:r>
                      <a:endParaRPr lang="en-US" sz="1600" b="0" i="0" u="none" strike="noStrike" dirty="0">
                        <a:solidFill>
                          <a:srgbClr val="00B050"/>
                        </a:solidFill>
                        <a:effectLst/>
                        <a:latin typeface="Serif"/>
                      </a:endParaRPr>
                    </a:p>
                  </a:txBody>
                  <a:tcPr marL="64916" marR="64916" marT="9016"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4628321"/>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1623</a:t>
                      </a:r>
                      <a:endParaRPr lang="en-US" sz="1400" b="0" i="0" u="none" strike="noStrike">
                        <a:effectLst/>
                        <a:latin typeface="Serif"/>
                      </a:endParaRPr>
                    </a:p>
                  </a:txBody>
                  <a:tcPr marL="64916" marR="64916" marT="9016"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l" fontAlgn="t">
                        <a:lnSpc>
                          <a:spcPct val="107000"/>
                        </a:lnSpc>
                        <a:spcBef>
                          <a:spcPts val="0"/>
                        </a:spcBef>
                        <a:spcAft>
                          <a:spcPts val="0"/>
                        </a:spcAft>
                      </a:pPr>
                      <a:r>
                        <a:rPr lang="en-US" sz="1400" b="0" i="0" u="none" strike="noStrike" dirty="0">
                          <a:effectLst/>
                          <a:latin typeface="Serif"/>
                          <a:ea typeface="Calibri" panose="020F0502020204030204" pitchFamily="34" charset="0"/>
                          <a:cs typeface="Times New Roman" panose="02020603050405020304" pitchFamily="18" charset="0"/>
                        </a:rPr>
                        <a:t>First cultivated apple tree planted in Boston</a:t>
                      </a:r>
                      <a:endParaRPr lang="en-US" sz="1400" b="0" i="0" u="none" strike="noStrike" dirty="0">
                        <a:effectLst/>
                        <a:latin typeface="Serif"/>
                      </a:endParaRPr>
                    </a:p>
                  </a:txBody>
                  <a:tcPr marL="64916" marR="64916" marT="9016"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66086187"/>
                  </a:ext>
                </a:extLst>
              </a:tr>
              <a:tr h="230456">
                <a:tc>
                  <a:txBody>
                    <a:bodyPr/>
                    <a:lstStyle/>
                    <a:p>
                      <a:pPr marL="0" marR="0" algn="l" fontAlgn="t">
                        <a:lnSpc>
                          <a:spcPct val="107000"/>
                        </a:lnSpc>
                        <a:spcBef>
                          <a:spcPts val="0"/>
                        </a:spcBef>
                        <a:spcAft>
                          <a:spcPts val="0"/>
                        </a:spcAft>
                      </a:pPr>
                      <a:r>
                        <a:rPr lang="en-US" sz="1400" b="0" i="0" u="none" strike="noStrike" dirty="0">
                          <a:effectLst/>
                          <a:latin typeface="Serif"/>
                          <a:ea typeface="Calibri" panose="020F0502020204030204" pitchFamily="34" charset="0"/>
                          <a:cs typeface="Times New Roman" panose="02020603050405020304" pitchFamily="18" charset="0"/>
                        </a:rPr>
                        <a:t>1647</a:t>
                      </a:r>
                      <a:endParaRPr lang="en-US" sz="1400" b="0" i="0" u="none" strike="noStrike" dirty="0">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First grafted apple tree arriving from Europe</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3255796585"/>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1726</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A single Boston village (40 families) reported to have produced 10,000 barrels of cider</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1565145343"/>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1767</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dirty="0">
                          <a:effectLst/>
                          <a:latin typeface="Serif"/>
                          <a:ea typeface="Calibri" panose="020F0502020204030204" pitchFamily="34" charset="0"/>
                          <a:cs typeface="Times New Roman" panose="02020603050405020304" pitchFamily="18" charset="0"/>
                        </a:rPr>
                        <a:t>1.14 barrels (more than 35 gallon) per person yearly cider consumption reported for Massachusetts</a:t>
                      </a:r>
                      <a:endParaRPr lang="en-US" sz="1400" b="0" i="0" u="none" strike="noStrike" dirty="0">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1060768311"/>
                  </a:ext>
                </a:extLst>
              </a:tr>
              <a:tr h="452154">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1774-1884</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Lifetime of ‘Johnny Appleseed’ (John Chapman), nurseryman who travelled from Pennsylvania to up to Ohio and Indiana plating apple seeds and selling seedlings to farmers, creating varieties of cider apples</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3963487729"/>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(By) 1775</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10% New England farms owned and operated cider mill</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1657050739"/>
                  </a:ext>
                </a:extLst>
              </a:tr>
              <a:tr h="247503">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1810</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dirty="0">
                          <a:effectLst/>
                          <a:latin typeface="Serif"/>
                          <a:ea typeface="Calibri" panose="020F0502020204030204" pitchFamily="34" charset="0"/>
                          <a:cs typeface="Times New Roman" panose="02020603050405020304" pitchFamily="18" charset="0"/>
                        </a:rPr>
                        <a:t>198,000 barrels of cider made in Essex County, New Jersey </a:t>
                      </a:r>
                      <a:endParaRPr lang="en-US" sz="1400" b="0" i="0" u="none" strike="noStrike" dirty="0">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2696823162"/>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1825-1855</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First wave of temperance movement</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4205594803"/>
                  </a:ext>
                </a:extLst>
              </a:tr>
              <a:tr h="452154">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1860-1910</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Rural population drop from 84% to 30% due to urban migration, replacement of homemade farm cider from village to beer from breweries in cities</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4011281854"/>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1880s</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Cutting down of many orchards due to widespread insect damage</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3894456325"/>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1899-1919</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Drop of yearly cider production in the country from 55 million to 13 million gallons</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1817927105"/>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January, 1920</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dirty="0">
                          <a:effectLst/>
                          <a:latin typeface="Serif"/>
                          <a:ea typeface="Calibri" panose="020F0502020204030204" pitchFamily="34" charset="0"/>
                          <a:cs typeface="Times New Roman" panose="02020603050405020304" pitchFamily="18" charset="0"/>
                        </a:rPr>
                        <a:t>Effect-taking of Prohibition: ban of production, transportation and sales of alcoholic beverages</a:t>
                      </a:r>
                      <a:endParaRPr lang="en-US" sz="1400" b="0" i="0" u="none" strike="noStrike" dirty="0">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2419425105"/>
                  </a:ext>
                </a:extLst>
              </a:tr>
              <a:tr h="452154">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October, 1920</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Amendment of Prohibition to make production of hard cider up to 200 gallons a year legal as long as the juice fermented naturally, but selling still illegal </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2254922890"/>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1933</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Lifting of Prohibition </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4102082678"/>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1978</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Home brewing made legal</a:t>
                      </a:r>
                      <a:endParaRPr lang="en-US" sz="1400" b="0" i="0" u="none" strike="noStrike">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2062013995"/>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1990-2004</a:t>
                      </a:r>
                      <a:endParaRPr lang="en-US" sz="1400" b="0" i="0" u="none" strike="noStrike">
                        <a:effectLst/>
                        <a:latin typeface="Serif"/>
                      </a:endParaRPr>
                    </a:p>
                  </a:txBody>
                  <a:tcPr marL="64916" marR="64916" marT="9016" marB="0">
                    <a:lnL>
                      <a:noFill/>
                    </a:lnL>
                    <a:lnR>
                      <a:noFill/>
                    </a:lnR>
                    <a:lnT>
                      <a:noFill/>
                    </a:lnT>
                    <a:lnB>
                      <a:noFill/>
                    </a:lnB>
                  </a:tcPr>
                </a:tc>
                <a:tc>
                  <a:txBody>
                    <a:bodyPr/>
                    <a:lstStyle/>
                    <a:p>
                      <a:pPr marL="0" marR="0" algn="l" fontAlgn="t">
                        <a:lnSpc>
                          <a:spcPct val="107000"/>
                        </a:lnSpc>
                        <a:spcBef>
                          <a:spcPts val="0"/>
                        </a:spcBef>
                        <a:spcAft>
                          <a:spcPts val="0"/>
                        </a:spcAft>
                      </a:pPr>
                      <a:r>
                        <a:rPr lang="en-US" sz="1400" b="0" i="0" u="none" strike="noStrike" dirty="0">
                          <a:effectLst/>
                          <a:latin typeface="Serif"/>
                          <a:ea typeface="Calibri" panose="020F0502020204030204" pitchFamily="34" charset="0"/>
                          <a:cs typeface="Times New Roman" panose="02020603050405020304" pitchFamily="18" charset="0"/>
                        </a:rPr>
                        <a:t>Hard cider consumption increase from 271,000 gallons to more than 1.33 million gallons yearly in America</a:t>
                      </a:r>
                      <a:endParaRPr lang="en-US" sz="1400" b="0" i="0" u="none" strike="noStrike" dirty="0">
                        <a:effectLst/>
                        <a:latin typeface="Serif"/>
                      </a:endParaRPr>
                    </a:p>
                  </a:txBody>
                  <a:tcPr marL="64916" marR="64916" marT="9016" marB="0">
                    <a:lnL>
                      <a:noFill/>
                    </a:lnL>
                    <a:lnR>
                      <a:noFill/>
                    </a:lnR>
                    <a:lnT>
                      <a:noFill/>
                    </a:lnT>
                    <a:lnB>
                      <a:noFill/>
                    </a:lnB>
                  </a:tcPr>
                </a:tc>
                <a:extLst>
                  <a:ext uri="{0D108BD9-81ED-4DB2-BD59-A6C34878D82A}">
                    <a16:rowId xmlns:a16="http://schemas.microsoft.com/office/drawing/2014/main" val="1140724149"/>
                  </a:ext>
                </a:extLst>
              </a:tr>
              <a:tr h="230456">
                <a:tc>
                  <a:txBody>
                    <a:bodyPr/>
                    <a:lstStyle/>
                    <a:p>
                      <a:pPr marL="0" marR="0" algn="l" fontAlgn="t">
                        <a:lnSpc>
                          <a:spcPct val="107000"/>
                        </a:lnSpc>
                        <a:spcBef>
                          <a:spcPts val="0"/>
                        </a:spcBef>
                        <a:spcAft>
                          <a:spcPts val="0"/>
                        </a:spcAft>
                      </a:pPr>
                      <a:r>
                        <a:rPr lang="en-US" sz="1400" b="0" i="0" u="none" strike="noStrike">
                          <a:effectLst/>
                          <a:latin typeface="Serif"/>
                          <a:ea typeface="Calibri" panose="020F0502020204030204" pitchFamily="34" charset="0"/>
                          <a:cs typeface="Times New Roman" panose="02020603050405020304" pitchFamily="18" charset="0"/>
                        </a:rPr>
                        <a:t>2008-2018</a:t>
                      </a:r>
                      <a:endParaRPr lang="en-US" sz="1400" b="0" i="0" u="none" strike="noStrike">
                        <a:effectLst/>
                        <a:latin typeface="Serif"/>
                      </a:endParaRPr>
                    </a:p>
                  </a:txBody>
                  <a:tcPr marL="64916" marR="64916" marT="9016"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l" fontAlgn="t">
                        <a:lnSpc>
                          <a:spcPct val="107000"/>
                        </a:lnSpc>
                        <a:spcBef>
                          <a:spcPts val="0"/>
                        </a:spcBef>
                        <a:spcAft>
                          <a:spcPts val="0"/>
                        </a:spcAft>
                      </a:pPr>
                      <a:r>
                        <a:rPr lang="en-US" sz="1400" b="0" i="0" u="none" strike="noStrike" dirty="0">
                          <a:effectLst/>
                          <a:latin typeface="Serif"/>
                          <a:ea typeface="Calibri" panose="020F0502020204030204" pitchFamily="34" charset="0"/>
                          <a:cs typeface="Times New Roman" panose="02020603050405020304" pitchFamily="18" charset="0"/>
                        </a:rPr>
                        <a:t>Total off-premise cider sales rise from $44 million to $504 million </a:t>
                      </a:r>
                      <a:endParaRPr lang="en-US" sz="1400" b="0" i="0" u="none" strike="noStrike" dirty="0">
                        <a:effectLst/>
                        <a:latin typeface="Serif"/>
                      </a:endParaRPr>
                    </a:p>
                  </a:txBody>
                  <a:tcPr marL="64916" marR="64916" marT="9016"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64019965"/>
                  </a:ext>
                </a:extLst>
              </a:tr>
            </a:tbl>
          </a:graphicData>
        </a:graphic>
      </p:graphicFrame>
      <p:sp>
        <p:nvSpPr>
          <p:cNvPr id="4" name="TextBox 3">
            <a:extLst>
              <a:ext uri="{FF2B5EF4-FFF2-40B4-BE49-F238E27FC236}">
                <a16:creationId xmlns:a16="http://schemas.microsoft.com/office/drawing/2014/main" id="{BB0B0764-D79C-5ED1-2433-787B1A2983D3}"/>
              </a:ext>
            </a:extLst>
          </p:cNvPr>
          <p:cNvSpPr txBox="1"/>
          <p:nvPr/>
        </p:nvSpPr>
        <p:spPr>
          <a:xfrm>
            <a:off x="414780" y="478240"/>
            <a:ext cx="11077574" cy="707886"/>
          </a:xfrm>
          <a:prstGeom prst="rect">
            <a:avLst/>
          </a:prstGeom>
          <a:noFill/>
        </p:spPr>
        <p:txBody>
          <a:bodyPr wrap="square" rtlCol="0">
            <a:spAutoFit/>
          </a:bodyPr>
          <a:lstStyle/>
          <a:p>
            <a:pPr algn="r"/>
            <a:r>
              <a:rPr lang="en-US" sz="4000" b="1" dirty="0">
                <a:latin typeface="Serif"/>
              </a:rPr>
              <a:t>Hard cider: History in the U.S.</a:t>
            </a:r>
          </a:p>
        </p:txBody>
      </p:sp>
      <p:sp>
        <p:nvSpPr>
          <p:cNvPr id="5" name="TextBox 4">
            <a:extLst>
              <a:ext uri="{FF2B5EF4-FFF2-40B4-BE49-F238E27FC236}">
                <a16:creationId xmlns:a16="http://schemas.microsoft.com/office/drawing/2014/main" id="{78179618-2EE3-21B0-AB98-B8671D106AB2}"/>
              </a:ext>
            </a:extLst>
          </p:cNvPr>
          <p:cNvSpPr txBox="1"/>
          <p:nvPr/>
        </p:nvSpPr>
        <p:spPr>
          <a:xfrm>
            <a:off x="632626" y="6561548"/>
            <a:ext cx="6739133" cy="261610"/>
          </a:xfrm>
          <a:prstGeom prst="rect">
            <a:avLst/>
          </a:prstGeom>
          <a:noFill/>
        </p:spPr>
        <p:txBody>
          <a:bodyPr wrap="square" rtlCol="0">
            <a:spAutoFit/>
          </a:bodyPr>
          <a:lstStyle/>
          <a:p>
            <a:r>
              <a:rPr lang="en-US" sz="1100" dirty="0">
                <a:effectLst/>
                <a:latin typeface="Times New Roman" panose="02020603050405020304" pitchFamily="18" charset="0"/>
                <a:ea typeface="Calibri" panose="020F0502020204030204" pitchFamily="34" charset="0"/>
              </a:rPr>
              <a:t>Source: Watson 2013; Bedford 2021; Aaron and Musto 1981; </a:t>
            </a:r>
            <a:r>
              <a:rPr lang="en-US" sz="1100" dirty="0" err="1">
                <a:effectLst/>
                <a:latin typeface="Times New Roman" panose="02020603050405020304" pitchFamily="18" charset="0"/>
                <a:ea typeface="Calibri" panose="020F0502020204030204" pitchFamily="34" charset="0"/>
              </a:rPr>
              <a:t>Tobia</a:t>
            </a:r>
            <a:r>
              <a:rPr lang="en-US" sz="1100" dirty="0">
                <a:effectLst/>
                <a:latin typeface="Times New Roman" panose="02020603050405020304" pitchFamily="18" charset="0"/>
                <a:ea typeface="Calibri" panose="020F0502020204030204" pitchFamily="34" charset="0"/>
              </a:rPr>
              <a:t> 2021</a:t>
            </a:r>
            <a:endParaRPr lang="en-US" sz="1100" dirty="0"/>
          </a:p>
        </p:txBody>
      </p:sp>
      <p:sp>
        <p:nvSpPr>
          <p:cNvPr id="6" name="TextBox 5">
            <a:extLst>
              <a:ext uri="{FF2B5EF4-FFF2-40B4-BE49-F238E27FC236}">
                <a16:creationId xmlns:a16="http://schemas.microsoft.com/office/drawing/2014/main" id="{94AA9C6D-9AF9-22F1-43A5-95E889BD984A}"/>
              </a:ext>
            </a:extLst>
          </p:cNvPr>
          <p:cNvSpPr txBox="1"/>
          <p:nvPr/>
        </p:nvSpPr>
        <p:spPr>
          <a:xfrm>
            <a:off x="699646" y="1169735"/>
            <a:ext cx="4249426" cy="338554"/>
          </a:xfrm>
          <a:prstGeom prst="rect">
            <a:avLst/>
          </a:prstGeom>
          <a:noFill/>
        </p:spPr>
        <p:txBody>
          <a:bodyPr wrap="square" rtlCol="0">
            <a:spAutoFit/>
          </a:bodyPr>
          <a:lstStyle/>
          <a:p>
            <a:r>
              <a:rPr lang="en-US" sz="1600" dirty="0">
                <a:effectLst/>
                <a:latin typeface="Serif"/>
                <a:ea typeface="Calibri" panose="020F0502020204030204" pitchFamily="34" charset="0"/>
              </a:rPr>
              <a:t>Table 1: Hard cider timeline in United States</a:t>
            </a:r>
            <a:endParaRPr lang="en-US" sz="1600" dirty="0">
              <a:latin typeface="Serif"/>
            </a:endParaRPr>
          </a:p>
        </p:txBody>
      </p:sp>
      <p:sp>
        <p:nvSpPr>
          <p:cNvPr id="3" name="Slide Number Placeholder 2">
            <a:extLst>
              <a:ext uri="{FF2B5EF4-FFF2-40B4-BE49-F238E27FC236}">
                <a16:creationId xmlns:a16="http://schemas.microsoft.com/office/drawing/2014/main" id="{B050566D-9394-664D-A49B-12A3ACE37E82}"/>
              </a:ext>
            </a:extLst>
          </p:cNvPr>
          <p:cNvSpPr>
            <a:spLocks noGrp="1"/>
          </p:cNvSpPr>
          <p:nvPr>
            <p:ph type="sldNum" sz="quarter" idx="12"/>
          </p:nvPr>
        </p:nvSpPr>
        <p:spPr/>
        <p:txBody>
          <a:bodyPr/>
          <a:lstStyle/>
          <a:p>
            <a:fld id="{39E8FE93-604E-44D6-BB45-28455FD4DC04}" type="slidenum">
              <a:rPr lang="en-US" smtClean="0"/>
              <a:t>8</a:t>
            </a:fld>
            <a:endParaRPr lang="en-US"/>
          </a:p>
        </p:txBody>
      </p:sp>
    </p:spTree>
    <p:extLst>
      <p:ext uri="{BB962C8B-B14F-4D97-AF65-F5344CB8AC3E}">
        <p14:creationId xmlns:p14="http://schemas.microsoft.com/office/powerpoint/2010/main" val="2648014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57CF6-8648-CA97-DFC9-E3EC464A9282}"/>
              </a:ext>
            </a:extLst>
          </p:cNvPr>
          <p:cNvSpPr>
            <a:spLocks noGrp="1"/>
          </p:cNvSpPr>
          <p:nvPr>
            <p:ph type="title"/>
          </p:nvPr>
        </p:nvSpPr>
        <p:spPr/>
        <p:txBody>
          <a:bodyPr/>
          <a:lstStyle/>
          <a:p>
            <a:r>
              <a:rPr lang="en-US" b="1" dirty="0">
                <a:latin typeface="Serif"/>
              </a:rPr>
              <a:t>Craft Beverages: Current Market Scenario</a:t>
            </a:r>
          </a:p>
        </p:txBody>
      </p:sp>
      <p:sp>
        <p:nvSpPr>
          <p:cNvPr id="3" name="TextBox 2">
            <a:extLst>
              <a:ext uri="{FF2B5EF4-FFF2-40B4-BE49-F238E27FC236}">
                <a16:creationId xmlns:a16="http://schemas.microsoft.com/office/drawing/2014/main" id="{8D85AC79-D917-9683-BFB1-2EB4B5347216}"/>
              </a:ext>
            </a:extLst>
          </p:cNvPr>
          <p:cNvSpPr txBox="1"/>
          <p:nvPr/>
        </p:nvSpPr>
        <p:spPr>
          <a:xfrm>
            <a:off x="6551629" y="4406713"/>
            <a:ext cx="2949804" cy="1663725"/>
          </a:xfrm>
          <a:prstGeom prst="rect">
            <a:avLst/>
          </a:prstGeom>
          <a:noFill/>
        </p:spPr>
        <p:txBody>
          <a:bodyPr wrap="square" rtlCol="0">
            <a:spAutoFit/>
          </a:bodyPr>
          <a:lstStyle/>
          <a:p>
            <a:pPr marL="0" marR="0">
              <a:lnSpc>
                <a:spcPct val="107000"/>
              </a:lnSpc>
              <a:spcBef>
                <a:spcPts val="0"/>
              </a:spcBef>
              <a:spcAft>
                <a:spcPts val="800"/>
              </a:spcAft>
            </a:pPr>
            <a:r>
              <a:rPr lang="en-US" sz="3200" dirty="0">
                <a:effectLst/>
                <a:latin typeface="Serif"/>
                <a:ea typeface="Calibri" panose="020F0502020204030204" pitchFamily="34" charset="0"/>
              </a:rPr>
              <a:t>$4.5 billion </a:t>
            </a:r>
            <a:r>
              <a:rPr lang="en-US" sz="2000" dirty="0">
                <a:effectLst/>
                <a:latin typeface="Serif"/>
                <a:ea typeface="Calibri" panose="020F0502020204030204" pitchFamily="34" charset="0"/>
              </a:rPr>
              <a:t>in 2021 from $35 million industry in 2017 for hard seltzer</a:t>
            </a:r>
            <a:endParaRPr lang="en-US" sz="2000" dirty="0">
              <a:latin typeface="Serif"/>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FA31F379-4261-8D24-3B67-3F8C31218492}"/>
              </a:ext>
            </a:extLst>
          </p:cNvPr>
          <p:cNvSpPr txBox="1"/>
          <p:nvPr/>
        </p:nvSpPr>
        <p:spPr>
          <a:xfrm>
            <a:off x="5073977" y="1961432"/>
            <a:ext cx="2637934" cy="1592615"/>
          </a:xfrm>
          <a:prstGeom prst="rect">
            <a:avLst/>
          </a:prstGeom>
          <a:noFill/>
        </p:spPr>
        <p:txBody>
          <a:bodyPr wrap="square" rtlCol="0">
            <a:spAutoFit/>
          </a:bodyPr>
          <a:lstStyle/>
          <a:p>
            <a:pPr marL="0" marR="0">
              <a:lnSpc>
                <a:spcPct val="107000"/>
              </a:lnSpc>
              <a:spcBef>
                <a:spcPts val="0"/>
              </a:spcBef>
              <a:spcAft>
                <a:spcPts val="800"/>
              </a:spcAft>
            </a:pPr>
            <a:r>
              <a:rPr lang="en-US" sz="3200" dirty="0">
                <a:effectLst/>
                <a:latin typeface="Serif"/>
                <a:ea typeface="Calibri" panose="020F0502020204030204" pitchFamily="34" charset="0"/>
                <a:cs typeface="Times New Roman" panose="02020603050405020304" pitchFamily="18" charset="0"/>
              </a:rPr>
              <a:t>900% </a:t>
            </a:r>
            <a:r>
              <a:rPr lang="en-US" sz="2000" dirty="0">
                <a:effectLst/>
                <a:latin typeface="Serif"/>
                <a:ea typeface="Calibri" panose="020F0502020204030204" pitchFamily="34" charset="0"/>
                <a:cs typeface="Times New Roman" panose="02020603050405020304" pitchFamily="18" charset="0"/>
              </a:rPr>
              <a:t>expansion of hard cider market between 2001 and 2017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34BF342E-B928-5967-89A9-E4FEBFE14F12}"/>
              </a:ext>
            </a:extLst>
          </p:cNvPr>
          <p:cNvSpPr txBox="1"/>
          <p:nvPr/>
        </p:nvSpPr>
        <p:spPr>
          <a:xfrm>
            <a:off x="2765982" y="4303018"/>
            <a:ext cx="2352773" cy="1592615"/>
          </a:xfrm>
          <a:prstGeom prst="rect">
            <a:avLst/>
          </a:prstGeom>
          <a:noFill/>
        </p:spPr>
        <p:txBody>
          <a:bodyPr wrap="square" rtlCol="0">
            <a:spAutoFit/>
          </a:bodyPr>
          <a:lstStyle/>
          <a:p>
            <a:pPr marL="0" marR="0">
              <a:lnSpc>
                <a:spcPct val="107000"/>
              </a:lnSpc>
              <a:spcBef>
                <a:spcPts val="0"/>
              </a:spcBef>
              <a:spcAft>
                <a:spcPts val="800"/>
              </a:spcAft>
            </a:pPr>
            <a:r>
              <a:rPr lang="en-US" sz="3200" dirty="0">
                <a:effectLst/>
                <a:latin typeface="Serif"/>
                <a:ea typeface="Calibri" panose="020F0502020204030204" pitchFamily="34" charset="0"/>
                <a:cs typeface="Times New Roman" panose="02020603050405020304" pitchFamily="18" charset="0"/>
              </a:rPr>
              <a:t>400% </a:t>
            </a:r>
            <a:r>
              <a:rPr lang="en-US" sz="2000" dirty="0">
                <a:effectLst/>
                <a:latin typeface="Serif"/>
                <a:ea typeface="Calibri" panose="020F0502020204030204" pitchFamily="34" charset="0"/>
                <a:cs typeface="Times New Roman" panose="02020603050405020304" pitchFamily="18" charset="0"/>
              </a:rPr>
              <a:t>increase in craft beer sales between 2005 and 2017 </a:t>
            </a:r>
            <a:endParaRPr lang="en-US" sz="2000" dirty="0">
              <a:latin typeface="Serif"/>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C851D94F-EC11-FB92-9F62-C5A0E890B793}"/>
              </a:ext>
            </a:extLst>
          </p:cNvPr>
          <p:cNvSpPr txBox="1"/>
          <p:nvPr/>
        </p:nvSpPr>
        <p:spPr>
          <a:xfrm>
            <a:off x="990599" y="1957548"/>
            <a:ext cx="3383438" cy="1856086"/>
          </a:xfrm>
          <a:prstGeom prst="rect">
            <a:avLst/>
          </a:prstGeom>
          <a:noFill/>
        </p:spPr>
        <p:txBody>
          <a:bodyPr wrap="square" rtlCol="0">
            <a:spAutoFit/>
          </a:bodyPr>
          <a:lstStyle/>
          <a:p>
            <a:pPr marL="0" marR="0">
              <a:lnSpc>
                <a:spcPct val="107000"/>
              </a:lnSpc>
              <a:spcBef>
                <a:spcPts val="0"/>
              </a:spcBef>
              <a:spcAft>
                <a:spcPts val="800"/>
              </a:spcAft>
            </a:pPr>
            <a:r>
              <a:rPr lang="en-US" sz="3200" dirty="0">
                <a:effectLst/>
                <a:latin typeface="Serif"/>
                <a:ea typeface="Calibri" panose="020F0502020204030204" pitchFamily="34" charset="0"/>
                <a:cs typeface="Times New Roman" panose="02020603050405020304" pitchFamily="18" charset="0"/>
              </a:rPr>
              <a:t>$32 billion </a:t>
            </a:r>
            <a:r>
              <a:rPr lang="en-US" sz="2000" dirty="0">
                <a:effectLst/>
                <a:latin typeface="Serif"/>
                <a:ea typeface="Calibri" panose="020F0502020204030204" pitchFamily="34" charset="0"/>
                <a:cs typeface="Times New Roman" panose="02020603050405020304" pitchFamily="18" charset="0"/>
              </a:rPr>
              <a:t>annual sales of craft beverages, roughly </a:t>
            </a:r>
            <a:r>
              <a:rPr lang="en-US" sz="3200" dirty="0">
                <a:effectLst/>
                <a:latin typeface="Serif"/>
                <a:ea typeface="Calibri" panose="020F0502020204030204" pitchFamily="34" charset="0"/>
                <a:cs typeface="Times New Roman" panose="02020603050405020304" pitchFamily="18" charset="0"/>
              </a:rPr>
              <a:t>8% </a:t>
            </a:r>
            <a:r>
              <a:rPr lang="en-US" sz="2000" dirty="0">
                <a:effectLst/>
                <a:latin typeface="Serif"/>
                <a:ea typeface="Calibri" panose="020F0502020204030204" pitchFamily="34" charset="0"/>
                <a:cs typeface="Times New Roman" panose="02020603050405020304" pitchFamily="18" charset="0"/>
              </a:rPr>
              <a:t>of total annual alcohol sales</a:t>
            </a:r>
          </a:p>
        </p:txBody>
      </p:sp>
      <p:sp>
        <p:nvSpPr>
          <p:cNvPr id="7" name="TextBox 6">
            <a:extLst>
              <a:ext uri="{FF2B5EF4-FFF2-40B4-BE49-F238E27FC236}">
                <a16:creationId xmlns:a16="http://schemas.microsoft.com/office/drawing/2014/main" id="{8194E04E-80AA-2466-47B0-3E1DFF2B972E}"/>
              </a:ext>
            </a:extLst>
          </p:cNvPr>
          <p:cNvSpPr txBox="1"/>
          <p:nvPr/>
        </p:nvSpPr>
        <p:spPr>
          <a:xfrm>
            <a:off x="8411851" y="1862623"/>
            <a:ext cx="2993011" cy="1790234"/>
          </a:xfrm>
          <a:prstGeom prst="rect">
            <a:avLst/>
          </a:prstGeom>
          <a:noFill/>
        </p:spPr>
        <p:txBody>
          <a:bodyPr wrap="square" rtlCol="0">
            <a:spAutoFit/>
          </a:bodyPr>
          <a:lstStyle/>
          <a:p>
            <a:pPr marL="0" marR="0">
              <a:lnSpc>
                <a:spcPct val="107000"/>
              </a:lnSpc>
              <a:spcBef>
                <a:spcPts val="0"/>
              </a:spcBef>
              <a:spcAft>
                <a:spcPts val="800"/>
              </a:spcAft>
            </a:pPr>
            <a:r>
              <a:rPr lang="en-US" sz="3200" dirty="0">
                <a:effectLst/>
                <a:latin typeface="Serif"/>
                <a:ea typeface="Calibri" panose="020F0502020204030204" pitchFamily="34" charset="0"/>
              </a:rPr>
              <a:t>1/3</a:t>
            </a:r>
            <a:r>
              <a:rPr lang="en-US" sz="3200" baseline="30000" dirty="0">
                <a:effectLst/>
                <a:latin typeface="Serif"/>
                <a:ea typeface="Calibri" panose="020F0502020204030204" pitchFamily="34" charset="0"/>
              </a:rPr>
              <a:t>rd</a:t>
            </a:r>
            <a:r>
              <a:rPr lang="en-US" sz="2000" dirty="0">
                <a:solidFill>
                  <a:srgbClr val="00B050"/>
                </a:solidFill>
                <a:effectLst/>
                <a:latin typeface="Serif"/>
                <a:ea typeface="Calibri" panose="020F0502020204030204" pitchFamily="34" charset="0"/>
              </a:rPr>
              <a:t> </a:t>
            </a:r>
            <a:r>
              <a:rPr lang="en-US" sz="2000" dirty="0">
                <a:effectLst/>
                <a:latin typeface="Serif"/>
                <a:ea typeface="Calibri" panose="020F0502020204030204" pitchFamily="34" charset="0"/>
              </a:rPr>
              <a:t>of total cider sales are made by local brands, </a:t>
            </a:r>
            <a:r>
              <a:rPr lang="en-US" sz="3200" dirty="0">
                <a:effectLst/>
                <a:latin typeface="Serif"/>
                <a:ea typeface="Calibri" panose="020F0502020204030204" pitchFamily="34" charset="0"/>
              </a:rPr>
              <a:t>17 </a:t>
            </a:r>
            <a:r>
              <a:rPr lang="en-US" sz="2000" dirty="0">
                <a:effectLst/>
                <a:latin typeface="Serif"/>
                <a:ea typeface="Calibri" panose="020F0502020204030204" pitchFamily="34" charset="0"/>
              </a:rPr>
              <a:t>of the top 25 cider brands local</a:t>
            </a:r>
            <a:endParaRPr lang="en-US" sz="2000" dirty="0">
              <a:effectLst/>
              <a:latin typeface="Serif"/>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8DF2DE73-8663-9949-2CEA-5FED24847938}"/>
              </a:ext>
            </a:extLst>
          </p:cNvPr>
          <p:cNvSpPr/>
          <p:nvPr/>
        </p:nvSpPr>
        <p:spPr>
          <a:xfrm>
            <a:off x="721150" y="2300141"/>
            <a:ext cx="65988" cy="923827"/>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C2B4988-02FA-A358-8879-0478C7B367EF}"/>
              </a:ext>
            </a:extLst>
          </p:cNvPr>
          <p:cNvSpPr/>
          <p:nvPr/>
        </p:nvSpPr>
        <p:spPr>
          <a:xfrm>
            <a:off x="8132190" y="2295825"/>
            <a:ext cx="65988" cy="923827"/>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DB21C1E-1100-EE98-7C22-FA18C1BA5CBB}"/>
              </a:ext>
            </a:extLst>
          </p:cNvPr>
          <p:cNvSpPr/>
          <p:nvPr/>
        </p:nvSpPr>
        <p:spPr>
          <a:xfrm>
            <a:off x="4824952" y="2300141"/>
            <a:ext cx="65988" cy="923827"/>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C708773-882C-EA8A-1D90-6AAA61571A55}"/>
              </a:ext>
            </a:extLst>
          </p:cNvPr>
          <p:cNvSpPr/>
          <p:nvPr/>
        </p:nvSpPr>
        <p:spPr>
          <a:xfrm>
            <a:off x="6221691" y="4637410"/>
            <a:ext cx="65988" cy="923827"/>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0315943-8CE0-C980-1B99-F653DC6DF281}"/>
              </a:ext>
            </a:extLst>
          </p:cNvPr>
          <p:cNvSpPr/>
          <p:nvPr/>
        </p:nvSpPr>
        <p:spPr>
          <a:xfrm>
            <a:off x="2484750" y="4637411"/>
            <a:ext cx="65988" cy="923827"/>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a:extLst>
              <a:ext uri="{FF2B5EF4-FFF2-40B4-BE49-F238E27FC236}">
                <a16:creationId xmlns:a16="http://schemas.microsoft.com/office/drawing/2014/main" id="{F89CFF57-7A85-F123-6B9C-41A69763B2D0}"/>
              </a:ext>
            </a:extLst>
          </p:cNvPr>
          <p:cNvSpPr>
            <a:spLocks noGrp="1"/>
          </p:cNvSpPr>
          <p:nvPr>
            <p:ph type="sldNum" sz="quarter" idx="12"/>
          </p:nvPr>
        </p:nvSpPr>
        <p:spPr/>
        <p:txBody>
          <a:bodyPr/>
          <a:lstStyle/>
          <a:p>
            <a:fld id="{39E8FE93-604E-44D6-BB45-28455FD4DC04}" type="slidenum">
              <a:rPr lang="en-US" smtClean="0"/>
              <a:t>9</a:t>
            </a:fld>
            <a:endParaRPr lang="en-US"/>
          </a:p>
        </p:txBody>
      </p:sp>
    </p:spTree>
    <p:extLst>
      <p:ext uri="{BB962C8B-B14F-4D97-AF65-F5344CB8AC3E}">
        <p14:creationId xmlns:p14="http://schemas.microsoft.com/office/powerpoint/2010/main" val="42376482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1785</TotalTime>
  <Words>2452</Words>
  <Application>Microsoft Office PowerPoint</Application>
  <PresentationFormat>Widescreen</PresentationFormat>
  <Paragraphs>460</Paragraphs>
  <Slides>21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Calibri Light</vt:lpstr>
      <vt:lpstr>Cambria Math</vt:lpstr>
      <vt:lpstr>Serif</vt:lpstr>
      <vt:lpstr>Times New Roman</vt:lpstr>
      <vt:lpstr>Wingdings</vt:lpstr>
      <vt:lpstr>Office Theme</vt:lpstr>
      <vt:lpstr>The Economic Contributions of Michigan’s Hard Cider Industry </vt:lpstr>
      <vt:lpstr>Contents</vt:lpstr>
      <vt:lpstr>Introduction</vt:lpstr>
      <vt:lpstr>Objectives</vt:lpstr>
      <vt:lpstr>Contribution </vt:lpstr>
      <vt:lpstr>Background </vt:lpstr>
      <vt:lpstr>Background (cont.) </vt:lpstr>
      <vt:lpstr>PowerPoint Presentation</vt:lpstr>
      <vt:lpstr>Craft Beverages: Current Market Scenario</vt:lpstr>
      <vt:lpstr>PowerPoint Presentation</vt:lpstr>
      <vt:lpstr>Conceptual Framework (cont.) </vt:lpstr>
      <vt:lpstr>Methods: Discrete Choice Experiment </vt:lpstr>
      <vt:lpstr>Methods: Input-Output Analysis</vt:lpstr>
      <vt:lpstr>Methods: Input-Output Analysis (cont.)</vt:lpstr>
      <vt:lpstr>Results: Discrete Choice Experiment </vt:lpstr>
      <vt:lpstr>Results: Input-Output Analysis </vt:lpstr>
      <vt:lpstr>Results: Input-Output Analysis (cont.) </vt:lpstr>
      <vt:lpstr>Policy Implications </vt:lpstr>
      <vt:lpstr>Limitations </vt:lpstr>
      <vt:lpstr>Future Research</vt:lpstr>
      <vt:lpstr>THANK YOU!  Q/A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Economic Contributions of Michigan’s Hard Cider Industry </dc:title>
  <dc:creator>Oishi Kazi</dc:creator>
  <cp:lastModifiedBy>Oishi Kazi</cp:lastModifiedBy>
  <cp:revision>10</cp:revision>
  <dcterms:created xsi:type="dcterms:W3CDTF">2022-05-05T20:57:31Z</dcterms:created>
  <dcterms:modified xsi:type="dcterms:W3CDTF">2022-08-15T20:20:37Z</dcterms:modified>
</cp:coreProperties>
</file>